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339" r:id="rId3"/>
    <p:sldId id="297" r:id="rId4"/>
    <p:sldId id="340" r:id="rId5"/>
    <p:sldId id="298" r:id="rId6"/>
    <p:sldId id="341" r:id="rId7"/>
    <p:sldId id="299" r:id="rId8"/>
    <p:sldId id="342" r:id="rId9"/>
    <p:sldId id="337" r:id="rId10"/>
    <p:sldId id="343" r:id="rId11"/>
    <p:sldId id="332" r:id="rId12"/>
    <p:sldId id="333" r:id="rId13"/>
    <p:sldId id="329" r:id="rId14"/>
    <p:sldId id="344" r:id="rId15"/>
    <p:sldId id="353" r:id="rId16"/>
    <p:sldId id="330" r:id="rId17"/>
    <p:sldId id="345" r:id="rId18"/>
    <p:sldId id="335" r:id="rId19"/>
    <p:sldId id="346" r:id="rId20"/>
    <p:sldId id="336" r:id="rId21"/>
    <p:sldId id="347" r:id="rId22"/>
    <p:sldId id="300" r:id="rId23"/>
    <p:sldId id="348" r:id="rId24"/>
    <p:sldId id="322" r:id="rId25"/>
    <p:sldId id="349" r:id="rId26"/>
    <p:sldId id="323" r:id="rId27"/>
    <p:sldId id="310" r:id="rId28"/>
    <p:sldId id="324" r:id="rId29"/>
    <p:sldId id="352" r:id="rId30"/>
    <p:sldId id="318" r:id="rId31"/>
    <p:sldId id="327" r:id="rId32"/>
    <p:sldId id="325" r:id="rId33"/>
    <p:sldId id="350" r:id="rId34"/>
    <p:sldId id="326" r:id="rId35"/>
    <p:sldId id="328" r:id="rId36"/>
    <p:sldId id="351" r:id="rId37"/>
    <p:sldId id="293" r:id="rId38"/>
    <p:sldId id="289" r:id="rId39"/>
  </p:sldIdLst>
  <p:sldSz cx="9906000" cy="6858000" type="A4"/>
  <p:notesSz cx="6797675" cy="9928225"/>
  <p:embeddedFontLst>
    <p:embeddedFont>
      <p:font typeface="Yoon 윤고딕 540_TT" panose="020B0600000101010101" charset="-127"/>
      <p:regular r:id="rId40"/>
    </p:embeddedFont>
    <p:embeddedFont>
      <p:font typeface="HY견고딕" panose="02030600000101010101" pitchFamily="18" charset="-127"/>
      <p:regular r:id="rId41"/>
    </p:embeddedFont>
    <p:embeddedFont>
      <p:font typeface="10X10 Bold" panose="020B0600000101010101" charset="-127"/>
      <p:regular r:id="rId42"/>
    </p:embeddedFont>
    <p:embeddedFont>
      <p:font typeface="나눔고딕 ExtraBold" panose="020D0904000000000000" pitchFamily="50" charset="-127"/>
      <p:bold r:id="rId43"/>
    </p:embeddedFont>
    <p:embeddedFont>
      <p:font typeface="맑은 고딕" panose="020B0503020000020004" pitchFamily="50" charset="-127"/>
      <p:regular r:id="rId44"/>
      <p:bold r:id="rId45"/>
    </p:embeddedFont>
    <p:embeddedFont>
      <p:font typeface="나눔고딕 Bold" panose="020D0804000000000000" pitchFamily="50" charset="-127"/>
      <p:bold r:id="rId46"/>
    </p:embeddedFont>
    <p:embeddedFont>
      <p:font typeface="Monotype Sorts" panose="020B0600000101010101" charset="-127"/>
      <p:regular r:id="rId47"/>
    </p:embeddedFont>
    <p:embeddedFont>
      <p:font typeface="나눔고딕" panose="020D0604000000000000" pitchFamily="50" charset="-127"/>
      <p:regular r:id="rId48"/>
      <p:bold r:id="rId49"/>
    </p:embeddedFont>
    <p:embeddedFont>
      <p:font typeface="-윤고딕340" panose="020B0600000101010101" charset="-127"/>
      <p:regular r:id="rId50"/>
    </p:embeddedFont>
    <p:embeddedFont>
      <p:font typeface="옥션고딕 B" panose="020B0600000101010101" charset="-127"/>
      <p:regular r:id="rId51"/>
    </p:embeddedFont>
    <p:embeddedFont>
      <p:font typeface="나눔바른고딕" panose="020B0600000101010101" charset="-127"/>
      <p:regular r:id="rId52"/>
      <p:bold r:id="rId53"/>
    </p:embeddedFont>
    <p:embeddedFont>
      <p:font typeface="맑은 고딕" panose="020B0503020000020004" pitchFamily="50" charset="-127"/>
      <p:regular r:id="rId44"/>
      <p:bold r:id="rId45"/>
    </p:embeddedFont>
    <p:embeddedFont>
      <p:font typeface="ＭＳ Ｐゴシック" panose="020B0600070205080204" pitchFamily="34" charset="-128"/>
      <p:regular r:id="rId54"/>
    </p:embeddedFont>
    <p:embeddedFont>
      <p:font typeface="HY울릉도M" panose="020B0600000101010101" charset="-127"/>
      <p:regular r:id="rId5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orient="horz" pos="3929" userDrawn="1">
          <p15:clr>
            <a:srgbClr val="A4A3A4"/>
          </p15:clr>
        </p15:guide>
        <p15:guide id="3" orient="horz" pos="845" userDrawn="1">
          <p15:clr>
            <a:srgbClr val="A4A3A4"/>
          </p15:clr>
        </p15:guide>
        <p15:guide id="4" pos="3097" userDrawn="1">
          <p15:clr>
            <a:srgbClr val="A4A3A4"/>
          </p15:clr>
        </p15:guide>
        <p15:guide id="5" pos="321">
          <p15:clr>
            <a:srgbClr val="A4A3A4"/>
          </p15:clr>
        </p15:guide>
        <p15:guide id="6" pos="5910" userDrawn="1">
          <p15:clr>
            <a:srgbClr val="A4A3A4"/>
          </p15:clr>
        </p15:guide>
        <p15:guide id="7" pos="3039">
          <p15:clr>
            <a:srgbClr val="A4A3A4"/>
          </p15:clr>
        </p15:guide>
        <p15:guide id="8" pos="32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FFCC"/>
    <a:srgbClr val="FF6600"/>
    <a:srgbClr val="61ACFF"/>
    <a:srgbClr val="4D4D4D"/>
    <a:srgbClr val="E9F2FF"/>
    <a:srgbClr val="0000FF"/>
    <a:srgbClr val="FFFF66"/>
    <a:srgbClr val="FFFF99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91" autoAdjust="0"/>
    <p:restoredTop sz="99939" autoAdjust="0"/>
  </p:normalViewPr>
  <p:slideViewPr>
    <p:cSldViewPr snapToGrid="0">
      <p:cViewPr varScale="1">
        <p:scale>
          <a:sx n="116" d="100"/>
          <a:sy n="116" d="100"/>
        </p:scale>
        <p:origin x="1332" y="108"/>
      </p:cViewPr>
      <p:guideLst>
        <p:guide orient="horz" pos="618"/>
        <p:guide orient="horz" pos="3929"/>
        <p:guide orient="horz" pos="845"/>
        <p:guide pos="3097"/>
        <p:guide pos="321"/>
        <p:guide pos="5910"/>
        <p:guide pos="3039"/>
        <p:guide pos="3218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805783590703311E-2"/>
          <c:y val="0.1347233530202695"/>
          <c:w val="0.90419421640929654"/>
          <c:h val="0.676101721435599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매출액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</a:gsLst>
                <a:lin ang="16200000" scaled="0"/>
              </a:gradFill>
            </c:spPr>
          </c:dPt>
          <c:dPt>
            <c:idx val="1"/>
            <c:invertIfNegative val="0"/>
            <c:bubble3D val="0"/>
            <c:spPr>
              <a:gradFill>
                <a:gsLst>
                  <a:gs pos="100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</a:gsLst>
                <a:lin ang="16200000" scaled="0"/>
              </a:gradFill>
            </c:spPr>
          </c:dPt>
          <c:dPt>
            <c:idx val="3"/>
            <c:invertIfNegative val="0"/>
            <c:bubble3D val="0"/>
            <c:spPr>
              <a:gradFill>
                <a:gsLst>
                  <a:gs pos="0">
                    <a:schemeClr val="accent3">
                      <a:lumMod val="75000"/>
                    </a:schemeClr>
                  </a:gs>
                  <a:gs pos="100000">
                    <a:srgbClr val="00B050"/>
                  </a:gs>
                </a:gsLst>
                <a:lin ang="16200000" scaled="0"/>
              </a:gradFill>
            </c:spPr>
          </c:dPt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60200</c:v>
                </c:pt>
                <c:pt idx="1">
                  <c:v>80000</c:v>
                </c:pt>
                <c:pt idx="2">
                  <c:v>77000</c:v>
                </c:pt>
                <c:pt idx="3">
                  <c:v>78500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770288"/>
        <c:axId val="325771072"/>
      </c:barChart>
      <c:catAx>
        <c:axId val="325770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5771072"/>
        <c:crosses val="autoZero"/>
        <c:auto val="1"/>
        <c:lblAlgn val="ctr"/>
        <c:lblOffset val="100"/>
        <c:noMultiLvlLbl val="0"/>
      </c:catAx>
      <c:valAx>
        <c:axId val="325771072"/>
        <c:scaling>
          <c:orientation val="minMax"/>
          <c:max val="100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25770288"/>
        <c:crosses val="autoZero"/>
        <c:crossBetween val="between"/>
        <c:majorUnit val="20000"/>
        <c:dispUnits>
          <c:builtInUnit val="hundreds"/>
        </c:dispUnits>
      </c:valAx>
    </c:plotArea>
    <c:plotVisOnly val="1"/>
    <c:dispBlanksAs val="gap"/>
    <c:showDLblsOverMax val="0"/>
  </c:chart>
  <c:txPr>
    <a:bodyPr/>
    <a:lstStyle/>
    <a:p>
      <a:pPr>
        <a:defRPr sz="1200" baseline="0">
          <a:latin typeface="산돌고딕B" pitchFamily="18" charset="-127"/>
          <a:ea typeface="산돌고딕B" pitchFamily="18" charset="-127"/>
        </a:defRPr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9" y="0"/>
            <a:ext cx="9907198" cy="686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42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" y="0"/>
            <a:ext cx="9907200" cy="686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4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9902952" cy="6858000"/>
          </a:xfrm>
          <a:prstGeom prst="rect">
            <a:avLst/>
          </a:prstGeom>
        </p:spPr>
      </p:pic>
      <p:pic>
        <p:nvPicPr>
          <p:cNvPr id="8" name="Picture 15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t="28590" r="3876" b="66410"/>
          <a:stretch/>
        </p:blipFill>
        <p:spPr bwMode="auto">
          <a:xfrm>
            <a:off x="383931" y="2144653"/>
            <a:ext cx="9138138" cy="34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4"/>
          <a:stretch/>
        </p:blipFill>
        <p:spPr>
          <a:xfrm>
            <a:off x="395092" y="1700808"/>
            <a:ext cx="1030149" cy="29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" y="0"/>
            <a:ext cx="9907200" cy="686094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91"/>
          <a:stretch/>
        </p:blipFill>
        <p:spPr>
          <a:xfrm>
            <a:off x="8328584" y="6605184"/>
            <a:ext cx="1367880" cy="201072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230736" y="641350"/>
            <a:ext cx="9423394" cy="588803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2667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err="1" smtClean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55368" y="6576183"/>
            <a:ext cx="4267200" cy="2154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01542">
              <a:defRPr/>
            </a:pPr>
            <a:r>
              <a:rPr lang="ko-KR" altLang="en-US" sz="800" dirty="0">
                <a:latin typeface="옥션고딕 B" panose="02000000000000000000" pitchFamily="2" charset="-127"/>
                <a:ea typeface="옥션고딕 B" panose="02000000000000000000" pitchFamily="2" charset="-127"/>
              </a:rPr>
              <a:t>고객의 성공을 약속하는 </a:t>
            </a:r>
            <a:r>
              <a:rPr lang="en-US" altLang="ko-KR" sz="800" dirty="0" smtClean="0">
                <a:latin typeface="옥션고딕 B" panose="02000000000000000000" pitchFamily="2" charset="-127"/>
                <a:ea typeface="옥션고딕 B" panose="02000000000000000000" pitchFamily="2" charset="-127"/>
              </a:rPr>
              <a:t>36</a:t>
            </a:r>
            <a:r>
              <a:rPr lang="ko-KR" altLang="en-US" sz="800" dirty="0" smtClean="0">
                <a:latin typeface="옥션고딕 B" panose="02000000000000000000" pitchFamily="2" charset="-127"/>
                <a:ea typeface="옥션고딕 B" panose="02000000000000000000" pitchFamily="2" charset="-127"/>
              </a:rPr>
              <a:t>년 역사의 </a:t>
            </a:r>
            <a:r>
              <a:rPr lang="en-US" altLang="ko-KR" sz="800" dirty="0">
                <a:latin typeface="옥션고딕 B" panose="02000000000000000000" pitchFamily="2" charset="-127"/>
                <a:ea typeface="옥션고딕 B" panose="02000000000000000000" pitchFamily="2" charset="-127"/>
              </a:rPr>
              <a:t>Total IT Solution &amp; Service </a:t>
            </a:r>
            <a:r>
              <a:rPr lang="en-US" altLang="ko-KR" sz="800" dirty="0" smtClean="0">
                <a:latin typeface="옥션고딕 B" panose="02000000000000000000" pitchFamily="2" charset="-127"/>
                <a:ea typeface="옥션고딕 B" panose="02000000000000000000" pitchFamily="2" charset="-127"/>
              </a:rPr>
              <a:t>Provider</a:t>
            </a:r>
            <a:endParaRPr lang="en-US" altLang="ko-KR" sz="800" dirty="0"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205187" y="6576183"/>
            <a:ext cx="1495627" cy="2154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01542">
              <a:defRPr/>
            </a:pPr>
            <a:fld id="{9B619574-906F-4BA9-BC4A-2795273D2267}" type="slidenum">
              <a:rPr lang="en-US" altLang="ko-KR" sz="800" smtClean="0">
                <a:latin typeface="옥션고딕 B" panose="02000000000000000000" pitchFamily="2" charset="-127"/>
                <a:ea typeface="옥션고딕 B" panose="02000000000000000000" pitchFamily="2" charset="-127"/>
              </a:rPr>
              <a:t>‹#›</a:t>
            </a:fld>
            <a:endParaRPr lang="en-US" altLang="ko-KR" sz="800" dirty="0">
              <a:latin typeface="옥션고딕 B" panose="02000000000000000000" pitchFamily="2" charset="-127"/>
              <a:ea typeface="옥션고딕 B" panose="02000000000000000000" pitchFamily="2" charset="-127"/>
            </a:endParaRPr>
          </a:p>
        </p:txBody>
      </p:sp>
      <p:sp>
        <p:nvSpPr>
          <p:cNvPr id="12" name="텍스트 개체 틀 17"/>
          <p:cNvSpPr>
            <a:spLocks noGrp="1"/>
          </p:cNvSpPr>
          <p:nvPr>
            <p:ph type="body" sz="quarter" idx="10" hasCustomPrompt="1"/>
          </p:nvPr>
        </p:nvSpPr>
        <p:spPr>
          <a:xfrm>
            <a:off x="247929" y="155342"/>
            <a:ext cx="7015993" cy="4783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</a:lstStyle>
          <a:p>
            <a:pPr lvl="0"/>
            <a:r>
              <a:rPr lang="ko-KR" altLang="en-US" dirty="0" smtClean="0"/>
              <a:t>제목을 입력 하세요</a:t>
            </a:r>
          </a:p>
        </p:txBody>
      </p:sp>
      <p:sp>
        <p:nvSpPr>
          <p:cNvPr id="13" name="양쪽 모서리가 둥근 사각형 12"/>
          <p:cNvSpPr/>
          <p:nvPr userDrawn="1"/>
        </p:nvSpPr>
        <p:spPr>
          <a:xfrm rot="10800000">
            <a:off x="229330" y="641351"/>
            <a:ext cx="9424800" cy="48411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087E6"/>
              </a:gs>
              <a:gs pos="100000">
                <a:srgbClr val="005CBF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-윤고딕340" pitchFamily="18" charset="-127"/>
              <a:ea typeface="-윤고딕340" pitchFamily="18" charset="-127"/>
            </a:endParaRPr>
          </a:p>
        </p:txBody>
      </p:sp>
      <p:sp>
        <p:nvSpPr>
          <p:cNvPr id="14" name="양쪽 모서리가 둥근 사각형 13"/>
          <p:cNvSpPr/>
          <p:nvPr userDrawn="1"/>
        </p:nvSpPr>
        <p:spPr>
          <a:xfrm>
            <a:off x="229330" y="6480977"/>
            <a:ext cx="9424800" cy="48411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087E6"/>
              </a:gs>
              <a:gs pos="100000">
                <a:srgbClr val="005CBF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-윤고딕340" pitchFamily="18" charset="-127"/>
              <a:ea typeface="-윤고딕3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424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09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01A1-2F90-42CB-A6E2-7F01BC1685BA}" type="datetimeFigureOut">
              <a:rPr lang="ko-KR" altLang="en-US" smtClean="0"/>
              <a:t>2020-02-02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CD68C-5F90-4E74-BA6C-AA651E7453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6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1" r:id="rId4"/>
    <p:sldLayoutId id="214748365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19.png"/><Relationship Id="rId2" Type="http://schemas.openxmlformats.org/officeDocument/2006/relationships/image" Target="../media/image25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18.pn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17.png"/><Relationship Id="rId1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1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11" Type="http://schemas.openxmlformats.org/officeDocument/2006/relationships/image" Target="../media/image55.png"/><Relationship Id="rId5" Type="http://schemas.openxmlformats.org/officeDocument/2006/relationships/image" Target="../media/image17.png"/><Relationship Id="rId10" Type="http://schemas.microsoft.com/office/2007/relationships/hdphoto" Target="../media/hdphoto4.wdp"/><Relationship Id="rId4" Type="http://schemas.openxmlformats.org/officeDocument/2006/relationships/image" Target="../media/image51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13" Type="http://schemas.openxmlformats.org/officeDocument/2006/relationships/image" Target="../media/image77.png"/><Relationship Id="rId3" Type="http://schemas.openxmlformats.org/officeDocument/2006/relationships/image" Target="../media/image69.emf"/><Relationship Id="rId7" Type="http://schemas.openxmlformats.org/officeDocument/2006/relationships/image" Target="../media/image73.png"/><Relationship Id="rId12" Type="http://schemas.openxmlformats.org/officeDocument/2006/relationships/image" Target="../media/image76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11" Type="http://schemas.openxmlformats.org/officeDocument/2006/relationships/image" Target="../media/image64.png"/><Relationship Id="rId5" Type="http://schemas.openxmlformats.org/officeDocument/2006/relationships/image" Target="../media/image71.emf"/><Relationship Id="rId10" Type="http://schemas.microsoft.com/office/2007/relationships/hdphoto" Target="../media/hdphoto5.wdp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9.png"/><Relationship Id="rId7" Type="http://schemas.openxmlformats.org/officeDocument/2006/relationships/image" Target="../media/image82.jpeg"/><Relationship Id="rId12" Type="http://schemas.openxmlformats.org/officeDocument/2006/relationships/image" Target="../media/image87.png"/><Relationship Id="rId2" Type="http://schemas.openxmlformats.org/officeDocument/2006/relationships/image" Target="../media/image78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jpeg"/><Relationship Id="rId11" Type="http://schemas.openxmlformats.org/officeDocument/2006/relationships/image" Target="../media/image86.png"/><Relationship Id="rId5" Type="http://schemas.openxmlformats.org/officeDocument/2006/relationships/image" Target="../media/image80.jpeg"/><Relationship Id="rId15" Type="http://schemas.openxmlformats.org/officeDocument/2006/relationships/image" Target="../media/image90.png"/><Relationship Id="rId10" Type="http://schemas.openxmlformats.org/officeDocument/2006/relationships/image" Target="../media/image85.jpeg"/><Relationship Id="rId4" Type="http://schemas.microsoft.com/office/2007/relationships/hdphoto" Target="../media/hdphoto6.wdp"/><Relationship Id="rId9" Type="http://schemas.openxmlformats.org/officeDocument/2006/relationships/image" Target="../media/image84.jpeg"/><Relationship Id="rId1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11" Type="http://schemas.openxmlformats.org/officeDocument/2006/relationships/image" Target="../media/image107.jpeg"/><Relationship Id="rId5" Type="http://schemas.openxmlformats.org/officeDocument/2006/relationships/image" Target="../media/image101.jpeg"/><Relationship Id="rId10" Type="http://schemas.openxmlformats.org/officeDocument/2006/relationships/image" Target="../media/image106.pn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gif"/><Relationship Id="rId13" Type="http://schemas.openxmlformats.org/officeDocument/2006/relationships/image" Target="../media/image118.png"/><Relationship Id="rId18" Type="http://schemas.openxmlformats.org/officeDocument/2006/relationships/image" Target="../media/image123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7.gif"/><Relationship Id="rId17" Type="http://schemas.openxmlformats.org/officeDocument/2006/relationships/image" Target="../media/image122.gif"/><Relationship Id="rId2" Type="http://schemas.openxmlformats.org/officeDocument/2006/relationships/image" Target="../media/image108.png"/><Relationship Id="rId16" Type="http://schemas.openxmlformats.org/officeDocument/2006/relationships/image" Target="../media/image121.gif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11" Type="http://schemas.openxmlformats.org/officeDocument/2006/relationships/image" Target="../media/image116.png"/><Relationship Id="rId5" Type="http://schemas.openxmlformats.org/officeDocument/2006/relationships/image" Target="../media/image111.png"/><Relationship Id="rId15" Type="http://schemas.openxmlformats.org/officeDocument/2006/relationships/image" Target="../media/image120.jpg"/><Relationship Id="rId10" Type="http://schemas.microsoft.com/office/2007/relationships/hdphoto" Target="../media/hdphoto7.wdp"/><Relationship Id="rId19" Type="http://schemas.openxmlformats.org/officeDocument/2006/relationships/image" Target="../media/image124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1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1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36862"/>
            <a:ext cx="4461641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25400">
              <a:bevelT w="1270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ko-KR" altLang="en-US" sz="28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고객의 </a:t>
            </a:r>
            <a:r>
              <a:rPr lang="ko-KR" altLang="en-US" sz="3200" dirty="0" smtClean="0">
                <a:solidFill>
                  <a:srgbClr val="FFFF00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성공</a:t>
            </a:r>
            <a:r>
              <a:rPr lang="ko-KR" altLang="en-US" sz="28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을 </a:t>
            </a:r>
            <a:r>
              <a:rPr lang="ko-KR" altLang="en-US" sz="3200" dirty="0" smtClean="0">
                <a:solidFill>
                  <a:srgbClr val="FFFF00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약속</a:t>
            </a:r>
            <a:r>
              <a:rPr lang="ko-KR" altLang="en-US" sz="28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하는 </a:t>
            </a:r>
            <a:endParaRPr lang="en-US" altLang="ko-KR" sz="2800" dirty="0" smtClean="0">
              <a:solidFill>
                <a:schemeClr val="bg1"/>
              </a:solidFill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36</a:t>
            </a:r>
            <a:r>
              <a:rPr lang="ko-KR" altLang="en-US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년 역사의 </a:t>
            </a:r>
            <a:r>
              <a:rPr lang="en-US" altLang="ko-KR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Total IT Solution</a:t>
            </a:r>
            <a:r>
              <a:rPr lang="ko-KR" altLang="en-US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제공</a:t>
            </a:r>
            <a:endParaRPr lang="ko-KR" altLang="en-US" dirty="0">
              <a:solidFill>
                <a:srgbClr val="0000CC"/>
              </a:solidFill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1494" y="2506879"/>
            <a:ext cx="73681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25400">
              <a:bevelT w="1270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3600" dirty="0" err="1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시스원</a:t>
            </a:r>
            <a:r>
              <a:rPr lang="ko-KR" altLang="en-US" sz="3600" dirty="0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3600" dirty="0" err="1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siIDC</a:t>
            </a:r>
            <a:r>
              <a:rPr lang="en-US" altLang="ko-KR" sz="3600" dirty="0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dirty="0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서비스 </a:t>
            </a:r>
            <a:r>
              <a:rPr lang="ko-KR" altLang="en-US" sz="3600" dirty="0" smtClean="0">
                <a:gradFill>
                  <a:gsLst>
                    <a:gs pos="100000">
                      <a:srgbClr val="0087E6"/>
                    </a:gs>
                    <a:gs pos="59000">
                      <a:srgbClr val="005CBF"/>
                    </a:gs>
                  </a:gsLst>
                  <a:lin ang="5400000" scaled="0"/>
                </a:gradFill>
                <a:effectLst>
                  <a:outerShdw blurRad="50800" dist="63500" dir="2700000" algn="tl" rotWithShape="0">
                    <a:prstClr val="black">
                      <a:alpha val="20000"/>
                    </a:prst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소개서</a:t>
            </a:r>
            <a:endParaRPr lang="ko-KR" altLang="en-US" sz="3600" dirty="0">
              <a:gradFill>
                <a:gsLst>
                  <a:gs pos="100000">
                    <a:srgbClr val="0087E6"/>
                  </a:gs>
                  <a:gs pos="59000">
                    <a:srgbClr val="005CBF"/>
                  </a:gs>
                </a:gsLst>
                <a:lin ang="5400000" scaled="0"/>
              </a:gradFill>
              <a:effectLst>
                <a:outerShdw blurRad="50800" dist="63500" dir="2700000" algn="tl" rotWithShape="0">
                  <a:prstClr val="black">
                    <a:alpha val="20000"/>
                  </a:prst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64400" y="196790"/>
            <a:ext cx="2645230" cy="2477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0" h="0"/>
              <a:contourClr>
                <a:schemeClr val="tx1"/>
              </a:contourClr>
            </a:sp3d>
          </a:bodyPr>
          <a:lstStyle/>
          <a:p>
            <a:pPr algn="ctr"/>
            <a:r>
              <a:rPr lang="en-US" altLang="ko-KR" sz="1000" dirty="0" smtClean="0">
                <a:solidFill>
                  <a:srgbClr val="0000CC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Total IT Solution &amp; Service Provider</a:t>
            </a:r>
            <a:endParaRPr lang="ko-KR" altLang="en-US" sz="1000" dirty="0">
              <a:solidFill>
                <a:srgbClr val="0000CC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977" y="5338699"/>
            <a:ext cx="3866841" cy="61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9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412685" y="1498109"/>
            <a:ext cx="7015993" cy="478357"/>
          </a:xfrm>
        </p:spPr>
        <p:txBody>
          <a:bodyPr/>
          <a:lstStyle/>
          <a:p>
            <a:r>
              <a:rPr lang="en-US" altLang="ko-KR" dirty="0" smtClean="0"/>
              <a:t>1. KT-Cloud </a:t>
            </a:r>
            <a:r>
              <a:rPr lang="ko-KR" altLang="en-US" smtClean="0"/>
              <a:t>운영 지원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322069" y="88851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One-Cloud (</a:t>
            </a:r>
            <a:r>
              <a:rPr lang="ko-KR" altLang="en-US" smtClean="0"/>
              <a:t>색깔</a:t>
            </a:r>
            <a:r>
              <a:rPr lang="en-US" altLang="ko-KR" dirty="0" smtClean="0"/>
              <a:t>) </a:t>
            </a:r>
            <a:r>
              <a:rPr lang="ko-KR" altLang="en-US" smtClean="0"/>
              <a:t>장점 표기</a:t>
            </a:r>
            <a:endParaRPr lang="ko-KR" altLang="en-US" dirty="0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412684" y="1976466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2</a:t>
            </a:r>
            <a:r>
              <a:rPr lang="en-US" altLang="ko-KR" dirty="0" smtClean="0"/>
              <a:t>. KT-Cloud </a:t>
            </a:r>
            <a:r>
              <a:rPr lang="ko-KR" altLang="en-US" smtClean="0"/>
              <a:t>저렴한 비용</a:t>
            </a:r>
            <a:endParaRPr lang="ko-KR" altLang="en-US"/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412684" y="2454823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3. KT-Cloud </a:t>
            </a:r>
            <a:r>
              <a:rPr lang="ko-KR" altLang="en-US" smtClean="0"/>
              <a:t>하이브리드 장점</a:t>
            </a:r>
            <a:endParaRPr lang="ko-KR" altLang="en-US"/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412683" y="3513386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5-1. </a:t>
            </a:r>
            <a:r>
              <a:rPr lang="ko-KR" altLang="en-US" smtClean="0"/>
              <a:t>고민</a:t>
            </a:r>
            <a:r>
              <a:rPr lang="en-US" altLang="ko-KR" dirty="0" smtClean="0"/>
              <a:t>:AWS-Cloud </a:t>
            </a:r>
            <a:r>
              <a:rPr lang="ko-KR" altLang="en-US" smtClean="0"/>
              <a:t>준비중</a:t>
            </a:r>
            <a:r>
              <a:rPr lang="en-US" altLang="ko-KR" dirty="0" smtClean="0"/>
              <a:t> </a:t>
            </a:r>
            <a:r>
              <a:rPr lang="ko-KR" altLang="en-US" smtClean="0"/>
              <a:t>코웨이 운영대행</a:t>
            </a:r>
            <a:r>
              <a:rPr lang="en-US" altLang="ko-KR" dirty="0" smtClean="0"/>
              <a:t>.</a:t>
            </a:r>
            <a:endParaRPr lang="ko-KR" altLang="en-US"/>
          </a:p>
        </p:txBody>
      </p:sp>
      <p:sp>
        <p:nvSpPr>
          <p:cNvPr id="7" name="텍스트 개체 틀 1"/>
          <p:cNvSpPr txBox="1">
            <a:spLocks/>
          </p:cNvSpPr>
          <p:nvPr/>
        </p:nvSpPr>
        <p:spPr>
          <a:xfrm>
            <a:off x="412683" y="3991743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5-2. </a:t>
            </a:r>
            <a:r>
              <a:rPr lang="ko-KR" altLang="en-US" smtClean="0"/>
              <a:t>고민</a:t>
            </a:r>
            <a:r>
              <a:rPr lang="en-US" altLang="ko-KR" dirty="0" smtClean="0"/>
              <a:t>:</a:t>
            </a:r>
            <a:r>
              <a:rPr lang="ko-KR" altLang="en-US" smtClean="0"/>
              <a:t>주요 고객사</a:t>
            </a:r>
            <a:endParaRPr lang="ko-KR" altLang="en-US"/>
          </a:p>
        </p:txBody>
      </p:sp>
      <p:sp>
        <p:nvSpPr>
          <p:cNvPr id="8" name="텍스트 개체 틀 1"/>
          <p:cNvSpPr txBox="1">
            <a:spLocks/>
          </p:cNvSpPr>
          <p:nvPr/>
        </p:nvSpPr>
        <p:spPr>
          <a:xfrm>
            <a:off x="412683" y="293318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smtClean="0"/>
              <a:t>기타</a:t>
            </a:r>
            <a:r>
              <a:rPr lang="en-US" altLang="ko-KR" dirty="0" smtClean="0"/>
              <a:t>..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44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4. </a:t>
            </a:r>
            <a:r>
              <a:rPr lang="ko-KR" altLang="en-US" dirty="0" err="1"/>
              <a:t>통합아웃소싱</a:t>
            </a:r>
            <a:r>
              <a:rPr lang="en-US" altLang="ko-KR" dirty="0"/>
              <a:t>(</a:t>
            </a:r>
            <a:r>
              <a:rPr lang="en-US" altLang="ko-KR" dirty="0" smtClean="0"/>
              <a:t>DR</a:t>
            </a:r>
            <a:r>
              <a:rPr lang="ko-KR" altLang="en-US" dirty="0" smtClean="0"/>
              <a:t> 구축</a:t>
            </a:r>
            <a:r>
              <a:rPr lang="en-US" altLang="ko-KR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dirty="0" smtClean="0"/>
              <a:t> 서비스</a:t>
            </a:r>
            <a:r>
              <a:rPr lang="en-US" altLang="ko-KR" dirty="0" smtClean="0"/>
              <a:t>   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348324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DR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구축 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서비스란</a:t>
            </a:r>
            <a:r>
              <a:rPr lang="en-US" altLang="ko-KR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25304" y="1478756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125726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최고 수행 경험과 인력의 차이가 핵심 비즈니스의 연속성 보장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1" name="직사각형 30"/>
          <p:cNvSpPr/>
          <p:nvPr/>
        </p:nvSpPr>
        <p:spPr>
          <a:xfrm>
            <a:off x="3459527" y="1350963"/>
            <a:ext cx="6128226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양쪽 모서리가 둥근 사각형 31"/>
          <p:cNvSpPr/>
          <p:nvPr/>
        </p:nvSpPr>
        <p:spPr>
          <a:xfrm>
            <a:off x="3459428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5"/>
          <p:cNvSpPr>
            <a:spLocks noChangeArrowheads="1"/>
          </p:cNvSpPr>
          <p:nvPr/>
        </p:nvSpPr>
        <p:spPr bwMode="auto">
          <a:xfrm>
            <a:off x="3596802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DR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구축 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 내용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32809" y="1459683"/>
            <a:ext cx="2867991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545408" y="5042266"/>
            <a:ext cx="2660904" cy="444919"/>
          </a:xfrm>
          <a:prstGeom prst="rect">
            <a:avLst/>
          </a:prstGeom>
          <a:solidFill>
            <a:srgbClr val="8BB8DD"/>
          </a:solidFill>
          <a:ln w="22225">
            <a:noFill/>
          </a:ln>
          <a:effectLst/>
        </p:spPr>
        <p:txBody>
          <a:bodyPr wrap="none" anchor="ctr"/>
          <a:lstStyle/>
          <a:p>
            <a:pPr algn="ctr" defTabSz="882650" latinLnBrk="0"/>
            <a:r>
              <a:rPr lang="ko-KR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>국내 최고의 수행경험 보유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  <a:cs typeface="Times New Roman" pitchFamily="18" charset="0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87862" y="1518730"/>
            <a:ext cx="2906268" cy="861774"/>
            <a:chOff x="592599" y="1513140"/>
            <a:chExt cx="2906268" cy="861774"/>
          </a:xfrm>
        </p:grpSpPr>
        <p:sp>
          <p:nvSpPr>
            <p:cNvPr id="51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2654308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전문기업을 통한 </a:t>
              </a:r>
              <a:r>
                <a:rPr lang="en-US" altLang="ko-KR" dirty="0" smtClean="0"/>
                <a:t>IT</a:t>
              </a:r>
              <a:r>
                <a:rPr lang="ko-KR" altLang="en-US" dirty="0"/>
                <a:t>재해복구시스템  </a:t>
              </a:r>
              <a:r>
                <a:rPr lang="ko-KR" altLang="en-US" dirty="0" smtClean="0"/>
                <a:t>을 구축하고 운영체계 </a:t>
              </a:r>
              <a:r>
                <a:rPr lang="ko-KR" altLang="en-US" dirty="0"/>
                <a:t>보완을 통한 </a:t>
              </a:r>
              <a:r>
                <a:rPr kumimoji="1" lang="ko-KR" altLang="en-US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업무연속성 </a:t>
              </a:r>
              <a:r>
                <a:rPr kumimoji="1" lang="ko-KR" altLang="en-US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유지 </a:t>
              </a:r>
              <a:r>
                <a:rPr kumimoji="1" lang="en-US" altLang="ko-KR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· </a:t>
              </a:r>
              <a:r>
                <a:rPr kumimoji="1" lang="ko-KR" altLang="en-US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강화를 위한 </a:t>
              </a:r>
              <a:r>
                <a:rPr lang="ko-KR" altLang="en-US" dirty="0" smtClean="0"/>
                <a:t>서비스</a:t>
              </a:r>
              <a:endParaRPr lang="en-US" altLang="ko-KR" dirty="0" smtClean="0"/>
            </a:p>
          </p:txBody>
        </p:sp>
        <p:sp>
          <p:nvSpPr>
            <p:cNvPr id="52" name="타원 51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608297" y="1501884"/>
            <a:ext cx="2906268" cy="3085799"/>
            <a:chOff x="592599" y="1513140"/>
            <a:chExt cx="2906268" cy="3085799"/>
          </a:xfrm>
        </p:grpSpPr>
        <p:sp>
          <p:nvSpPr>
            <p:cNvPr id="58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2654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DR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구축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59" name="타원 5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1" name="TextBox 281"/>
            <p:cNvSpPr txBox="1">
              <a:spLocks noChangeArrowheads="1"/>
            </p:cNvSpPr>
            <p:nvPr/>
          </p:nvSpPr>
          <p:spPr bwMode="auto">
            <a:xfrm>
              <a:off x="844559" y="2855718"/>
              <a:ext cx="2654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DR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이전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592599" y="2921282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91" name="TextBox 281"/>
            <p:cNvSpPr txBox="1">
              <a:spLocks noChangeArrowheads="1"/>
            </p:cNvSpPr>
            <p:nvPr/>
          </p:nvSpPr>
          <p:spPr bwMode="auto">
            <a:xfrm>
              <a:off x="844559" y="4352718"/>
              <a:ext cx="2654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DR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운영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92" name="타원 191"/>
            <p:cNvSpPr/>
            <p:nvPr/>
          </p:nvSpPr>
          <p:spPr>
            <a:xfrm>
              <a:off x="592599" y="4418282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692142" y="2490942"/>
            <a:ext cx="2309300" cy="2113482"/>
            <a:chOff x="527736" y="2112301"/>
            <a:chExt cx="2704510" cy="2394085"/>
          </a:xfrm>
        </p:grpSpPr>
        <p:sp>
          <p:nvSpPr>
            <p:cNvPr id="111" name="타원 110"/>
            <p:cNvSpPr/>
            <p:nvPr/>
          </p:nvSpPr>
          <p:spPr>
            <a:xfrm>
              <a:off x="527736" y="2969413"/>
              <a:ext cx="1548220" cy="1500045"/>
            </a:xfrm>
            <a:prstGeom prst="ellipse">
              <a:avLst/>
            </a:pr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112" name="타원 111"/>
            <p:cNvSpPr/>
            <p:nvPr/>
          </p:nvSpPr>
          <p:spPr>
            <a:xfrm>
              <a:off x="593542" y="2999004"/>
              <a:ext cx="1449250" cy="1412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113" name="원형 112"/>
            <p:cNvSpPr/>
            <p:nvPr/>
          </p:nvSpPr>
          <p:spPr>
            <a:xfrm>
              <a:off x="574209" y="3029725"/>
              <a:ext cx="1449250" cy="1412136"/>
            </a:xfrm>
            <a:prstGeom prst="pie">
              <a:avLst>
                <a:gd name="adj1" fmla="val 0"/>
                <a:gd name="adj2" fmla="val 1080784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128" name="타원 127"/>
            <p:cNvSpPr/>
            <p:nvPr/>
          </p:nvSpPr>
          <p:spPr>
            <a:xfrm>
              <a:off x="1728103" y="3043164"/>
              <a:ext cx="1467337" cy="14232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129" name="원형 128"/>
            <p:cNvSpPr/>
            <p:nvPr/>
          </p:nvSpPr>
          <p:spPr>
            <a:xfrm>
              <a:off x="1708772" y="3073884"/>
              <a:ext cx="1467337" cy="1423202"/>
            </a:xfrm>
            <a:prstGeom prst="pie">
              <a:avLst>
                <a:gd name="adj1" fmla="val 0"/>
                <a:gd name="adj2" fmla="val 1080784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grpSp>
          <p:nvGrpSpPr>
            <p:cNvPr id="117" name="그룹 116"/>
            <p:cNvGrpSpPr/>
            <p:nvPr/>
          </p:nvGrpSpPr>
          <p:grpSpPr>
            <a:xfrm>
              <a:off x="1156821" y="2112301"/>
              <a:ext cx="1548220" cy="1500046"/>
              <a:chOff x="4365858" y="3934934"/>
              <a:chExt cx="1372562" cy="1372562"/>
            </a:xfrm>
          </p:grpSpPr>
          <p:sp>
            <p:nvSpPr>
              <p:cNvPr id="119" name="타원 118"/>
              <p:cNvSpPr/>
              <p:nvPr/>
            </p:nvSpPr>
            <p:spPr>
              <a:xfrm>
                <a:off x="4365858" y="3934934"/>
                <a:ext cx="1372562" cy="1372562"/>
              </a:xfrm>
              <a:prstGeom prst="ellipse">
                <a:avLst/>
              </a:prstGeom>
              <a:noFill/>
              <a:ln w="762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20" name="타원 119"/>
              <p:cNvSpPr/>
              <p:nvPr/>
            </p:nvSpPr>
            <p:spPr>
              <a:xfrm>
                <a:off x="4392575" y="3974292"/>
                <a:ext cx="1314041" cy="12039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21" name="원형 120"/>
              <p:cNvSpPr/>
              <p:nvPr/>
            </p:nvSpPr>
            <p:spPr>
              <a:xfrm>
                <a:off x="4414042" y="4064143"/>
                <a:ext cx="1282060" cy="1211508"/>
              </a:xfrm>
              <a:prstGeom prst="pie">
                <a:avLst>
                  <a:gd name="adj1" fmla="val 2"/>
                  <a:gd name="adj2" fmla="val 10713142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22" name="그룹 121"/>
            <p:cNvGrpSpPr/>
            <p:nvPr/>
          </p:nvGrpSpPr>
          <p:grpSpPr>
            <a:xfrm>
              <a:off x="1684026" y="3006340"/>
              <a:ext cx="1548220" cy="1500046"/>
              <a:chOff x="953127" y="1477101"/>
              <a:chExt cx="1632843" cy="1597728"/>
            </a:xfrm>
          </p:grpSpPr>
          <p:sp>
            <p:nvSpPr>
              <p:cNvPr id="125" name="타원 124"/>
              <p:cNvSpPr/>
              <p:nvPr/>
            </p:nvSpPr>
            <p:spPr>
              <a:xfrm>
                <a:off x="953127" y="1477101"/>
                <a:ext cx="1632843" cy="1597728"/>
              </a:xfrm>
              <a:prstGeom prst="ellipse">
                <a:avLst/>
              </a:prstGeom>
              <a:noFill/>
              <a:ln w="7620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24" name="Text Box 51"/>
              <p:cNvSpPr txBox="1">
                <a:spLocks noChangeArrowheads="1"/>
              </p:cNvSpPr>
              <p:nvPr/>
            </p:nvSpPr>
            <p:spPr bwMode="auto">
              <a:xfrm>
                <a:off x="1116983" y="1984433"/>
                <a:ext cx="1367067" cy="7241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ko-KR" altLang="en-US" sz="1300" kern="0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재해복구센터</a:t>
                </a:r>
                <a:endParaRPr lang="en-US" altLang="ko-KR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ko-KR" altLang="en-US" sz="1300" kern="0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운영</a:t>
                </a:r>
                <a:r>
                  <a:rPr lang="ko-KR" altLang="en-US" sz="1300" kern="0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 </a:t>
                </a:r>
                <a:r>
                  <a:rPr lang="en-US" altLang="ko-KR" sz="1300" kern="0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· </a:t>
                </a:r>
                <a:r>
                  <a:rPr lang="ko-KR" altLang="en-US" sz="1300" kern="0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관제 노하우</a:t>
                </a:r>
                <a:endParaRPr lang="ko-KR" altLang="en-US" sz="1300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sp>
          <p:nvSpPr>
            <p:cNvPr id="108" name="Text Box 51"/>
            <p:cNvSpPr txBox="1">
              <a:spLocks noChangeArrowheads="1"/>
            </p:cNvSpPr>
            <p:nvPr/>
          </p:nvSpPr>
          <p:spPr bwMode="auto">
            <a:xfrm>
              <a:off x="563062" y="3413091"/>
              <a:ext cx="1296218" cy="679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검증된 재해복구센터 및 인력보유</a:t>
              </a:r>
              <a:endParaRPr lang="ko-KR" altLang="en-US" sz="1300" kern="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18" name="Text Box 51"/>
            <p:cNvSpPr txBox="1">
              <a:spLocks noChangeArrowheads="1"/>
            </p:cNvSpPr>
            <p:nvPr/>
          </p:nvSpPr>
          <p:spPr bwMode="auto">
            <a:xfrm>
              <a:off x="1179978" y="2627253"/>
              <a:ext cx="1448649" cy="453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경험 기반의</a:t>
              </a:r>
              <a:r>
                <a:rPr lang="ko-KR" altLang="en-US" sz="1300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/>
              </a:r>
              <a:br>
                <a:rPr lang="ko-KR" altLang="en-US" sz="1300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</a:br>
              <a:r>
                <a:rPr lang="en-US" altLang="ko-KR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DR </a:t>
              </a:r>
              <a:r>
                <a:rPr lang="ko-KR" altLang="en-US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이전 </a:t>
              </a:r>
              <a:r>
                <a:rPr lang="en-US" altLang="ko-KR" sz="1300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· </a:t>
              </a:r>
              <a:r>
                <a:rPr lang="ko-KR" altLang="en-US" sz="1300" kern="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구축 </a:t>
              </a:r>
              <a:endParaRPr lang="ko-KR" altLang="en-US" sz="1300" kern="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803" y="3238771"/>
            <a:ext cx="2898800" cy="1028893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8297" y="4686278"/>
            <a:ext cx="2940529" cy="1086017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802" y="1827523"/>
            <a:ext cx="2881405" cy="993222"/>
          </a:xfrm>
          <a:prstGeom prst="rect">
            <a:avLst/>
          </a:prstGeom>
        </p:spPr>
      </p:pic>
      <p:sp>
        <p:nvSpPr>
          <p:cNvPr id="230" name="직사각형 229"/>
          <p:cNvSpPr/>
          <p:nvPr/>
        </p:nvSpPr>
        <p:spPr>
          <a:xfrm>
            <a:off x="6487948" y="1459683"/>
            <a:ext cx="3014259" cy="2320017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1" name="그룹 230"/>
          <p:cNvGrpSpPr/>
          <p:nvPr/>
        </p:nvGrpSpPr>
        <p:grpSpPr>
          <a:xfrm>
            <a:off x="6563436" y="1501884"/>
            <a:ext cx="2906268" cy="246221"/>
            <a:chOff x="592599" y="1513140"/>
            <a:chExt cx="2906268" cy="246221"/>
          </a:xfrm>
        </p:grpSpPr>
        <p:sp>
          <p:nvSpPr>
            <p:cNvPr id="232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2654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DR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모의 훈련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233" name="타원 23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263" y="1823030"/>
            <a:ext cx="3000490" cy="1021432"/>
          </a:xfrm>
          <a:prstGeom prst="rect">
            <a:avLst/>
          </a:prstGeom>
        </p:spPr>
      </p:pic>
      <p:sp>
        <p:nvSpPr>
          <p:cNvPr id="264" name="TextBox 281"/>
          <p:cNvSpPr txBox="1">
            <a:spLocks noChangeArrowheads="1"/>
          </p:cNvSpPr>
          <p:nvPr/>
        </p:nvSpPr>
        <p:spPr bwMode="auto">
          <a:xfrm>
            <a:off x="6613880" y="2769227"/>
            <a:ext cx="2638161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spcAft>
                <a:spcPts val="300"/>
              </a:spcAft>
            </a:pPr>
            <a:r>
              <a:rPr kumimoji="1" lang="ko-KR" altLang="en-US" sz="1300" b="0" dirty="0" smtClean="0">
                <a:solidFill>
                  <a:schemeClr val="tx1"/>
                </a:solidFill>
              </a:rPr>
              <a:t>서비스 </a:t>
            </a:r>
            <a:r>
              <a:rPr kumimoji="1" lang="ko-KR" altLang="en-US" sz="1300" b="0" dirty="0">
                <a:solidFill>
                  <a:schemeClr val="tx1"/>
                </a:solidFill>
              </a:rPr>
              <a:t>연속성 확보</a:t>
            </a:r>
          </a:p>
          <a:p>
            <a:pPr>
              <a:spcAft>
                <a:spcPts val="300"/>
              </a:spcAft>
            </a:pPr>
            <a:r>
              <a:rPr kumimoji="1" lang="ko-KR" altLang="en-US" sz="1300" b="0" dirty="0">
                <a:solidFill>
                  <a:schemeClr val="tx1"/>
                </a:solidFill>
              </a:rPr>
              <a:t>대응 및 복구절차 실효성 유지</a:t>
            </a:r>
          </a:p>
          <a:p>
            <a:pPr>
              <a:spcAft>
                <a:spcPts val="300"/>
              </a:spcAft>
            </a:pPr>
            <a:r>
              <a:rPr kumimoji="1" lang="ko-KR" altLang="en-US" sz="1300" b="0" dirty="0">
                <a:solidFill>
                  <a:schemeClr val="tx1"/>
                </a:solidFill>
              </a:rPr>
              <a:t>대응 및 복구 문제점 파악 및 </a:t>
            </a:r>
            <a:r>
              <a:rPr kumimoji="1" lang="en-US" altLang="ko-KR" sz="1300" b="0" dirty="0">
                <a:solidFill>
                  <a:schemeClr val="tx1"/>
                </a:solidFill>
              </a:rPr>
              <a:t>RTO</a:t>
            </a:r>
            <a:r>
              <a:rPr kumimoji="1" lang="ko-KR" altLang="en-US" sz="1300" b="0" dirty="0">
                <a:solidFill>
                  <a:schemeClr val="tx1"/>
                </a:solidFill>
              </a:rPr>
              <a:t>시간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준수 및 </a:t>
            </a:r>
            <a:r>
              <a:rPr kumimoji="1" lang="ko-KR" altLang="en-US" sz="1300" b="0" dirty="0">
                <a:solidFill>
                  <a:schemeClr val="tx1"/>
                </a:solidFill>
              </a:rPr>
              <a:t>위험요소 제거</a:t>
            </a:r>
          </a:p>
        </p:txBody>
      </p:sp>
      <p:sp>
        <p:nvSpPr>
          <p:cNvPr id="265" name="직사각형 264"/>
          <p:cNvSpPr/>
          <p:nvPr/>
        </p:nvSpPr>
        <p:spPr>
          <a:xfrm>
            <a:off x="6478207" y="4300280"/>
            <a:ext cx="3024000" cy="1409119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6" name="양쪽 모서리가 둥근 사각형 265"/>
          <p:cNvSpPr/>
          <p:nvPr/>
        </p:nvSpPr>
        <p:spPr>
          <a:xfrm>
            <a:off x="6478107" y="3912930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직사각형 5"/>
          <p:cNvSpPr>
            <a:spLocks noChangeArrowheads="1"/>
          </p:cNvSpPr>
          <p:nvPr/>
        </p:nvSpPr>
        <p:spPr bwMode="auto">
          <a:xfrm>
            <a:off x="6615481" y="3912930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착안 사항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68" name="직사각형 267"/>
          <p:cNvSpPr/>
          <p:nvPr/>
        </p:nvSpPr>
        <p:spPr>
          <a:xfrm>
            <a:off x="6551488" y="4409000"/>
            <a:ext cx="2880000" cy="1236192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9" name="TextBox 281"/>
          <p:cNvSpPr txBox="1">
            <a:spLocks noChangeArrowheads="1"/>
          </p:cNvSpPr>
          <p:nvPr/>
        </p:nvSpPr>
        <p:spPr bwMode="auto">
          <a:xfrm>
            <a:off x="6836520" y="4919802"/>
            <a:ext cx="2473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kumimoji="1" lang="en-US" altLang="ko-KR" dirty="0">
                <a:solidFill>
                  <a:schemeClr val="tx1"/>
                </a:solidFill>
              </a:rPr>
              <a:t>IT</a:t>
            </a:r>
            <a:r>
              <a:rPr kumimoji="1" lang="ko-KR" altLang="en-US" dirty="0">
                <a:solidFill>
                  <a:schemeClr val="tx1"/>
                </a:solidFill>
              </a:rPr>
              <a:t>재해복구시스템 이전</a:t>
            </a:r>
            <a:r>
              <a:rPr kumimoji="1" lang="en-US" altLang="ko-KR" dirty="0" smtClean="0">
                <a:solidFill>
                  <a:schemeClr val="tx1"/>
                </a:solidFill>
              </a:rPr>
              <a:t>·</a:t>
            </a:r>
            <a:r>
              <a:rPr kumimoji="1" lang="ko-KR" altLang="en-US" dirty="0" smtClean="0">
                <a:solidFill>
                  <a:schemeClr val="tx1"/>
                </a:solidFill>
              </a:rPr>
              <a:t>구축</a:t>
            </a:r>
            <a:r>
              <a:rPr kumimoji="1" lang="en-US" altLang="ko-KR" dirty="0">
                <a:solidFill>
                  <a:schemeClr val="tx1"/>
                </a:solidFill>
              </a:rPr>
              <a:t> · </a:t>
            </a:r>
            <a:r>
              <a:rPr kumimoji="1" lang="ko-KR" altLang="en-US" dirty="0" smtClean="0">
                <a:solidFill>
                  <a:schemeClr val="tx1"/>
                </a:solidFill>
              </a:rPr>
              <a:t>운영을 </a:t>
            </a:r>
            <a:r>
              <a:rPr kumimoji="1" lang="ko-KR" altLang="en-US" dirty="0">
                <a:solidFill>
                  <a:schemeClr val="tx1"/>
                </a:solidFill>
              </a:rPr>
              <a:t>위한 완벽한 </a:t>
            </a:r>
            <a:r>
              <a:rPr kumimoji="1" lang="ko-KR" altLang="en-US" dirty="0" smtClean="0">
                <a:solidFill>
                  <a:schemeClr val="tx1"/>
                </a:solidFill>
              </a:rPr>
              <a:t>기초분석</a:t>
            </a:r>
            <a:endParaRPr kumimoji="1" lang="en-US" altLang="ko-KR" dirty="0" smtClean="0">
              <a:solidFill>
                <a:schemeClr val="tx1"/>
              </a:solidFill>
            </a:endParaRPr>
          </a:p>
        </p:txBody>
      </p:sp>
      <p:grpSp>
        <p:nvGrpSpPr>
          <p:cNvPr id="270" name="그룹 269"/>
          <p:cNvGrpSpPr/>
          <p:nvPr/>
        </p:nvGrpSpPr>
        <p:grpSpPr>
          <a:xfrm>
            <a:off x="6632822" y="4487536"/>
            <a:ext cx="2365900" cy="246221"/>
            <a:chOff x="7346491" y="3773088"/>
            <a:chExt cx="1845643" cy="246221"/>
          </a:xfrm>
        </p:grpSpPr>
        <p:sp>
          <p:nvSpPr>
            <p:cNvPr id="271" name="TextBox 281"/>
            <p:cNvSpPr txBox="1">
              <a:spLocks noChangeArrowheads="1"/>
            </p:cNvSpPr>
            <p:nvPr/>
          </p:nvSpPr>
          <p:spPr bwMode="auto">
            <a:xfrm>
              <a:off x="7598450" y="3773088"/>
              <a:ext cx="159368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err="1" smtClean="0">
                  <a:solidFill>
                    <a:schemeClr val="tx1"/>
                  </a:solidFill>
                </a:rPr>
                <a:t>유경험자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 인력 투입</a:t>
              </a:r>
              <a:endParaRPr kumimoji="1"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2" name="타원 271"/>
            <p:cNvSpPr/>
            <p:nvPr/>
          </p:nvSpPr>
          <p:spPr>
            <a:xfrm>
              <a:off x="7346491" y="3838652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24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4. </a:t>
            </a:r>
            <a:r>
              <a:rPr lang="ko-KR" altLang="en-US" dirty="0" err="1"/>
              <a:t>통합아웃소싱</a:t>
            </a:r>
            <a:r>
              <a:rPr lang="en-US" altLang="ko-KR" dirty="0" smtClean="0"/>
              <a:t>(</a:t>
            </a:r>
            <a:r>
              <a:rPr lang="ko-KR" altLang="en-US" dirty="0" smtClean="0"/>
              <a:t>위탁 운영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서비스</a:t>
            </a:r>
            <a:r>
              <a:rPr lang="en-US" altLang="ko-KR" dirty="0" smtClean="0"/>
              <a:t> </a:t>
            </a:r>
            <a:endParaRPr lang="en-US" altLang="ko-KR" dirty="0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위탁운영 서비스란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125726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검증된 위탁운영 방법론 및 명확한 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역할과 책임 수행을 통한 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운영관리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2" name="양쪽 모서리가 둥근 사각형 31"/>
          <p:cNvSpPr/>
          <p:nvPr/>
        </p:nvSpPr>
        <p:spPr>
          <a:xfrm>
            <a:off x="4997679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5"/>
          <p:cNvSpPr>
            <a:spLocks noChangeArrowheads="1"/>
          </p:cNvSpPr>
          <p:nvPr/>
        </p:nvSpPr>
        <p:spPr bwMode="auto">
          <a:xfrm>
            <a:off x="5135053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위탁운영 서비스 내용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5032189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4" name="그룹 133"/>
          <p:cNvGrpSpPr/>
          <p:nvPr/>
        </p:nvGrpSpPr>
        <p:grpSpPr>
          <a:xfrm>
            <a:off x="501364" y="1522747"/>
            <a:ext cx="4259624" cy="492443"/>
            <a:chOff x="592599" y="1513140"/>
            <a:chExt cx="4259624" cy="492443"/>
          </a:xfrm>
        </p:grpSpPr>
        <p:sp>
          <p:nvSpPr>
            <p:cNvPr id="135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/>
                <a:t>전문기업을 </a:t>
              </a:r>
              <a:r>
                <a:rPr lang="ko-KR" altLang="en-US" sz="1600" dirty="0" smtClean="0"/>
                <a:t>통한 </a:t>
              </a:r>
              <a:r>
                <a:rPr lang="en-US" altLang="ko-KR" sz="1600" dirty="0" smtClean="0"/>
                <a:t>IT</a:t>
              </a:r>
              <a:r>
                <a:rPr lang="en-US" altLang="ko-KR" sz="1600" spc="-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altLang="ko-KR" sz="1600" spc="-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Infra </a:t>
              </a:r>
              <a:r>
                <a:rPr lang="ko-KR" altLang="en-US" sz="1600" spc="-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를 </a:t>
              </a:r>
              <a:r>
                <a:rPr lang="ko-KR" altLang="en-US" sz="1600" spc="-1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안정적이고 </a:t>
              </a:r>
              <a:r>
                <a:rPr lang="ko-KR" altLang="en-US" sz="1600" spc="-1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효율적으로 운영 관리해 주는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高품질의 </a:t>
              </a: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IT </a:t>
              </a:r>
              <a:r>
                <a:rPr lang="ko-KR" altLang="en-US" sz="1600" dirty="0" smtClean="0"/>
                <a:t>서비스</a:t>
              </a:r>
              <a:endParaRPr lang="en-US" altLang="ko-KR" sz="1600" dirty="0"/>
            </a:p>
          </p:txBody>
        </p:sp>
        <p:sp>
          <p:nvSpPr>
            <p:cNvPr id="136" name="타원 135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37" name="그룹 136"/>
          <p:cNvGrpSpPr/>
          <p:nvPr/>
        </p:nvGrpSpPr>
        <p:grpSpPr>
          <a:xfrm>
            <a:off x="501364" y="2227152"/>
            <a:ext cx="4259624" cy="215444"/>
            <a:chOff x="592599" y="1513140"/>
            <a:chExt cx="4259624" cy="215444"/>
          </a:xfrm>
        </p:grpSpPr>
        <p:sp>
          <p:nvSpPr>
            <p:cNvPr id="138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dirty="0" smtClean="0"/>
                <a:t>IT Infra </a:t>
              </a:r>
              <a:r>
                <a:rPr lang="ko-KR" altLang="en-US" dirty="0" smtClean="0"/>
                <a:t>위탁운영 서비스 장점</a:t>
              </a:r>
              <a:endParaRPr lang="ko-KR" altLang="en-US" dirty="0"/>
            </a:p>
          </p:txBody>
        </p:sp>
        <p:sp>
          <p:nvSpPr>
            <p:cNvPr id="139" name="타원 13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55" name="그룹 154"/>
          <p:cNvGrpSpPr/>
          <p:nvPr/>
        </p:nvGrpSpPr>
        <p:grpSpPr>
          <a:xfrm>
            <a:off x="5164909" y="1530364"/>
            <a:ext cx="4259624" cy="492443"/>
            <a:chOff x="592599" y="1513140"/>
            <a:chExt cx="4259624" cy="492443"/>
          </a:xfrm>
        </p:grpSpPr>
        <p:sp>
          <p:nvSpPr>
            <p:cNvPr id="156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시스템에 대하여 </a:t>
              </a:r>
              <a:r>
                <a:rPr lang="en-US" altLang="ko-KR" sz="1600" dirty="0" smtClean="0"/>
                <a:t>365</a:t>
              </a:r>
              <a:r>
                <a:rPr lang="ko-KR" altLang="en-US" sz="1600" dirty="0" smtClean="0"/>
                <a:t>운영관리</a:t>
              </a:r>
              <a:r>
                <a:rPr lang="en-US" altLang="ko-KR" sz="1600" dirty="0" smtClean="0"/>
                <a:t>, </a:t>
              </a:r>
              <a:r>
                <a:rPr lang="ko-KR" altLang="en-US" sz="1600" dirty="0" smtClean="0"/>
                <a:t>성능점검</a:t>
              </a:r>
              <a:r>
                <a:rPr lang="en-US" altLang="ko-KR" sz="1600" dirty="0" smtClean="0"/>
                <a:t>, </a:t>
              </a:r>
              <a:r>
                <a:rPr lang="ko-KR" altLang="en-US" sz="1600" dirty="0" smtClean="0"/>
                <a:t>장애처리 등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운영관리를 대행</a:t>
              </a:r>
              <a:r>
                <a:rPr lang="ko-KR" altLang="en-US" sz="1600" dirty="0" smtClean="0"/>
                <a:t>하는 서비스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57" name="타원 156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58" name="그룹 157"/>
          <p:cNvGrpSpPr/>
          <p:nvPr/>
        </p:nvGrpSpPr>
        <p:grpSpPr>
          <a:xfrm>
            <a:off x="5164909" y="2297372"/>
            <a:ext cx="4259624" cy="215444"/>
            <a:chOff x="592599" y="1513140"/>
            <a:chExt cx="4259624" cy="215444"/>
          </a:xfrm>
        </p:grpSpPr>
        <p:sp>
          <p:nvSpPr>
            <p:cNvPr id="159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위탁운영 서비스 종류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60" name="타원 159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66" name="TextBox 281"/>
          <p:cNvSpPr txBox="1">
            <a:spLocks noChangeArrowheads="1"/>
          </p:cNvSpPr>
          <p:nvPr/>
        </p:nvSpPr>
        <p:spPr bwMode="auto">
          <a:xfrm>
            <a:off x="6098776" y="5150837"/>
            <a:ext cx="3153131" cy="43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 marL="0" indent="0">
              <a:lnSpc>
                <a:spcPts val="1600"/>
              </a:lnSpc>
              <a:spcAft>
                <a:spcPts val="200"/>
              </a:spcAft>
              <a:buNone/>
            </a:pPr>
            <a:r>
              <a:rPr lang="en-US" altLang="ko-KR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- </a:t>
            </a:r>
            <a:r>
              <a:rPr lang="ko-KR" altLang="en-US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정기점검</a:t>
            </a:r>
            <a:r>
              <a:rPr lang="en-US" altLang="ko-KR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lang="ko-KR" altLang="en-US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리포트</a:t>
            </a:r>
            <a:r>
              <a:rPr lang="en-US" altLang="ko-KR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lang="ko-KR" altLang="en-US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성능관제</a:t>
            </a:r>
            <a:r>
              <a:rPr lang="en-US" altLang="ko-KR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lang="ko-KR" altLang="en-US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실시간 장애 관제 등</a:t>
            </a:r>
            <a:endParaRPr lang="en-US" altLang="ko-KR" sz="1100" dirty="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0" indent="0">
              <a:lnSpc>
                <a:spcPts val="1600"/>
              </a:lnSpc>
              <a:spcAft>
                <a:spcPts val="200"/>
              </a:spcAft>
              <a:buNone/>
            </a:pPr>
            <a:r>
              <a:rPr lang="en-US" altLang="ko-KR" sz="110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</a:t>
            </a:r>
            <a:r>
              <a:rPr lang="ko-KR" altLang="en-US" sz="1100" i="1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※ </a:t>
            </a:r>
            <a:r>
              <a:rPr lang="en-US" altLang="ko-KR" sz="1100" i="1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HDD </a:t>
            </a:r>
            <a:r>
              <a:rPr lang="ko-KR" altLang="en-US" sz="1100" i="1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교체에 </a:t>
            </a:r>
            <a:r>
              <a:rPr lang="ko-KR" altLang="en-US" sz="1100" i="1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대한 실 비용은 </a:t>
            </a:r>
            <a:r>
              <a:rPr lang="ko-KR" altLang="en-US" sz="1100" i="1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고객 부담</a:t>
            </a:r>
            <a:endParaRPr lang="en-US" altLang="ko-KR" sz="1100" i="1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7" name="TextBox 281"/>
          <p:cNvSpPr txBox="1">
            <a:spLocks noChangeArrowheads="1"/>
          </p:cNvSpPr>
          <p:nvPr/>
        </p:nvSpPr>
        <p:spPr bwMode="auto">
          <a:xfrm>
            <a:off x="5351501" y="4273193"/>
            <a:ext cx="3958060" cy="7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b="0" dirty="0" smtClean="0">
                <a:solidFill>
                  <a:schemeClr val="tx1"/>
                </a:solidFill>
              </a:rPr>
              <a:t>365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일 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24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시간 전담 매니저 제공 및 시스템 엔지니어 역할 대행 서비스</a:t>
            </a:r>
            <a:endParaRPr kumimoji="1" lang="en-US" altLang="ko-KR" b="0" dirty="0" smtClean="0">
              <a:solidFill>
                <a:schemeClr val="tx1"/>
              </a:solidFill>
            </a:endParaRPr>
          </a:p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b="0" dirty="0">
                <a:solidFill>
                  <a:schemeClr val="tx1"/>
                </a:solidFill>
              </a:rPr>
              <a:t>HDD </a:t>
            </a:r>
            <a:r>
              <a:rPr kumimoji="1" lang="ko-KR" altLang="en-US" b="0" dirty="0">
                <a:solidFill>
                  <a:schemeClr val="tx1"/>
                </a:solidFill>
              </a:rPr>
              <a:t>등 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파트 증설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/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교체 및 긴급 장애 처리</a:t>
            </a:r>
            <a:endParaRPr kumimoji="1" lang="en-US" altLang="ko-KR" b="0" dirty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526677" y="2632931"/>
            <a:ext cx="4234311" cy="637394"/>
            <a:chOff x="570138" y="2812219"/>
            <a:chExt cx="4615100" cy="637394"/>
          </a:xfrm>
        </p:grpSpPr>
        <p:sp>
          <p:nvSpPr>
            <p:cNvPr id="175" name="대각선 방향의 모서리가 둥근 사각형 174"/>
            <p:cNvSpPr/>
            <p:nvPr/>
          </p:nvSpPr>
          <p:spPr>
            <a:xfrm>
              <a:off x="1801926" y="2812219"/>
              <a:ext cx="958700" cy="637394"/>
            </a:xfrm>
            <a:prstGeom prst="round2Diag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1"/>
              <a:endParaRPr lang="ko-KR" altLang="en-US" sz="14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Wingdings" pitchFamily="2" charset="2"/>
              </a:endParaRPr>
            </a:p>
          </p:txBody>
        </p:sp>
        <p:sp>
          <p:nvSpPr>
            <p:cNvPr id="176" name="직사각형 175"/>
            <p:cNvSpPr/>
            <p:nvPr/>
          </p:nvSpPr>
          <p:spPr>
            <a:xfrm>
              <a:off x="1810472" y="2936249"/>
              <a:ext cx="959368" cy="287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>
                <a:buClr>
                  <a:srgbClr val="969696"/>
                </a:buClr>
              </a:pPr>
              <a:r>
                <a:rPr lang="ko-KR" altLang="en-US" sz="1150" spc="-40" dirty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장애 예방 및</a:t>
              </a:r>
            </a:p>
            <a:p>
              <a:pPr algn="ctr">
                <a:buClr>
                  <a:srgbClr val="969696"/>
                </a:buClr>
              </a:pPr>
              <a:r>
                <a:rPr lang="ko-KR" altLang="en-US" sz="1150" spc="-4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대응능력 </a:t>
              </a:r>
              <a:r>
                <a:rPr lang="ko-KR" altLang="en-US" sz="1150" spc="-40" dirty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강화</a:t>
              </a:r>
            </a:p>
          </p:txBody>
        </p:sp>
        <p:sp>
          <p:nvSpPr>
            <p:cNvPr id="66" name="대각선 방향의 모서리가 둥근 사각형 65"/>
            <p:cNvSpPr/>
            <p:nvPr/>
          </p:nvSpPr>
          <p:spPr>
            <a:xfrm>
              <a:off x="570138" y="2812219"/>
              <a:ext cx="958700" cy="637394"/>
            </a:xfrm>
            <a:prstGeom prst="round2Diag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1"/>
              <a:endParaRPr lang="ko-KR" altLang="en-US" sz="14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Wingdings" pitchFamily="2" charset="2"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570138" y="2936249"/>
              <a:ext cx="959368" cy="287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>
                <a:buClr>
                  <a:srgbClr val="969696"/>
                </a:buClr>
              </a:pPr>
              <a:r>
                <a:rPr lang="ko-KR" altLang="en-US" sz="1150" spc="-4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검증된</a:t>
              </a:r>
              <a:endParaRPr lang="en-US" altLang="ko-KR" sz="1150" spc="-40" dirty="0" smtClean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  <a:p>
              <a:pPr algn="ctr">
                <a:buClr>
                  <a:srgbClr val="969696"/>
                </a:buClr>
              </a:pPr>
              <a:r>
                <a:rPr lang="ko-KR" altLang="en-US" sz="1150" spc="-4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운영체계 수립</a:t>
              </a:r>
              <a:endParaRPr lang="ko-KR" altLang="en-US" sz="1150" spc="-4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grpSp>
          <p:nvGrpSpPr>
            <p:cNvPr id="169" name="그룹 484"/>
            <p:cNvGrpSpPr>
              <a:grpSpLocks/>
            </p:cNvGrpSpPr>
            <p:nvPr/>
          </p:nvGrpSpPr>
          <p:grpSpPr bwMode="auto">
            <a:xfrm>
              <a:off x="1564286" y="3015259"/>
              <a:ext cx="200888" cy="207617"/>
              <a:chOff x="1963574" y="3648258"/>
              <a:chExt cx="144678" cy="144676"/>
            </a:xfrm>
          </p:grpSpPr>
          <p:sp>
            <p:nvSpPr>
              <p:cNvPr id="170" name="타원 169"/>
              <p:cNvSpPr/>
              <p:nvPr/>
            </p:nvSpPr>
            <p:spPr>
              <a:xfrm>
                <a:off x="2015632" y="3647899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71" name="타원 170"/>
              <p:cNvSpPr/>
              <p:nvPr/>
            </p:nvSpPr>
            <p:spPr>
              <a:xfrm>
                <a:off x="2015632" y="3699706"/>
                <a:ext cx="40118" cy="4177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72" name="타원 171"/>
              <p:cNvSpPr/>
              <p:nvPr/>
            </p:nvSpPr>
            <p:spPr>
              <a:xfrm>
                <a:off x="2015632" y="3753184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73" name="타원 172"/>
              <p:cNvSpPr/>
              <p:nvPr/>
            </p:nvSpPr>
            <p:spPr>
              <a:xfrm rot="16200000">
                <a:off x="1963818" y="3699702"/>
                <a:ext cx="41779" cy="41790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74" name="타원 173"/>
              <p:cNvSpPr/>
              <p:nvPr/>
            </p:nvSpPr>
            <p:spPr>
              <a:xfrm rot="16200000">
                <a:off x="2065784" y="3699702"/>
                <a:ext cx="41779" cy="4178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sp>
          <p:nvSpPr>
            <p:cNvPr id="184" name="대각선 방향의 모서리가 둥근 사각형 183"/>
            <p:cNvSpPr/>
            <p:nvPr/>
          </p:nvSpPr>
          <p:spPr>
            <a:xfrm>
              <a:off x="3010656" y="2812219"/>
              <a:ext cx="958700" cy="637394"/>
            </a:xfrm>
            <a:prstGeom prst="round2Diag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1"/>
              <a:endParaRPr lang="ko-KR" altLang="en-US" sz="14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Wingdings" pitchFamily="2" charset="2"/>
              </a:endParaRPr>
            </a:p>
          </p:txBody>
        </p:sp>
        <p:sp>
          <p:nvSpPr>
            <p:cNvPr id="185" name="직사각형 184"/>
            <p:cNvSpPr/>
            <p:nvPr/>
          </p:nvSpPr>
          <p:spPr>
            <a:xfrm>
              <a:off x="3002110" y="2936249"/>
              <a:ext cx="959368" cy="287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>
                <a:buClr>
                  <a:srgbClr val="969696"/>
                </a:buClr>
              </a:pPr>
              <a:r>
                <a:rPr lang="ko-KR" altLang="en-US" sz="1150" spc="-40" dirty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신속한</a:t>
              </a:r>
            </a:p>
            <a:p>
              <a:pPr algn="ctr">
                <a:buClr>
                  <a:srgbClr val="969696"/>
                </a:buClr>
              </a:pPr>
              <a:r>
                <a:rPr lang="ko-KR" altLang="en-US" sz="1150" spc="-40" dirty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장애 대응 </a:t>
              </a:r>
            </a:p>
          </p:txBody>
        </p:sp>
        <p:grpSp>
          <p:nvGrpSpPr>
            <p:cNvPr id="186" name="그룹 484"/>
            <p:cNvGrpSpPr>
              <a:grpSpLocks/>
            </p:cNvGrpSpPr>
            <p:nvPr/>
          </p:nvGrpSpPr>
          <p:grpSpPr bwMode="auto">
            <a:xfrm>
              <a:off x="2781562" y="3015259"/>
              <a:ext cx="200888" cy="207617"/>
              <a:chOff x="1963574" y="3648258"/>
              <a:chExt cx="144678" cy="144676"/>
            </a:xfrm>
          </p:grpSpPr>
          <p:sp>
            <p:nvSpPr>
              <p:cNvPr id="187" name="타원 186"/>
              <p:cNvSpPr/>
              <p:nvPr/>
            </p:nvSpPr>
            <p:spPr>
              <a:xfrm>
                <a:off x="2015632" y="3647899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88" name="타원 187"/>
              <p:cNvSpPr/>
              <p:nvPr/>
            </p:nvSpPr>
            <p:spPr>
              <a:xfrm>
                <a:off x="2015632" y="3699706"/>
                <a:ext cx="40118" cy="4177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89" name="타원 188"/>
              <p:cNvSpPr/>
              <p:nvPr/>
            </p:nvSpPr>
            <p:spPr>
              <a:xfrm>
                <a:off x="2015632" y="3753184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90" name="타원 189"/>
              <p:cNvSpPr/>
              <p:nvPr/>
            </p:nvSpPr>
            <p:spPr>
              <a:xfrm rot="16200000">
                <a:off x="1963818" y="3699702"/>
                <a:ext cx="41779" cy="41790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93" name="타원 192"/>
              <p:cNvSpPr/>
              <p:nvPr/>
            </p:nvSpPr>
            <p:spPr>
              <a:xfrm rot="16200000">
                <a:off x="2065784" y="3699702"/>
                <a:ext cx="41779" cy="4178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sp>
          <p:nvSpPr>
            <p:cNvPr id="194" name="대각선 방향의 모서리가 둥근 사각형 193"/>
            <p:cNvSpPr/>
            <p:nvPr/>
          </p:nvSpPr>
          <p:spPr>
            <a:xfrm>
              <a:off x="4226538" y="2812219"/>
              <a:ext cx="958700" cy="637394"/>
            </a:xfrm>
            <a:prstGeom prst="round2Diag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1"/>
              <a:endParaRPr lang="ko-KR" altLang="en-US" sz="1400" dirty="0">
                <a:solidFill>
                  <a:schemeClr val="tx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  <a:sym typeface="Wingdings" pitchFamily="2" charset="2"/>
              </a:endParaRPr>
            </a:p>
          </p:txBody>
        </p:sp>
        <p:sp>
          <p:nvSpPr>
            <p:cNvPr id="195" name="직사각형 194"/>
            <p:cNvSpPr/>
            <p:nvPr/>
          </p:nvSpPr>
          <p:spPr>
            <a:xfrm>
              <a:off x="4217992" y="2936249"/>
              <a:ext cx="959368" cy="287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0" bIns="0" anchor="t">
              <a:no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>
                <a:buClr>
                  <a:srgbClr val="969696"/>
                </a:buClr>
              </a:pPr>
              <a:r>
                <a:rPr lang="ko-KR" altLang="en-US" sz="1150" spc="-40" dirty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적극적</a:t>
              </a:r>
            </a:p>
            <a:p>
              <a:pPr algn="ctr">
                <a:buClr>
                  <a:srgbClr val="969696"/>
                </a:buClr>
              </a:pPr>
              <a:r>
                <a:rPr lang="ko-KR" altLang="en-US" sz="1150" spc="-4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운영 지원 </a:t>
              </a:r>
              <a:endParaRPr lang="ko-KR" altLang="en-US" sz="1150" spc="-4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grpSp>
          <p:nvGrpSpPr>
            <p:cNvPr id="196" name="그룹 484"/>
            <p:cNvGrpSpPr>
              <a:grpSpLocks/>
            </p:cNvGrpSpPr>
            <p:nvPr/>
          </p:nvGrpSpPr>
          <p:grpSpPr bwMode="auto">
            <a:xfrm>
              <a:off x="3997444" y="3015259"/>
              <a:ext cx="200888" cy="207617"/>
              <a:chOff x="1963574" y="3648258"/>
              <a:chExt cx="144678" cy="144676"/>
            </a:xfrm>
          </p:grpSpPr>
          <p:sp>
            <p:nvSpPr>
              <p:cNvPr id="197" name="타원 196"/>
              <p:cNvSpPr/>
              <p:nvPr/>
            </p:nvSpPr>
            <p:spPr>
              <a:xfrm>
                <a:off x="2015632" y="3647899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98" name="타원 197"/>
              <p:cNvSpPr/>
              <p:nvPr/>
            </p:nvSpPr>
            <p:spPr>
              <a:xfrm>
                <a:off x="2015632" y="3699706"/>
                <a:ext cx="40118" cy="4177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99" name="타원 198"/>
              <p:cNvSpPr/>
              <p:nvPr/>
            </p:nvSpPr>
            <p:spPr>
              <a:xfrm>
                <a:off x="2015632" y="3753184"/>
                <a:ext cx="40118" cy="4010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00" name="타원 199"/>
              <p:cNvSpPr/>
              <p:nvPr/>
            </p:nvSpPr>
            <p:spPr>
              <a:xfrm rot="16200000">
                <a:off x="1963818" y="3699702"/>
                <a:ext cx="41779" cy="41790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01" name="타원 200"/>
              <p:cNvSpPr/>
              <p:nvPr/>
            </p:nvSpPr>
            <p:spPr>
              <a:xfrm rot="16200000">
                <a:off x="2065784" y="3699702"/>
                <a:ext cx="41779" cy="41789"/>
              </a:xfrm>
              <a:prstGeom prst="ellipse">
                <a:avLst/>
              </a:prstGeom>
              <a:solidFill>
                <a:srgbClr val="0C67B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</p:grpSp>
      <p:grpSp>
        <p:nvGrpSpPr>
          <p:cNvPr id="202" name="그룹 201"/>
          <p:cNvGrpSpPr/>
          <p:nvPr/>
        </p:nvGrpSpPr>
        <p:grpSpPr>
          <a:xfrm>
            <a:off x="501364" y="3454602"/>
            <a:ext cx="4259624" cy="215444"/>
            <a:chOff x="592599" y="1513140"/>
            <a:chExt cx="4259624" cy="215444"/>
          </a:xfrm>
        </p:grpSpPr>
        <p:sp>
          <p:nvSpPr>
            <p:cNvPr id="203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검증된 </a:t>
              </a:r>
              <a:r>
                <a:rPr lang="en-US" altLang="ko-KR" dirty="0" smtClean="0"/>
                <a:t>IT Infra </a:t>
              </a:r>
              <a:r>
                <a:rPr lang="ko-KR" altLang="en-US" dirty="0" smtClean="0"/>
                <a:t>위탁운영 방법론</a:t>
              </a:r>
              <a:endParaRPr lang="ko-KR" altLang="en-US" dirty="0"/>
            </a:p>
          </p:txBody>
        </p:sp>
        <p:sp>
          <p:nvSpPr>
            <p:cNvPr id="204" name="타원 203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05" name="그룹 204"/>
          <p:cNvGrpSpPr/>
          <p:nvPr/>
        </p:nvGrpSpPr>
        <p:grpSpPr>
          <a:xfrm>
            <a:off x="524288" y="3727597"/>
            <a:ext cx="4451389" cy="1863596"/>
            <a:chOff x="2895929" y="3530423"/>
            <a:chExt cx="6988995" cy="2848351"/>
          </a:xfrm>
        </p:grpSpPr>
        <p:sp>
          <p:nvSpPr>
            <p:cNvPr id="206" name="양쪽 모서리가 둥근 사각형 205"/>
            <p:cNvSpPr/>
            <p:nvPr/>
          </p:nvSpPr>
          <p:spPr>
            <a:xfrm>
              <a:off x="2895931" y="3530423"/>
              <a:ext cx="6629069" cy="313706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00B0F0"/>
            </a:solidFill>
            <a:ln w="19050">
              <a:noFill/>
              <a:headEnd type="oval"/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tIns="3600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/>
              <a:r>
                <a:rPr lang="en-US" altLang="ko-KR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SITOM(</a:t>
              </a:r>
              <a:r>
                <a:rPr lang="en-US" altLang="ko-KR" sz="1200" dirty="0" err="1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SysOne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 IT Outsourcing Methodology)</a:t>
              </a:r>
              <a:endParaRPr lang="en-US" altLang="ko-KR" sz="12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07" name="양쪽 모서리가 둥근 사각형 206"/>
            <p:cNvSpPr/>
            <p:nvPr/>
          </p:nvSpPr>
          <p:spPr>
            <a:xfrm>
              <a:off x="2895929" y="3855333"/>
              <a:ext cx="6629071" cy="2523441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 w="12700">
              <a:solidFill>
                <a:srgbClr val="2E5F8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Autofit/>
            </a:bodyPr>
            <a:lstStyle/>
            <a:p>
              <a:pPr indent="-509583" algn="ctr" defTabSz="1148600">
                <a:lnSpc>
                  <a:spcPct val="90000"/>
                </a:lnSpc>
                <a:buClr>
                  <a:sysClr val="windowText" lastClr="000000">
                    <a:lumMod val="65000"/>
                    <a:lumOff val="35000"/>
                  </a:sysClr>
                </a:buClr>
                <a:buSzPct val="140000"/>
              </a:pPr>
              <a:endParaRPr lang="ko-KR" altLang="en-US" sz="1400" dirty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08" name="Rectangle 140" descr="2"/>
            <p:cNvSpPr>
              <a:spLocks noChangeArrowheads="1"/>
            </p:cNvSpPr>
            <p:nvPr/>
          </p:nvSpPr>
          <p:spPr bwMode="auto">
            <a:xfrm>
              <a:off x="4066774" y="3928728"/>
              <a:ext cx="4152441" cy="1937941"/>
            </a:xfrm>
            <a:prstGeom prst="rect">
              <a:avLst/>
            </a:prstGeom>
            <a:noFill/>
            <a:ln w="9525" cap="rnd" cmpd="sng" algn="ctr">
              <a:solidFill>
                <a:srgbClr val="00A8E1"/>
              </a:solidFill>
              <a:prstDash val="solid"/>
              <a:headEnd type="none" w="sm" len="sm"/>
              <a:tailEnd type="none" w="sm" len="sm"/>
            </a:ln>
            <a:effectLst/>
          </p:spPr>
          <p:txBody>
            <a:bodyPr wrap="square" lIns="36000" tIns="36000" rIns="36000" bIns="36000" anchor="ctr"/>
            <a:lstStyle/>
            <a:p>
              <a:pPr algn="ctr" defTabSz="1279525" fontAlgn="ctr" latinLnBrk="0">
                <a:buClr>
                  <a:srgbClr val="0000FF"/>
                </a:buClr>
                <a:buSzPct val="140000"/>
                <a:tabLst>
                  <a:tab pos="5648325" algn="l"/>
                </a:tabLst>
                <a:defRPr/>
              </a:pP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09" name="Rectangle 33"/>
            <p:cNvSpPr>
              <a:spLocks noChangeArrowheads="1"/>
            </p:cNvSpPr>
            <p:nvPr/>
          </p:nvSpPr>
          <p:spPr bwMode="auto">
            <a:xfrm>
              <a:off x="3356921" y="5976538"/>
              <a:ext cx="6528003" cy="225513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 latinLnBrk="0"/>
              <a:endParaRPr kumimoji="0" lang="ko-KR" altLang="en-US" sz="105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10" name="Rectangle 29" descr="강-3단"/>
            <p:cNvSpPr>
              <a:spLocks noChangeArrowheads="1"/>
            </p:cNvSpPr>
            <p:nvPr/>
          </p:nvSpPr>
          <p:spPr bwMode="auto">
            <a:xfrm>
              <a:off x="3628943" y="5962224"/>
              <a:ext cx="961327" cy="24838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en-US" altLang="ko-KR" sz="1050" b="1" spc="-3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Plan</a:t>
              </a:r>
            </a:p>
          </p:txBody>
        </p:sp>
        <p:sp>
          <p:nvSpPr>
            <p:cNvPr id="211" name="Rectangle 30" descr="강-3단"/>
            <p:cNvSpPr>
              <a:spLocks noChangeArrowheads="1"/>
            </p:cNvSpPr>
            <p:nvPr/>
          </p:nvSpPr>
          <p:spPr bwMode="auto">
            <a:xfrm>
              <a:off x="4997268" y="5962224"/>
              <a:ext cx="961327" cy="24838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en-US" altLang="ko-KR" sz="1050" b="1" spc="-3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Do</a:t>
              </a:r>
            </a:p>
          </p:txBody>
        </p:sp>
        <p:sp>
          <p:nvSpPr>
            <p:cNvPr id="212" name="Rectangle 31" descr="강-3단"/>
            <p:cNvSpPr>
              <a:spLocks noChangeArrowheads="1"/>
            </p:cNvSpPr>
            <p:nvPr/>
          </p:nvSpPr>
          <p:spPr bwMode="auto">
            <a:xfrm>
              <a:off x="6365593" y="5962224"/>
              <a:ext cx="961327" cy="24838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en-US" altLang="ko-KR" sz="1050" b="1" spc="-3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Check</a:t>
              </a:r>
            </a:p>
          </p:txBody>
        </p:sp>
        <p:sp>
          <p:nvSpPr>
            <p:cNvPr id="213" name="Rectangle 32" descr="강-3단"/>
            <p:cNvSpPr>
              <a:spLocks noChangeArrowheads="1"/>
            </p:cNvSpPr>
            <p:nvPr/>
          </p:nvSpPr>
          <p:spPr bwMode="auto">
            <a:xfrm>
              <a:off x="7733916" y="5962224"/>
              <a:ext cx="961327" cy="24838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en-US" altLang="ko-KR" sz="1050" b="1" spc="-3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Act</a:t>
              </a:r>
            </a:p>
          </p:txBody>
        </p:sp>
        <p:sp>
          <p:nvSpPr>
            <p:cNvPr id="214" name="직사각형 213"/>
            <p:cNvSpPr/>
            <p:nvPr/>
          </p:nvSpPr>
          <p:spPr>
            <a:xfrm>
              <a:off x="2976985" y="3928728"/>
              <a:ext cx="878900" cy="1937941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95000"/>
                </a:schemeClr>
              </a:bgClr>
            </a:pattFill>
            <a:ln w="6350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15" name="AutoShape 64" descr="Untitled-1"/>
            <p:cNvSpPr>
              <a:spLocks noChangeArrowheads="1"/>
            </p:cNvSpPr>
            <p:nvPr/>
          </p:nvSpPr>
          <p:spPr bwMode="auto">
            <a:xfrm>
              <a:off x="3064016" y="4067165"/>
              <a:ext cx="713101" cy="675156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비즈니스</a:t>
              </a:r>
            </a:p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관계 관리</a:t>
              </a:r>
            </a:p>
          </p:txBody>
        </p:sp>
        <p:sp>
          <p:nvSpPr>
            <p:cNvPr id="216" name="AutoShape 64" descr="Untitled-1"/>
            <p:cNvSpPr>
              <a:spLocks noChangeArrowheads="1"/>
            </p:cNvSpPr>
            <p:nvPr/>
          </p:nvSpPr>
          <p:spPr bwMode="auto">
            <a:xfrm>
              <a:off x="3068977" y="5043041"/>
              <a:ext cx="708140" cy="675156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협력업체 </a:t>
              </a:r>
              <a:endParaRPr kumimoji="0" lang="en-US" altLang="ko-KR" sz="850" b="1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관리</a:t>
              </a:r>
            </a:p>
          </p:txBody>
        </p:sp>
        <p:sp>
          <p:nvSpPr>
            <p:cNvPr id="217" name="직사각형 216"/>
            <p:cNvSpPr/>
            <p:nvPr/>
          </p:nvSpPr>
          <p:spPr>
            <a:xfrm>
              <a:off x="8440421" y="3915326"/>
              <a:ext cx="1015878" cy="1934519"/>
            </a:xfrm>
            <a:prstGeom prst="rect">
              <a:avLst/>
            </a:prstGeom>
            <a:pattFill prst="dkUpDiag">
              <a:fgClr>
                <a:schemeClr val="bg1">
                  <a:lumMod val="85000"/>
                </a:schemeClr>
              </a:fgClr>
              <a:bgClr>
                <a:schemeClr val="bg1">
                  <a:lumMod val="95000"/>
                </a:schemeClr>
              </a:bgClr>
            </a:pattFill>
            <a:ln w="6350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18" name="AutoShape 64" descr="Untitled-1"/>
            <p:cNvSpPr>
              <a:spLocks noChangeArrowheads="1"/>
            </p:cNvSpPr>
            <p:nvPr/>
          </p:nvSpPr>
          <p:spPr bwMode="auto">
            <a:xfrm>
              <a:off x="8508206" y="4067165"/>
              <a:ext cx="880306" cy="34116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r>
                <a:rPr kumimoji="0" lang="en-US" altLang="ko-KR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kumimoji="0" lang="ko-KR" altLang="en-US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  <a:endParaRPr kumimoji="0" lang="ko-KR" altLang="en-US" sz="850" b="1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19" name="AutoShape 64" descr="Untitled-1"/>
            <p:cNvSpPr>
              <a:spLocks noChangeArrowheads="1"/>
            </p:cNvSpPr>
            <p:nvPr/>
          </p:nvSpPr>
          <p:spPr bwMode="auto">
            <a:xfrm>
              <a:off x="8508206" y="4503789"/>
              <a:ext cx="880306" cy="34116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소프트웨어</a:t>
              </a:r>
              <a:endParaRPr kumimoji="0" lang="ko-KR" altLang="en-US" sz="850" b="1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0" name="AutoShape 64" descr="Untitled-1"/>
            <p:cNvSpPr>
              <a:spLocks noChangeArrowheads="1"/>
            </p:cNvSpPr>
            <p:nvPr/>
          </p:nvSpPr>
          <p:spPr bwMode="auto">
            <a:xfrm>
              <a:off x="8508206" y="4940412"/>
              <a:ext cx="880306" cy="34116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네트워크</a:t>
              </a:r>
              <a:r>
                <a:rPr kumimoji="0" lang="en-US" altLang="ko-KR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kumimoji="0" lang="ko-KR" altLang="en-US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보안</a:t>
              </a:r>
              <a:endParaRPr kumimoji="0" lang="ko-KR" altLang="en-US" sz="850" b="1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1" name="AutoShape 64" descr="Untitled-1"/>
            <p:cNvSpPr>
              <a:spLocks noChangeArrowheads="1"/>
            </p:cNvSpPr>
            <p:nvPr/>
          </p:nvSpPr>
          <p:spPr bwMode="auto">
            <a:xfrm>
              <a:off x="8508206" y="5377037"/>
              <a:ext cx="880306" cy="34116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en-US" altLang="ko-KR" sz="850" b="1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OA</a:t>
              </a:r>
              <a:r>
                <a:rPr kumimoji="0" lang="en-US" altLang="ko-KR" sz="850" b="1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</a:t>
              </a:r>
              <a:r>
                <a:rPr kumimoji="0" lang="ko-KR" altLang="en-US" sz="850" b="1" kern="100" spc="-1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기반시설</a:t>
              </a:r>
              <a:endParaRPr kumimoji="0" lang="ko-KR" altLang="en-US" sz="850" b="1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2" name="모서리가 둥근 직사각형 221"/>
            <p:cNvSpPr/>
            <p:nvPr/>
          </p:nvSpPr>
          <p:spPr>
            <a:xfrm>
              <a:off x="4218729" y="3981842"/>
              <a:ext cx="3878417" cy="263424"/>
            </a:xfrm>
            <a:prstGeom prst="roundRect">
              <a:avLst/>
            </a:prstGeom>
            <a:solidFill>
              <a:srgbClr val="F4F4F4"/>
            </a:solidFill>
            <a:ln w="6350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 kern="100" spc="-1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23" name="AutoShape 64" descr="Untitled-1"/>
            <p:cNvSpPr>
              <a:spLocks noChangeArrowheads="1"/>
            </p:cNvSpPr>
            <p:nvPr/>
          </p:nvSpPr>
          <p:spPr bwMode="auto">
            <a:xfrm>
              <a:off x="4803868" y="4030790"/>
              <a:ext cx="2750431" cy="165528"/>
            </a:xfrm>
            <a:prstGeom prst="roundRect">
              <a:avLst>
                <a:gd name="adj" fmla="val 0"/>
              </a:avLst>
            </a:prstGeom>
            <a:noFill/>
            <a:ln w="6350" algn="ctr">
              <a:noFill/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1000" spc="-3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비즈니스 품질 개선 및 측정</a:t>
              </a:r>
            </a:p>
          </p:txBody>
        </p:sp>
        <p:sp>
          <p:nvSpPr>
            <p:cNvPr id="224" name="모서리가 둥근 직사각형 223"/>
            <p:cNvSpPr/>
            <p:nvPr/>
          </p:nvSpPr>
          <p:spPr>
            <a:xfrm>
              <a:off x="4218729" y="5531970"/>
              <a:ext cx="3878416" cy="263424"/>
            </a:xfrm>
            <a:prstGeom prst="roundRect">
              <a:avLst/>
            </a:prstGeom>
            <a:solidFill>
              <a:srgbClr val="F4F4F4"/>
            </a:solidFill>
            <a:ln w="6350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25" name="AutoShape 64" descr="Untitled-1"/>
            <p:cNvSpPr>
              <a:spLocks noChangeArrowheads="1"/>
            </p:cNvSpPr>
            <p:nvPr/>
          </p:nvSpPr>
          <p:spPr bwMode="auto">
            <a:xfrm>
              <a:off x="4796150" y="5580918"/>
              <a:ext cx="2750431" cy="165528"/>
            </a:xfrm>
            <a:prstGeom prst="roundRect">
              <a:avLst>
                <a:gd name="adj" fmla="val 0"/>
              </a:avLst>
            </a:prstGeom>
            <a:noFill/>
            <a:ln w="6350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r>
                <a:rPr kumimoji="0"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서비스</a:t>
              </a:r>
              <a:r>
                <a:rPr kumimoji="0"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 </a:t>
              </a:r>
              <a:r>
                <a:rPr kumimoji="0"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전략</a:t>
              </a:r>
              <a:r>
                <a:rPr kumimoji="0"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 </a:t>
              </a:r>
              <a:r>
                <a:rPr kumimoji="0"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계획 및 구현</a:t>
              </a:r>
            </a:p>
          </p:txBody>
        </p:sp>
        <p:sp>
          <p:nvSpPr>
            <p:cNvPr id="226" name="직사각형 225"/>
            <p:cNvSpPr/>
            <p:nvPr/>
          </p:nvSpPr>
          <p:spPr>
            <a:xfrm>
              <a:off x="4218729" y="4293941"/>
              <a:ext cx="1238204" cy="1188110"/>
            </a:xfrm>
            <a:prstGeom prst="rect">
              <a:avLst/>
            </a:prstGeom>
            <a:solidFill>
              <a:schemeClr val="bg1"/>
            </a:solidFill>
            <a:ln w="6350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27" name="AutoShape 64" descr="Untitled-1"/>
            <p:cNvSpPr>
              <a:spLocks noChangeArrowheads="1"/>
            </p:cNvSpPr>
            <p:nvPr/>
          </p:nvSpPr>
          <p:spPr bwMode="auto">
            <a:xfrm>
              <a:off x="4286545" y="4362182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서비스 수준 </a:t>
              </a:r>
              <a:r>
                <a:rPr kumimoji="0" lang="ko-KR" altLang="en-US" sz="85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관리</a:t>
              </a:r>
            </a:p>
          </p:txBody>
        </p:sp>
        <p:sp>
          <p:nvSpPr>
            <p:cNvPr id="228" name="AutoShape 64" descr="Untitled-1"/>
            <p:cNvSpPr>
              <a:spLocks noChangeArrowheads="1"/>
            </p:cNvSpPr>
            <p:nvPr/>
          </p:nvSpPr>
          <p:spPr bwMode="auto">
            <a:xfrm>
              <a:off x="4286545" y="4642039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가용성</a:t>
              </a:r>
              <a:r>
                <a:rPr lang="en-US" altLang="ko-KR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kumimoji="0" lang="ko-KR" altLang="en-US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용량관리</a:t>
              </a:r>
              <a:endParaRPr kumimoji="0" lang="ko-KR" altLang="en-US" sz="85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9" name="AutoShape 64" descr="Untitled-1"/>
            <p:cNvSpPr>
              <a:spLocks noChangeArrowheads="1"/>
            </p:cNvSpPr>
            <p:nvPr/>
          </p:nvSpPr>
          <p:spPr bwMode="auto">
            <a:xfrm>
              <a:off x="4286545" y="4928485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spc="-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공급자 관리</a:t>
              </a:r>
              <a:endParaRPr kumimoji="0" lang="ko-KR" altLang="en-US" sz="85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4" name="AutoShape 64" descr="Untitled-1"/>
            <p:cNvSpPr>
              <a:spLocks noChangeArrowheads="1"/>
            </p:cNvSpPr>
            <p:nvPr/>
          </p:nvSpPr>
          <p:spPr bwMode="auto">
            <a:xfrm>
              <a:off x="4286545" y="5215298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정보보안 관리</a:t>
              </a:r>
              <a:endParaRPr kumimoji="0" lang="ko-KR" altLang="en-US" sz="85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5" name="직사각형 234"/>
            <p:cNvSpPr/>
            <p:nvPr/>
          </p:nvSpPr>
          <p:spPr>
            <a:xfrm>
              <a:off x="5573178" y="4293941"/>
              <a:ext cx="1238204" cy="1188110"/>
            </a:xfrm>
            <a:prstGeom prst="rect">
              <a:avLst/>
            </a:prstGeom>
            <a:solidFill>
              <a:schemeClr val="bg1"/>
            </a:solidFill>
            <a:ln w="9525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36" name="AutoShape 64" descr="Untitled-1"/>
            <p:cNvSpPr>
              <a:spLocks noChangeArrowheads="1"/>
            </p:cNvSpPr>
            <p:nvPr/>
          </p:nvSpPr>
          <p:spPr bwMode="auto">
            <a:xfrm>
              <a:off x="5640995" y="4362182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변경</a:t>
              </a:r>
              <a:r>
                <a:rPr lang="en-US" altLang="ko-KR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kumimoji="0"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구성 </a:t>
              </a:r>
              <a:r>
                <a:rPr kumimoji="0"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관리</a:t>
              </a:r>
            </a:p>
          </p:txBody>
        </p:sp>
        <p:sp>
          <p:nvSpPr>
            <p:cNvPr id="237" name="AutoShape 64" descr="Untitled-1"/>
            <p:cNvSpPr>
              <a:spLocks noChangeArrowheads="1"/>
            </p:cNvSpPr>
            <p:nvPr/>
          </p:nvSpPr>
          <p:spPr bwMode="auto">
            <a:xfrm>
              <a:off x="5640995" y="4642039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배포</a:t>
              </a:r>
              <a:r>
                <a:rPr lang="en-US" altLang="ko-KR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kumimoji="0"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이행 </a:t>
              </a:r>
              <a:r>
                <a:rPr kumimoji="0"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관리</a:t>
              </a:r>
            </a:p>
          </p:txBody>
        </p:sp>
        <p:sp>
          <p:nvSpPr>
            <p:cNvPr id="238" name="AutoShape 64" descr="Untitled-1"/>
            <p:cNvSpPr>
              <a:spLocks noChangeArrowheads="1"/>
            </p:cNvSpPr>
            <p:nvPr/>
          </p:nvSpPr>
          <p:spPr bwMode="auto">
            <a:xfrm>
              <a:off x="5640995" y="4928485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spc="-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테스트검증</a:t>
              </a:r>
              <a:endParaRPr kumimoji="0" lang="ko-KR" altLang="en-US" sz="85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9" name="AutoShape 64" descr="Untitled-1"/>
            <p:cNvSpPr>
              <a:spLocks noChangeArrowheads="1"/>
            </p:cNvSpPr>
            <p:nvPr/>
          </p:nvSpPr>
          <p:spPr bwMode="auto">
            <a:xfrm>
              <a:off x="5640995" y="5215298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지식관리</a:t>
              </a:r>
            </a:p>
          </p:txBody>
        </p:sp>
        <p:sp>
          <p:nvSpPr>
            <p:cNvPr id="240" name="직사각형 239"/>
            <p:cNvSpPr/>
            <p:nvPr/>
          </p:nvSpPr>
          <p:spPr>
            <a:xfrm>
              <a:off x="6856727" y="4293940"/>
              <a:ext cx="1238204" cy="1207690"/>
            </a:xfrm>
            <a:prstGeom prst="rect">
              <a:avLst/>
            </a:prstGeom>
            <a:solidFill>
              <a:schemeClr val="bg1"/>
            </a:solidFill>
            <a:ln w="9525" cap="sq">
              <a:solidFill>
                <a:schemeClr val="bg1">
                  <a:lumMod val="75000"/>
                </a:schemeClr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indent="-127000" algn="ctr" latinLnBrk="0">
                <a:buClr>
                  <a:schemeClr val="tx1">
                    <a:lumMod val="50000"/>
                    <a:lumOff val="50000"/>
                  </a:schemeClr>
                </a:buClr>
                <a:buSzPct val="80000"/>
                <a:buFont typeface="Rix모던고딕 M" pitchFamily="18" charset="-127"/>
                <a:buChar char="-"/>
              </a:pPr>
              <a:endParaRPr lang="ko-KR" alt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41" name="AutoShape 64" descr="Untitled-1"/>
            <p:cNvSpPr>
              <a:spLocks noChangeArrowheads="1"/>
            </p:cNvSpPr>
            <p:nvPr/>
          </p:nvSpPr>
          <p:spPr bwMode="auto">
            <a:xfrm>
              <a:off x="6924543" y="4362182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인시던트관리</a:t>
              </a:r>
              <a:endParaRPr kumimoji="0" lang="ko-KR" altLang="en-US" sz="85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2" name="AutoShape 64" descr="Untitled-1"/>
            <p:cNvSpPr>
              <a:spLocks noChangeArrowheads="1"/>
            </p:cNvSpPr>
            <p:nvPr/>
          </p:nvSpPr>
          <p:spPr bwMode="auto">
            <a:xfrm>
              <a:off x="6924543" y="4642039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문제관리</a:t>
              </a:r>
            </a:p>
          </p:txBody>
        </p:sp>
        <p:sp>
          <p:nvSpPr>
            <p:cNvPr id="243" name="AutoShape 64" descr="Untitled-1"/>
            <p:cNvSpPr>
              <a:spLocks noChangeArrowheads="1"/>
            </p:cNvSpPr>
            <p:nvPr/>
          </p:nvSpPr>
          <p:spPr bwMode="auto">
            <a:xfrm>
              <a:off x="6924543" y="4928485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이벤트관리</a:t>
              </a:r>
              <a:endParaRPr kumimoji="0" lang="ko-KR" altLang="en-US" sz="85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4" name="AutoShape 64" descr="Untitled-1"/>
            <p:cNvSpPr>
              <a:spLocks noChangeArrowheads="1"/>
            </p:cNvSpPr>
            <p:nvPr/>
          </p:nvSpPr>
          <p:spPr bwMode="auto">
            <a:xfrm>
              <a:off x="6924543" y="5215298"/>
              <a:ext cx="1102570" cy="196821"/>
            </a:xfrm>
            <a:prstGeom prst="roundRect">
              <a:avLst/>
            </a:prstGeom>
            <a:solidFill>
              <a:srgbClr val="F4F4F4"/>
            </a:solidFill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square" lIns="0" tIns="0" rIns="0" bIns="0" anchor="ctr"/>
            <a:lstStyle/>
            <a:p>
              <a:pPr algn="ctr" latinLnBrk="0"/>
              <a:r>
                <a:rPr kumimoji="0" lang="ko-KR" altLang="en-US" sz="85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서비스 데스크</a:t>
              </a:r>
            </a:p>
          </p:txBody>
        </p:sp>
        <p:pic>
          <p:nvPicPr>
            <p:cNvPr id="245" name="Picture 442" descr="Untitled-1-0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0" t="5316" r="8841" b="86830"/>
            <a:stretch>
              <a:fillRect/>
            </a:stretch>
          </p:blipFill>
          <p:spPr bwMode="auto">
            <a:xfrm rot="5400000">
              <a:off x="3828297" y="4992040"/>
              <a:ext cx="251637" cy="139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" name="Picture 442" descr="Untitled-1-0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0" t="5316" r="8841" b="86830"/>
            <a:stretch>
              <a:fillRect/>
            </a:stretch>
          </p:blipFill>
          <p:spPr bwMode="auto">
            <a:xfrm rot="5400000">
              <a:off x="8197091" y="5085588"/>
              <a:ext cx="251637" cy="139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7" name="AutoShape 64" descr="Untitled-1"/>
            <p:cNvSpPr>
              <a:spLocks noChangeArrowheads="1"/>
            </p:cNvSpPr>
            <p:nvPr/>
          </p:nvSpPr>
          <p:spPr bwMode="auto">
            <a:xfrm>
              <a:off x="2977590" y="5913281"/>
              <a:ext cx="6478707" cy="341161"/>
            </a:xfrm>
            <a:prstGeom prst="roundRect">
              <a:avLst>
                <a:gd name="adj" fmla="val 0"/>
              </a:avLst>
            </a:prstGeom>
            <a:noFill/>
            <a:ln w="6350" algn="ctr">
              <a:solidFill>
                <a:srgbClr val="C4C4C4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algn="ctr" latinLnBrk="0"/>
              <a:endParaRPr kumimoji="0" lang="ko-KR" altLang="en-US" sz="1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pic>
          <p:nvPicPr>
            <p:cNvPr id="248" name="Picture 102" descr="화살표"/>
            <p:cNvPicPr>
              <a:picLocks noChangeAspect="1" noChangeArrowheads="1"/>
            </p:cNvPicPr>
            <p:nvPr/>
          </p:nvPicPr>
          <p:blipFill>
            <a:blip r:embed="rId3" cstate="print">
              <a:lum bright="48000" contrast="12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969" y="6013502"/>
              <a:ext cx="289600" cy="120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9" name="Picture 102" descr="화살표"/>
            <p:cNvPicPr>
              <a:picLocks noChangeAspect="1" noChangeArrowheads="1"/>
            </p:cNvPicPr>
            <p:nvPr/>
          </p:nvPicPr>
          <p:blipFill>
            <a:blip r:embed="rId3" cstate="print">
              <a:lum bright="48000" contrast="12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7294" y="6030561"/>
              <a:ext cx="289600" cy="120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0" name="Picture 102" descr="화살표"/>
            <p:cNvPicPr>
              <a:picLocks noChangeAspect="1" noChangeArrowheads="1"/>
            </p:cNvPicPr>
            <p:nvPr/>
          </p:nvPicPr>
          <p:blipFill>
            <a:blip r:embed="rId3" cstate="print">
              <a:lum bright="48000" contrast="12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5618" y="6030876"/>
              <a:ext cx="289600" cy="120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그림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39" y="3534963"/>
            <a:ext cx="616265" cy="616265"/>
          </a:xfrm>
          <a:prstGeom prst="rect">
            <a:avLst/>
          </a:prstGeom>
        </p:spPr>
      </p:pic>
      <p:grpSp>
        <p:nvGrpSpPr>
          <p:cNvPr id="47" name="그룹 46"/>
          <p:cNvGrpSpPr/>
          <p:nvPr/>
        </p:nvGrpSpPr>
        <p:grpSpPr>
          <a:xfrm>
            <a:off x="5753477" y="3493084"/>
            <a:ext cx="3060358" cy="700240"/>
            <a:chOff x="5753477" y="3493084"/>
            <a:chExt cx="3060358" cy="700240"/>
          </a:xfrm>
        </p:grpSpPr>
        <p:sp>
          <p:nvSpPr>
            <p:cNvPr id="278" name="모서리가 둥근 직사각형 277"/>
            <p:cNvSpPr/>
            <p:nvPr/>
          </p:nvSpPr>
          <p:spPr>
            <a:xfrm>
              <a:off x="5753477" y="3493084"/>
              <a:ext cx="1396368" cy="28803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3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운영관리</a:t>
              </a:r>
              <a:endParaRPr lang="ko-KR" altLang="en-US" sz="13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79" name="모서리가 둥근 직사각형 278"/>
            <p:cNvSpPr/>
            <p:nvPr/>
          </p:nvSpPr>
          <p:spPr>
            <a:xfrm>
              <a:off x="7417467" y="3493084"/>
              <a:ext cx="1396368" cy="28803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3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유지보수</a:t>
              </a:r>
              <a:endParaRPr lang="ko-KR" altLang="en-US" sz="13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80" name="모서리가 둥근 직사각형 279"/>
            <p:cNvSpPr/>
            <p:nvPr/>
          </p:nvSpPr>
          <p:spPr>
            <a:xfrm>
              <a:off x="5753477" y="3905292"/>
              <a:ext cx="1396368" cy="28803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3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DB</a:t>
              </a:r>
              <a:r>
                <a:rPr lang="ko-KR" altLang="en-US" sz="13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운영</a:t>
              </a:r>
              <a:endParaRPr lang="ko-KR" altLang="en-US" sz="13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81" name="모서리가 둥근 직사각형 280"/>
            <p:cNvSpPr/>
            <p:nvPr/>
          </p:nvSpPr>
          <p:spPr>
            <a:xfrm>
              <a:off x="7417467" y="3905292"/>
              <a:ext cx="1396368" cy="28803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3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장애처리</a:t>
              </a:r>
              <a:endParaRPr lang="ko-KR" altLang="en-US" sz="13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pic>
          <p:nvPicPr>
            <p:cNvPr id="24" name="그림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174" y="3506531"/>
              <a:ext cx="249226" cy="249226"/>
            </a:xfrm>
            <a:prstGeom prst="rect">
              <a:avLst/>
            </a:prstGeom>
          </p:spPr>
        </p:pic>
        <p:pic>
          <p:nvPicPr>
            <p:cNvPr id="42" name="그림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5543" y="3529771"/>
              <a:ext cx="240125" cy="240125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807281" y="3924280"/>
              <a:ext cx="249053" cy="249053"/>
            </a:xfrm>
            <a:prstGeom prst="rect">
              <a:avLst/>
            </a:prstGeom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tx1">
                  <a:lumMod val="95000"/>
                  <a:lumOff val="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827" y="3967661"/>
              <a:ext cx="204841" cy="204841"/>
            </a:xfrm>
            <a:prstGeom prst="rect">
              <a:avLst/>
            </a:prstGeom>
          </p:spPr>
        </p:pic>
      </p:grpSp>
      <p:grpSp>
        <p:nvGrpSpPr>
          <p:cNvPr id="46" name="그룹 45"/>
          <p:cNvGrpSpPr/>
          <p:nvPr/>
        </p:nvGrpSpPr>
        <p:grpSpPr>
          <a:xfrm>
            <a:off x="5116082" y="2595044"/>
            <a:ext cx="4200530" cy="856893"/>
            <a:chOff x="5116082" y="2595044"/>
            <a:chExt cx="4200530" cy="856893"/>
          </a:xfrm>
        </p:grpSpPr>
        <p:sp>
          <p:nvSpPr>
            <p:cNvPr id="276" name="오른쪽 중괄호 275"/>
            <p:cNvSpPr/>
            <p:nvPr/>
          </p:nvSpPr>
          <p:spPr>
            <a:xfrm rot="5400000">
              <a:off x="7134230" y="1335713"/>
              <a:ext cx="269020" cy="3963428"/>
            </a:xfrm>
            <a:prstGeom prst="rightBrace">
              <a:avLst>
                <a:gd name="adj1" fmla="val 48077"/>
                <a:gd name="adj2" fmla="val 49371"/>
              </a:avLst>
            </a:prstGeom>
            <a:gradFill>
              <a:gsLst>
                <a:gs pos="0">
                  <a:schemeClr val="tx1">
                    <a:lumMod val="75000"/>
                    <a:lumOff val="25000"/>
                    <a:alpha val="76000"/>
                  </a:schemeClr>
                </a:gs>
                <a:gs pos="38000">
                  <a:schemeClr val="tx1">
                    <a:lumMod val="50000"/>
                    <a:lumOff val="50000"/>
                    <a:alpha val="34000"/>
                  </a:schemeClr>
                </a:gs>
                <a:gs pos="82000">
                  <a:schemeClr val="bg1">
                    <a:lumMod val="75000"/>
                    <a:alpha val="0"/>
                  </a:schemeClr>
                </a:gs>
              </a:gsLst>
              <a:lin ang="10800000" scaled="1"/>
            </a:gradFill>
            <a:ln w="28575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38000">
                    <a:schemeClr val="tx1">
                      <a:lumMod val="50000"/>
                      <a:lumOff val="50000"/>
                    </a:schemeClr>
                  </a:gs>
                  <a:gs pos="82000">
                    <a:schemeClr val="bg1">
                      <a:lumMod val="75000"/>
                      <a:alpha val="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/>
              <a:endParaRPr lang="ko-KR" altLang="en-US" spc="-1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</a:endParaRPr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5116082" y="2595044"/>
              <a:ext cx="4200530" cy="639882"/>
              <a:chOff x="5127512" y="2595044"/>
              <a:chExt cx="4200530" cy="639882"/>
            </a:xfrm>
          </p:grpSpPr>
          <p:pic>
            <p:nvPicPr>
              <p:cNvPr id="9" name="그림 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8011" y="2639344"/>
                <a:ext cx="379492" cy="379492"/>
              </a:xfrm>
              <a:prstGeom prst="rect">
                <a:avLst/>
              </a:prstGeom>
            </p:spPr>
          </p:pic>
          <p:pic>
            <p:nvPicPr>
              <p:cNvPr id="255" name="그림 25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4667" y="2651111"/>
                <a:ext cx="377653" cy="377653"/>
              </a:xfrm>
              <a:prstGeom prst="rect">
                <a:avLst/>
              </a:prstGeom>
            </p:spPr>
          </p:pic>
          <p:pic>
            <p:nvPicPr>
              <p:cNvPr id="35" name="그림 3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0098" y="2640024"/>
                <a:ext cx="406875" cy="406875"/>
              </a:xfrm>
              <a:prstGeom prst="rect">
                <a:avLst/>
              </a:prstGeom>
            </p:spPr>
          </p:pic>
          <p:pic>
            <p:nvPicPr>
              <p:cNvPr id="36" name="그림 3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1934" y="2690306"/>
                <a:ext cx="347340" cy="314777"/>
              </a:xfrm>
              <a:prstGeom prst="rect">
                <a:avLst/>
              </a:prstGeom>
            </p:spPr>
          </p:pic>
          <p:sp>
            <p:nvSpPr>
              <p:cNvPr id="256" name="Rectangle 41" descr="강-3단"/>
              <p:cNvSpPr>
                <a:spLocks noChangeArrowheads="1"/>
              </p:cNvSpPr>
              <p:nvPr/>
            </p:nvSpPr>
            <p:spPr bwMode="auto">
              <a:xfrm>
                <a:off x="7441633" y="3045409"/>
                <a:ext cx="109164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98425" indent="-98425" algn="ctr" fontAlgn="base" latinLnBrk="0"/>
                <a:r>
                  <a:rPr kumimoji="1" lang="ko-KR" altLang="en-US" sz="1200" spc="-6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백업</a:t>
                </a:r>
                <a:endPara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57" name="Rectangle 41" descr="강-3단"/>
              <p:cNvSpPr>
                <a:spLocks noChangeArrowheads="1"/>
              </p:cNvSpPr>
              <p:nvPr/>
            </p:nvSpPr>
            <p:spPr bwMode="auto">
              <a:xfrm>
                <a:off x="6717713" y="3050260"/>
                <a:ext cx="109164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98425" indent="-98425" algn="ctr" fontAlgn="base" latinLnBrk="0"/>
                <a:r>
                  <a:rPr kumimoji="1" lang="ko-KR" altLang="en-US" sz="1200" spc="-6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네트워크</a:t>
                </a:r>
                <a:endPara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58" name="Rectangle 41" descr="강-3단"/>
              <p:cNvSpPr>
                <a:spLocks noChangeArrowheads="1"/>
              </p:cNvSpPr>
              <p:nvPr/>
            </p:nvSpPr>
            <p:spPr bwMode="auto">
              <a:xfrm>
                <a:off x="5877781" y="3046899"/>
                <a:ext cx="109164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98425" indent="-98425" algn="ctr" fontAlgn="base" latinLnBrk="0"/>
                <a:r>
                  <a:rPr kumimoji="1" lang="ko-KR" altLang="en-US" sz="1200" spc="-6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스토리지</a:t>
                </a:r>
                <a:endPara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59" name="Rectangle 41" descr="강-3단"/>
              <p:cNvSpPr>
                <a:spLocks noChangeArrowheads="1"/>
              </p:cNvSpPr>
              <p:nvPr/>
            </p:nvSpPr>
            <p:spPr bwMode="auto">
              <a:xfrm>
                <a:off x="5127512" y="3029127"/>
                <a:ext cx="109164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98425" indent="-98425" algn="ctr" fontAlgn="base" latinLnBrk="0"/>
                <a:r>
                  <a:rPr kumimoji="1" lang="ko-KR" altLang="en-US" sz="1200" spc="-6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서버</a:t>
                </a:r>
                <a:endPara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83" name="Rectangle 41" descr="강-3단"/>
              <p:cNvSpPr>
                <a:spLocks noChangeArrowheads="1"/>
              </p:cNvSpPr>
              <p:nvPr/>
            </p:nvSpPr>
            <p:spPr bwMode="auto">
              <a:xfrm>
                <a:off x="8236395" y="3045409"/>
                <a:ext cx="1091647" cy="184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/>
                </a:sp3d>
              </a:bodyPr>
              <a:lstStyle/>
              <a:p>
                <a:pPr marL="98425" indent="-98425" algn="ctr" fontAlgn="base" latinLnBrk="0"/>
                <a:r>
                  <a:rPr kumimoji="1" lang="ko-KR" altLang="en-US" sz="1200" spc="-6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보안장비 등</a:t>
                </a:r>
                <a:endPara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pic>
            <p:nvPicPr>
              <p:cNvPr id="44" name="그림 43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9527" y="2595044"/>
                <a:ext cx="447871" cy="444619"/>
              </a:xfrm>
              <a:prstGeom prst="rect">
                <a:avLst/>
              </a:prstGeom>
            </p:spPr>
          </p:pic>
        </p:grpSp>
      </p:grpSp>
      <p:pic>
        <p:nvPicPr>
          <p:cNvPr id="284" name="그림 28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67" y="5347947"/>
            <a:ext cx="248394" cy="248394"/>
          </a:xfrm>
          <a:prstGeom prst="rect">
            <a:avLst/>
          </a:prstGeom>
        </p:spPr>
      </p:pic>
      <p:pic>
        <p:nvPicPr>
          <p:cNvPr id="285" name="그림 28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781" y="5338458"/>
            <a:ext cx="260951" cy="26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5. </a:t>
            </a:r>
            <a:r>
              <a:rPr lang="ko-KR" altLang="en-US" dirty="0" smtClean="0"/>
              <a:t>보안 서비스</a:t>
            </a:r>
            <a:r>
              <a:rPr lang="en-US" altLang="ko-KR" dirty="0" smtClean="0"/>
              <a:t>(</a:t>
            </a:r>
            <a:r>
              <a:rPr lang="ko-KR" altLang="en-US" dirty="0" smtClean="0"/>
              <a:t>관제 서비스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pPr>
              <a:lnSpc>
                <a:spcPts val="3000"/>
              </a:lnSpc>
            </a:pP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4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관제 서비스란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21605" y="1459683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125726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보안장비와 관제 서비스로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80~90% 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이상의 보안사고 예방효과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6548926" y="4309844"/>
            <a:ext cx="3024000" cy="1409119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양쪽 모서리가 둥근 사각형 22"/>
          <p:cNvSpPr/>
          <p:nvPr/>
        </p:nvSpPr>
        <p:spPr>
          <a:xfrm>
            <a:off x="6548826" y="3922494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5"/>
          <p:cNvSpPr>
            <a:spLocks noChangeArrowheads="1"/>
          </p:cNvSpPr>
          <p:nvPr/>
        </p:nvSpPr>
        <p:spPr bwMode="auto">
          <a:xfrm>
            <a:off x="6686200" y="3922494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착안 사항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6622207" y="4418564"/>
            <a:ext cx="2880000" cy="1236192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459528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양쪽 모서리가 둥근 사각형 31"/>
          <p:cNvSpPr/>
          <p:nvPr/>
        </p:nvSpPr>
        <p:spPr>
          <a:xfrm>
            <a:off x="3459428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5"/>
          <p:cNvSpPr>
            <a:spLocks noChangeArrowheads="1"/>
          </p:cNvSpPr>
          <p:nvPr/>
        </p:nvSpPr>
        <p:spPr bwMode="auto">
          <a:xfrm>
            <a:off x="3596802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관제 서비스 내용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32809" y="1459683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 Box 49"/>
          <p:cNvSpPr txBox="1">
            <a:spLocks noChangeArrowheads="1"/>
          </p:cNvSpPr>
          <p:nvPr/>
        </p:nvSpPr>
        <p:spPr bwMode="auto">
          <a:xfrm>
            <a:off x="957749" y="2680860"/>
            <a:ext cx="1916640" cy="1916640"/>
          </a:xfrm>
          <a:prstGeom prst="ellipse">
            <a:avLst/>
          </a:prstGeom>
          <a:noFill/>
          <a:ln w="50800">
            <a:gradFill flip="none" rotWithShape="1">
              <a:gsLst>
                <a:gs pos="61000">
                  <a:schemeClr val="bg1">
                    <a:lumMod val="85000"/>
                  </a:schemeClr>
                </a:gs>
                <a:gs pos="39000">
                  <a:schemeClr val="bg1">
                    <a:lumMod val="85000"/>
                  </a:schemeClr>
                </a:gs>
                <a:gs pos="31000">
                  <a:srgbClr val="55ADD9"/>
                </a:gs>
                <a:gs pos="80000">
                  <a:srgbClr val="2E97CC"/>
                </a:gs>
              </a:gsLst>
              <a:lin ang="2700000" scaled="1"/>
              <a:tileRect/>
            </a:gradFill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endParaRPr lang="ko-KR" altLang="en-US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타원 36"/>
          <p:cNvSpPr/>
          <p:nvPr/>
        </p:nvSpPr>
        <p:spPr>
          <a:xfrm>
            <a:off x="1087486" y="2737001"/>
            <a:ext cx="1528945" cy="1611704"/>
          </a:xfrm>
          <a:prstGeom prst="ellipse">
            <a:avLst/>
          </a:prstGeom>
          <a:solidFill>
            <a:schemeClr val="bg1"/>
          </a:solidFill>
          <a:ln w="15875" cap="flat" cmpd="sng">
            <a:noFill/>
            <a:prstDash val="solid"/>
            <a:round/>
            <a:headEnd/>
            <a:tailEnd/>
          </a:ln>
          <a:effectLst/>
        </p:spPr>
        <p:txBody>
          <a:bodyPr lIns="36000" tIns="0" rIns="36000" bIns="0" anchor="ctr"/>
          <a:lstStyle/>
          <a:p>
            <a:pPr algn="r"/>
            <a:endParaRPr lang="ko-KR" altLang="en-US" sz="10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8" name="Text Box 49"/>
          <p:cNvSpPr txBox="1">
            <a:spLocks noChangeArrowheads="1"/>
          </p:cNvSpPr>
          <p:nvPr/>
        </p:nvSpPr>
        <p:spPr bwMode="auto">
          <a:xfrm>
            <a:off x="1138964" y="2350962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방화벽</a:t>
            </a:r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 Box 49"/>
          <p:cNvSpPr txBox="1">
            <a:spLocks noChangeArrowheads="1"/>
          </p:cNvSpPr>
          <p:nvPr/>
        </p:nvSpPr>
        <p:spPr bwMode="auto">
          <a:xfrm>
            <a:off x="824624" y="3911864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VPN</a:t>
            </a:r>
          </a:p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 Box 49"/>
          <p:cNvSpPr txBox="1">
            <a:spLocks noChangeArrowheads="1"/>
          </p:cNvSpPr>
          <p:nvPr/>
        </p:nvSpPr>
        <p:spPr bwMode="auto">
          <a:xfrm>
            <a:off x="1988358" y="2350673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침입차단</a:t>
            </a:r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2573843" y="2934242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웹 방화벽</a:t>
            </a:r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49"/>
          <p:cNvSpPr txBox="1">
            <a:spLocks noChangeArrowheads="1"/>
          </p:cNvSpPr>
          <p:nvPr/>
        </p:nvSpPr>
        <p:spPr bwMode="auto">
          <a:xfrm>
            <a:off x="2405422" y="3794533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D-Dos</a:t>
            </a:r>
            <a: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1281826" y="3077906"/>
            <a:ext cx="1270211" cy="807451"/>
            <a:chOff x="1087034" y="2336263"/>
            <a:chExt cx="1198010" cy="722449"/>
          </a:xfrm>
        </p:grpSpPr>
        <p:sp>
          <p:nvSpPr>
            <p:cNvPr id="45" name="Freeform 588"/>
            <p:cNvSpPr>
              <a:spLocks noEditPoints="1"/>
            </p:cNvSpPr>
            <p:nvPr/>
          </p:nvSpPr>
          <p:spPr bwMode="auto">
            <a:xfrm>
              <a:off x="1545428" y="2336263"/>
              <a:ext cx="324739" cy="355457"/>
            </a:xfrm>
            <a:custGeom>
              <a:avLst/>
              <a:gdLst>
                <a:gd name="T0" fmla="*/ 13 w 148"/>
                <a:gd name="T1" fmla="*/ 87 h 162"/>
                <a:gd name="T2" fmla="*/ 23 w 148"/>
                <a:gd name="T3" fmla="*/ 107 h 162"/>
                <a:gd name="T4" fmla="*/ 34 w 148"/>
                <a:gd name="T5" fmla="*/ 124 h 162"/>
                <a:gd name="T6" fmla="*/ 47 w 148"/>
                <a:gd name="T7" fmla="*/ 139 h 162"/>
                <a:gd name="T8" fmla="*/ 60 w 148"/>
                <a:gd name="T9" fmla="*/ 149 h 162"/>
                <a:gd name="T10" fmla="*/ 70 w 148"/>
                <a:gd name="T11" fmla="*/ 154 h 162"/>
                <a:gd name="T12" fmla="*/ 70 w 148"/>
                <a:gd name="T13" fmla="*/ 87 h 162"/>
                <a:gd name="T14" fmla="*/ 13 w 148"/>
                <a:gd name="T15" fmla="*/ 87 h 162"/>
                <a:gd name="T16" fmla="*/ 77 w 148"/>
                <a:gd name="T17" fmla="*/ 3 h 162"/>
                <a:gd name="T18" fmla="*/ 77 w 148"/>
                <a:gd name="T19" fmla="*/ 79 h 162"/>
                <a:gd name="T20" fmla="*/ 140 w 148"/>
                <a:gd name="T21" fmla="*/ 79 h 162"/>
                <a:gd name="T22" fmla="*/ 142 w 148"/>
                <a:gd name="T23" fmla="*/ 66 h 162"/>
                <a:gd name="T24" fmla="*/ 144 w 148"/>
                <a:gd name="T25" fmla="*/ 56 h 162"/>
                <a:gd name="T26" fmla="*/ 131 w 148"/>
                <a:gd name="T27" fmla="*/ 45 h 162"/>
                <a:gd name="T28" fmla="*/ 121 w 148"/>
                <a:gd name="T29" fmla="*/ 30 h 162"/>
                <a:gd name="T30" fmla="*/ 114 w 148"/>
                <a:gd name="T31" fmla="*/ 16 h 162"/>
                <a:gd name="T32" fmla="*/ 110 w 148"/>
                <a:gd name="T33" fmla="*/ 3 h 162"/>
                <a:gd name="T34" fmla="*/ 77 w 148"/>
                <a:gd name="T35" fmla="*/ 3 h 162"/>
                <a:gd name="T36" fmla="*/ 36 w 148"/>
                <a:gd name="T37" fmla="*/ 0 h 162"/>
                <a:gd name="T38" fmla="*/ 113 w 148"/>
                <a:gd name="T39" fmla="*/ 0 h 162"/>
                <a:gd name="T40" fmla="*/ 117 w 148"/>
                <a:gd name="T41" fmla="*/ 15 h 162"/>
                <a:gd name="T42" fmla="*/ 125 w 148"/>
                <a:gd name="T43" fmla="*/ 30 h 162"/>
                <a:gd name="T44" fmla="*/ 135 w 148"/>
                <a:gd name="T45" fmla="*/ 43 h 162"/>
                <a:gd name="T46" fmla="*/ 148 w 148"/>
                <a:gd name="T47" fmla="*/ 53 h 162"/>
                <a:gd name="T48" fmla="*/ 147 w 148"/>
                <a:gd name="T49" fmla="*/ 67 h 162"/>
                <a:gd name="T50" fmla="*/ 141 w 148"/>
                <a:gd name="T51" fmla="*/ 83 h 162"/>
                <a:gd name="T52" fmla="*/ 135 w 148"/>
                <a:gd name="T53" fmla="*/ 99 h 162"/>
                <a:gd name="T54" fmla="*/ 125 w 148"/>
                <a:gd name="T55" fmla="*/ 116 h 162"/>
                <a:gd name="T56" fmla="*/ 113 w 148"/>
                <a:gd name="T57" fmla="*/ 133 h 162"/>
                <a:gd name="T58" fmla="*/ 95 w 148"/>
                <a:gd name="T59" fmla="*/ 147 h 162"/>
                <a:gd name="T60" fmla="*/ 74 w 148"/>
                <a:gd name="T61" fmla="*/ 162 h 162"/>
                <a:gd name="T62" fmla="*/ 73 w 148"/>
                <a:gd name="T63" fmla="*/ 162 h 162"/>
                <a:gd name="T64" fmla="*/ 63 w 148"/>
                <a:gd name="T65" fmla="*/ 154 h 162"/>
                <a:gd name="T66" fmla="*/ 48 w 148"/>
                <a:gd name="T67" fmla="*/ 144 h 162"/>
                <a:gd name="T68" fmla="*/ 34 w 148"/>
                <a:gd name="T69" fmla="*/ 130 h 162"/>
                <a:gd name="T70" fmla="*/ 20 w 148"/>
                <a:gd name="T71" fmla="*/ 109 h 162"/>
                <a:gd name="T72" fmla="*/ 7 w 148"/>
                <a:gd name="T73" fmla="*/ 83 h 162"/>
                <a:gd name="T74" fmla="*/ 3 w 148"/>
                <a:gd name="T75" fmla="*/ 69 h 162"/>
                <a:gd name="T76" fmla="*/ 0 w 148"/>
                <a:gd name="T77" fmla="*/ 53 h 162"/>
                <a:gd name="T78" fmla="*/ 10 w 148"/>
                <a:gd name="T79" fmla="*/ 45 h 162"/>
                <a:gd name="T80" fmla="*/ 20 w 148"/>
                <a:gd name="T81" fmla="*/ 33 h 162"/>
                <a:gd name="T82" fmla="*/ 30 w 148"/>
                <a:gd name="T83" fmla="*/ 19 h 162"/>
                <a:gd name="T84" fmla="*/ 36 w 148"/>
                <a:gd name="T8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162">
                  <a:moveTo>
                    <a:pt x="13" y="87"/>
                  </a:moveTo>
                  <a:lnTo>
                    <a:pt x="23" y="107"/>
                  </a:lnTo>
                  <a:lnTo>
                    <a:pt x="34" y="124"/>
                  </a:lnTo>
                  <a:lnTo>
                    <a:pt x="47" y="139"/>
                  </a:lnTo>
                  <a:lnTo>
                    <a:pt x="60" y="149"/>
                  </a:lnTo>
                  <a:lnTo>
                    <a:pt x="70" y="154"/>
                  </a:lnTo>
                  <a:lnTo>
                    <a:pt x="70" y="87"/>
                  </a:lnTo>
                  <a:lnTo>
                    <a:pt x="13" y="87"/>
                  </a:lnTo>
                  <a:close/>
                  <a:moveTo>
                    <a:pt x="77" y="3"/>
                  </a:moveTo>
                  <a:lnTo>
                    <a:pt x="77" y="79"/>
                  </a:lnTo>
                  <a:lnTo>
                    <a:pt x="140" y="79"/>
                  </a:lnTo>
                  <a:lnTo>
                    <a:pt x="142" y="66"/>
                  </a:lnTo>
                  <a:lnTo>
                    <a:pt x="144" y="56"/>
                  </a:lnTo>
                  <a:lnTo>
                    <a:pt x="131" y="45"/>
                  </a:lnTo>
                  <a:lnTo>
                    <a:pt x="121" y="30"/>
                  </a:lnTo>
                  <a:lnTo>
                    <a:pt x="114" y="16"/>
                  </a:lnTo>
                  <a:lnTo>
                    <a:pt x="110" y="3"/>
                  </a:lnTo>
                  <a:lnTo>
                    <a:pt x="77" y="3"/>
                  </a:lnTo>
                  <a:close/>
                  <a:moveTo>
                    <a:pt x="36" y="0"/>
                  </a:moveTo>
                  <a:lnTo>
                    <a:pt x="113" y="0"/>
                  </a:lnTo>
                  <a:lnTo>
                    <a:pt x="117" y="15"/>
                  </a:lnTo>
                  <a:lnTo>
                    <a:pt x="125" y="30"/>
                  </a:lnTo>
                  <a:lnTo>
                    <a:pt x="135" y="43"/>
                  </a:lnTo>
                  <a:lnTo>
                    <a:pt x="148" y="53"/>
                  </a:lnTo>
                  <a:lnTo>
                    <a:pt x="147" y="67"/>
                  </a:lnTo>
                  <a:lnTo>
                    <a:pt x="141" y="83"/>
                  </a:lnTo>
                  <a:lnTo>
                    <a:pt x="135" y="99"/>
                  </a:lnTo>
                  <a:lnTo>
                    <a:pt x="125" y="116"/>
                  </a:lnTo>
                  <a:lnTo>
                    <a:pt x="113" y="133"/>
                  </a:lnTo>
                  <a:lnTo>
                    <a:pt x="95" y="147"/>
                  </a:lnTo>
                  <a:lnTo>
                    <a:pt x="74" y="162"/>
                  </a:lnTo>
                  <a:lnTo>
                    <a:pt x="73" y="162"/>
                  </a:lnTo>
                  <a:lnTo>
                    <a:pt x="63" y="154"/>
                  </a:lnTo>
                  <a:lnTo>
                    <a:pt x="48" y="144"/>
                  </a:lnTo>
                  <a:lnTo>
                    <a:pt x="34" y="130"/>
                  </a:lnTo>
                  <a:lnTo>
                    <a:pt x="20" y="109"/>
                  </a:lnTo>
                  <a:lnTo>
                    <a:pt x="7" y="83"/>
                  </a:lnTo>
                  <a:lnTo>
                    <a:pt x="3" y="69"/>
                  </a:lnTo>
                  <a:lnTo>
                    <a:pt x="0" y="53"/>
                  </a:lnTo>
                  <a:lnTo>
                    <a:pt x="10" y="45"/>
                  </a:lnTo>
                  <a:lnTo>
                    <a:pt x="20" y="33"/>
                  </a:lnTo>
                  <a:lnTo>
                    <a:pt x="30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1087034" y="2726774"/>
              <a:ext cx="1198010" cy="331938"/>
              <a:chOff x="1087034" y="2726774"/>
              <a:chExt cx="1198010" cy="331938"/>
            </a:xfrm>
          </p:grpSpPr>
          <p:sp>
            <p:nvSpPr>
              <p:cNvPr id="47" name="직사각형 27"/>
              <p:cNvSpPr>
                <a:spLocks noChangeArrowheads="1"/>
              </p:cNvSpPr>
              <p:nvPr/>
            </p:nvSpPr>
            <p:spPr bwMode="auto">
              <a:xfrm>
                <a:off x="1087034" y="2726774"/>
                <a:ext cx="1198010" cy="331938"/>
              </a:xfrm>
              <a:prstGeom prst="snip1Rect">
                <a:avLst/>
              </a:prstGeom>
              <a:solidFill>
                <a:srgbClr val="FCBD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900" kern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8" name="직사각형 26"/>
              <p:cNvSpPr>
                <a:spLocks noChangeArrowheads="1"/>
              </p:cNvSpPr>
              <p:nvPr/>
            </p:nvSpPr>
            <p:spPr bwMode="auto">
              <a:xfrm>
                <a:off x="1145542" y="2768824"/>
                <a:ext cx="1080999" cy="2478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1pPr>
                <a:lvl2pPr marL="742950" indent="-2857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2pPr>
                <a:lvl3pPr marL="1143000" indent="-22860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3pPr>
                <a:lvl4pPr marL="1600200" indent="-22860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4pPr>
                <a:lvl5pPr marL="2057400" indent="-22860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9pPr>
              </a:lstStyle>
              <a:p>
                <a:pPr algn="ctr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800" b="1" kern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보안 서비스</a:t>
                </a:r>
                <a:endParaRPr kumimoji="0" lang="ko-KR" altLang="en-US" sz="1800" b="1" kern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sp>
        <p:nvSpPr>
          <p:cNvPr id="44" name="Text Box 49"/>
          <p:cNvSpPr txBox="1">
            <a:spLocks noChangeArrowheads="1"/>
          </p:cNvSpPr>
          <p:nvPr/>
        </p:nvSpPr>
        <p:spPr bwMode="auto">
          <a:xfrm>
            <a:off x="1637051" y="4155809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웹 </a:t>
            </a:r>
            <a:r>
              <a:rPr lang="ko-KR" altLang="en-US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셸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848585" y="5041204"/>
            <a:ext cx="2094525" cy="486358"/>
          </a:xfrm>
          <a:prstGeom prst="rect">
            <a:avLst/>
          </a:prstGeom>
          <a:solidFill>
            <a:srgbClr val="8BB8DD"/>
          </a:solidFill>
          <a:ln w="22225">
            <a:noFill/>
          </a:ln>
          <a:effectLst/>
        </p:spPr>
        <p:txBody>
          <a:bodyPr wrap="none" anchor="ctr"/>
          <a:lstStyle/>
          <a:p>
            <a:pPr algn="ctr" defTabSz="882650" latinLnBrk="0"/>
            <a:r>
              <a:rPr lang="ko-KR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>보안 관제 서비스</a:t>
            </a:r>
            <a:endParaRPr lang="ko-KR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  <a:cs typeface="Times New Roman" pitchFamily="18" charset="0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87862" y="1518730"/>
            <a:ext cx="2906268" cy="646331"/>
            <a:chOff x="592599" y="1513140"/>
            <a:chExt cx="2906268" cy="646331"/>
          </a:xfrm>
        </p:grpSpPr>
        <p:sp>
          <p:nvSpPr>
            <p:cNvPr id="51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265430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비인가 접근에 대한 안전성 확보를 위하여 </a:t>
              </a:r>
              <a:r>
                <a:rPr kumimoji="1" lang="ko-KR" altLang="en-US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보안 및 관제를 제공</a:t>
              </a:r>
              <a:r>
                <a:rPr lang="ko-KR" altLang="en-US" dirty="0" smtClean="0"/>
                <a:t>하는 서비스</a:t>
              </a:r>
              <a:endParaRPr lang="en-US" altLang="ko-KR" dirty="0" smtClean="0"/>
            </a:p>
          </p:txBody>
        </p:sp>
        <p:sp>
          <p:nvSpPr>
            <p:cNvPr id="52" name="타원 51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53" name="TextBox 281"/>
          <p:cNvSpPr txBox="1">
            <a:spLocks noChangeArrowheads="1"/>
          </p:cNvSpPr>
          <p:nvPr/>
        </p:nvSpPr>
        <p:spPr bwMode="auto">
          <a:xfrm>
            <a:off x="6907239" y="4808436"/>
            <a:ext cx="2473297" cy="70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kumimoji="1" lang="ko-KR" altLang="en-US" dirty="0" smtClean="0">
                <a:solidFill>
                  <a:schemeClr val="tx1"/>
                </a:solidFill>
              </a:rPr>
              <a:t>취약점 진단 및 모의해킹</a:t>
            </a:r>
            <a:r>
              <a:rPr kumimoji="1" lang="en-US" altLang="ko-KR" dirty="0" smtClean="0">
                <a:solidFill>
                  <a:schemeClr val="tx1"/>
                </a:solidFill>
              </a:rPr>
              <a:t/>
            </a:r>
            <a:br>
              <a:rPr kumimoji="1" lang="en-US" altLang="ko-KR" dirty="0" smtClean="0">
                <a:solidFill>
                  <a:schemeClr val="tx1"/>
                </a:solidFill>
              </a:rPr>
            </a:br>
            <a:r>
              <a:rPr kumimoji="1" lang="en-US" altLang="ko-KR" dirty="0" smtClean="0">
                <a:solidFill>
                  <a:schemeClr val="tx1"/>
                </a:solidFill>
              </a:rPr>
              <a:t>- </a:t>
            </a:r>
            <a:r>
              <a:rPr kumimoji="1" lang="ko-KR" altLang="en-US" dirty="0" smtClean="0">
                <a:solidFill>
                  <a:schemeClr val="tx1"/>
                </a:solidFill>
              </a:rPr>
              <a:t>별도 협의 필요</a:t>
            </a:r>
            <a:endParaRPr kumimoji="1" lang="en-US" altLang="ko-KR" dirty="0" smtClean="0">
              <a:solidFill>
                <a:schemeClr val="tx1"/>
              </a:solidFill>
            </a:endParaRPr>
          </a:p>
          <a:p>
            <a:pPr>
              <a:lnSpc>
                <a:spcPts val="1800"/>
              </a:lnSpc>
              <a:spcAft>
                <a:spcPts val="200"/>
              </a:spcAft>
            </a:pPr>
            <a:endParaRPr kumimoji="1" lang="en-US" altLang="ko-KR" dirty="0">
              <a:gradFill>
                <a:gsLst>
                  <a:gs pos="0">
                    <a:srgbClr val="FF6600"/>
                  </a:gs>
                  <a:gs pos="100000">
                    <a:srgbClr val="FF6600"/>
                  </a:gs>
                </a:gsLst>
                <a:lin ang="5400000" scaled="0"/>
              </a:gradFill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6703540" y="4497100"/>
            <a:ext cx="1818977" cy="246221"/>
            <a:chOff x="7346491" y="3773088"/>
            <a:chExt cx="1818977" cy="246221"/>
          </a:xfrm>
        </p:grpSpPr>
        <p:sp>
          <p:nvSpPr>
            <p:cNvPr id="55" name="TextBox 281"/>
            <p:cNvSpPr txBox="1">
              <a:spLocks noChangeArrowheads="1"/>
            </p:cNvSpPr>
            <p:nvPr/>
          </p:nvSpPr>
          <p:spPr bwMode="auto">
            <a:xfrm>
              <a:off x="7598451" y="3773088"/>
              <a:ext cx="156701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smtClean="0">
                  <a:solidFill>
                    <a:schemeClr val="tx1"/>
                  </a:solidFill>
                </a:rPr>
                <a:t>기타 보안서비스</a:t>
              </a:r>
              <a:endParaRPr kumimoji="1"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6" name="타원 55"/>
            <p:cNvSpPr/>
            <p:nvPr/>
          </p:nvSpPr>
          <p:spPr>
            <a:xfrm>
              <a:off x="7346491" y="3838652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608297" y="1501884"/>
            <a:ext cx="2906268" cy="246221"/>
            <a:chOff x="592599" y="1513140"/>
            <a:chExt cx="2906268" cy="246221"/>
          </a:xfrm>
        </p:grpSpPr>
        <p:sp>
          <p:nvSpPr>
            <p:cNvPr id="58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265430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보안장비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임대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59" name="타원 5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60" name="직사각형 44"/>
          <p:cNvSpPr>
            <a:spLocks noChangeArrowheads="1"/>
          </p:cNvSpPr>
          <p:nvPr/>
        </p:nvSpPr>
        <p:spPr bwMode="ltGray">
          <a:xfrm>
            <a:off x="3699446" y="1869310"/>
            <a:ext cx="864000" cy="382157"/>
          </a:xfrm>
          <a:prstGeom prst="rect">
            <a:avLst/>
          </a:prstGeom>
          <a:solidFill>
            <a:srgbClr val="8BB8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방화벽</a:t>
            </a:r>
            <a:endParaRPr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sp>
        <p:nvSpPr>
          <p:cNvPr id="61" name="직사각형 44"/>
          <p:cNvSpPr>
            <a:spLocks noChangeArrowheads="1"/>
          </p:cNvSpPr>
          <p:nvPr/>
        </p:nvSpPr>
        <p:spPr bwMode="ltGray">
          <a:xfrm>
            <a:off x="4605556" y="1869310"/>
            <a:ext cx="864000" cy="382157"/>
          </a:xfrm>
          <a:prstGeom prst="rect">
            <a:avLst/>
          </a:prstGeom>
          <a:solidFill>
            <a:srgbClr val="8BB8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/>
          <a:lstStyle/>
          <a:p>
            <a:pPr algn="ctr" defTabSz="882650" latinLnBrk="0"/>
            <a:r>
              <a:rPr lang="en-US" altLang="ko-K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IPS</a:t>
            </a:r>
            <a:endParaRPr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sp>
        <p:nvSpPr>
          <p:cNvPr id="62" name="직사각형 44"/>
          <p:cNvSpPr>
            <a:spLocks noChangeArrowheads="1"/>
          </p:cNvSpPr>
          <p:nvPr/>
        </p:nvSpPr>
        <p:spPr bwMode="ltGray">
          <a:xfrm>
            <a:off x="5505656" y="1869310"/>
            <a:ext cx="864000" cy="382157"/>
          </a:xfrm>
          <a:prstGeom prst="rect">
            <a:avLst/>
          </a:prstGeom>
          <a:solidFill>
            <a:srgbClr val="8BB8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웹 방화벽</a:t>
            </a:r>
            <a:endParaRPr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sp>
        <p:nvSpPr>
          <p:cNvPr id="63" name="직사각형 44"/>
          <p:cNvSpPr>
            <a:spLocks noChangeArrowheads="1"/>
          </p:cNvSpPr>
          <p:nvPr/>
        </p:nvSpPr>
        <p:spPr bwMode="ltGray">
          <a:xfrm>
            <a:off x="3957484" y="2351574"/>
            <a:ext cx="864000" cy="315832"/>
          </a:xfrm>
          <a:prstGeom prst="rect">
            <a:avLst/>
          </a:prstGeom>
          <a:noFill/>
          <a:ln w="22225">
            <a:solidFill>
              <a:srgbClr val="8BB8DD"/>
            </a:solidFill>
            <a:miter lim="800000"/>
            <a:headEnd/>
            <a:tailEnd/>
          </a:ln>
          <a:extLst/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200" dirty="0" smtClean="0"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공용방화벽</a:t>
            </a:r>
            <a:endParaRPr lang="ko-KR" altLang="en-US" sz="1200" dirty="0"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sp>
        <p:nvSpPr>
          <p:cNvPr id="64" name="직사각형 44"/>
          <p:cNvSpPr>
            <a:spLocks noChangeArrowheads="1"/>
          </p:cNvSpPr>
          <p:nvPr/>
        </p:nvSpPr>
        <p:spPr bwMode="ltGray">
          <a:xfrm>
            <a:off x="3957484" y="2664208"/>
            <a:ext cx="864000" cy="315832"/>
          </a:xfrm>
          <a:prstGeom prst="rect">
            <a:avLst/>
          </a:prstGeom>
          <a:noFill/>
          <a:ln w="22225">
            <a:solidFill>
              <a:srgbClr val="8BB8DD"/>
            </a:solidFill>
            <a:miter lim="800000"/>
            <a:headEnd/>
            <a:tailEnd/>
          </a:ln>
          <a:extLst/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200" dirty="0" smtClean="0"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단독방화벽</a:t>
            </a:r>
            <a:endParaRPr lang="ko-KR" altLang="en-US" sz="1200" dirty="0"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cxnSp>
        <p:nvCxnSpPr>
          <p:cNvPr id="65" name="꺾인 연결선 64"/>
          <p:cNvCxnSpPr>
            <a:endCxn id="63" idx="1"/>
          </p:cNvCxnSpPr>
          <p:nvPr/>
        </p:nvCxnSpPr>
        <p:spPr>
          <a:xfrm rot="10800000" flipH="1" flipV="1">
            <a:off x="3699446" y="2002036"/>
            <a:ext cx="258038" cy="507453"/>
          </a:xfrm>
          <a:prstGeom prst="bentConnector3">
            <a:avLst>
              <a:gd name="adj1" fmla="val 3691"/>
            </a:avLst>
          </a:prstGeom>
          <a:ln w="22225">
            <a:solidFill>
              <a:srgbClr val="8BB8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꺾인 연결선 65"/>
          <p:cNvCxnSpPr/>
          <p:nvPr/>
        </p:nvCxnSpPr>
        <p:spPr>
          <a:xfrm rot="16200000" flipH="1">
            <a:off x="3547784" y="2404804"/>
            <a:ext cx="582516" cy="252123"/>
          </a:xfrm>
          <a:prstGeom prst="bentConnector2">
            <a:avLst/>
          </a:prstGeom>
          <a:ln w="22225">
            <a:solidFill>
              <a:srgbClr val="8BB8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281"/>
          <p:cNvSpPr txBox="1">
            <a:spLocks noChangeArrowheads="1"/>
          </p:cNvSpPr>
          <p:nvPr/>
        </p:nvSpPr>
        <p:spPr bwMode="auto">
          <a:xfrm>
            <a:off x="4880068" y="2392904"/>
            <a:ext cx="1718275" cy="19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600"/>
              </a:lnSpc>
              <a:spcAft>
                <a:spcPts val="200"/>
              </a:spcAft>
            </a:pPr>
            <a:r>
              <a:rPr lang="ko-KR" altLang="en-US" sz="1200" b="0" dirty="0" smtClean="0"/>
              <a:t>방화벽 </a:t>
            </a:r>
            <a:r>
              <a:rPr lang="ko-KR" altLang="en-US" sz="1200" b="0" dirty="0" err="1" smtClean="0"/>
              <a:t>포트별</a:t>
            </a:r>
            <a:r>
              <a:rPr lang="ko-KR" altLang="en-US" sz="1200" b="0" dirty="0" smtClean="0"/>
              <a:t> 임대</a:t>
            </a:r>
            <a:endParaRPr lang="en-US" altLang="ko-KR" sz="1200" b="0" dirty="0" smtClean="0"/>
          </a:p>
        </p:txBody>
      </p:sp>
      <p:sp>
        <p:nvSpPr>
          <p:cNvPr id="68" name="TextBox 281"/>
          <p:cNvSpPr txBox="1">
            <a:spLocks noChangeArrowheads="1"/>
          </p:cNvSpPr>
          <p:nvPr/>
        </p:nvSpPr>
        <p:spPr bwMode="auto">
          <a:xfrm>
            <a:off x="4533452" y="3694287"/>
            <a:ext cx="1851785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 marL="0" indent="0">
              <a:lnSpc>
                <a:spcPts val="1600"/>
              </a:lnSpc>
              <a:spcAft>
                <a:spcPts val="200"/>
              </a:spcAft>
              <a:buNone/>
            </a:pPr>
            <a:r>
              <a:rPr lang="en-US" altLang="ko-KR" b="0" dirty="0" smtClean="0"/>
              <a:t>: </a:t>
            </a:r>
            <a:r>
              <a:rPr lang="ko-KR" altLang="en-US" b="0" dirty="0" smtClean="0"/>
              <a:t>실시간 관제</a:t>
            </a:r>
            <a:r>
              <a:rPr lang="en-US" altLang="ko-KR" b="0" dirty="0" smtClean="0"/>
              <a:t>, </a:t>
            </a:r>
            <a:r>
              <a:rPr lang="ko-KR" altLang="en-US" b="0" dirty="0" smtClean="0"/>
              <a:t>정책 관리</a:t>
            </a:r>
            <a:endParaRPr lang="en-US" altLang="ko-KR" b="0" dirty="0" smtClean="0"/>
          </a:p>
        </p:txBody>
      </p:sp>
      <p:grpSp>
        <p:nvGrpSpPr>
          <p:cNvPr id="69" name="그룹 68"/>
          <p:cNvGrpSpPr/>
          <p:nvPr/>
        </p:nvGrpSpPr>
        <p:grpSpPr>
          <a:xfrm>
            <a:off x="3607404" y="3201276"/>
            <a:ext cx="1898252" cy="246221"/>
            <a:chOff x="592599" y="1513140"/>
            <a:chExt cx="1898252" cy="246221"/>
          </a:xfrm>
        </p:grpSpPr>
        <p:sp>
          <p:nvSpPr>
            <p:cNvPr id="70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164629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보안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관제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71" name="타원 70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72" name="그룹 71"/>
          <p:cNvGrpSpPr/>
          <p:nvPr/>
        </p:nvGrpSpPr>
        <p:grpSpPr>
          <a:xfrm>
            <a:off x="3650287" y="3599624"/>
            <a:ext cx="800337" cy="609046"/>
            <a:chOff x="3620851" y="3537012"/>
            <a:chExt cx="800337" cy="609046"/>
          </a:xfrm>
        </p:grpSpPr>
        <p:pic>
          <p:nvPicPr>
            <p:cNvPr id="73" name="Picture 79" descr="컴퓨터-앞-파랑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20851" y="3537012"/>
              <a:ext cx="800337" cy="609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직사각형 26"/>
            <p:cNvSpPr>
              <a:spLocks noChangeArrowheads="1"/>
            </p:cNvSpPr>
            <p:nvPr/>
          </p:nvSpPr>
          <p:spPr bwMode="auto">
            <a:xfrm>
              <a:off x="3768546" y="3626091"/>
              <a:ext cx="504946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pPr algn="ctr" eaLnBrk="1" fontAlgn="auto" latinLnBrk="0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방화벽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endParaRPr>
            </a:p>
          </p:txBody>
        </p:sp>
      </p:grpSp>
      <p:sp>
        <p:nvSpPr>
          <p:cNvPr id="75" name="TextBox 281"/>
          <p:cNvSpPr txBox="1">
            <a:spLocks noChangeArrowheads="1"/>
          </p:cNvSpPr>
          <p:nvPr/>
        </p:nvSpPr>
        <p:spPr bwMode="auto">
          <a:xfrm>
            <a:off x="4569457" y="4490955"/>
            <a:ext cx="1851785" cy="41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 marL="0" indent="0">
              <a:lnSpc>
                <a:spcPts val="1600"/>
              </a:lnSpc>
              <a:spcAft>
                <a:spcPts val="200"/>
              </a:spcAft>
              <a:buNone/>
            </a:pPr>
            <a:r>
              <a:rPr lang="en-US" altLang="ko-KR" b="0" dirty="0" smtClean="0"/>
              <a:t>: </a:t>
            </a:r>
            <a:r>
              <a:rPr lang="ko-KR" altLang="en-US" b="0" dirty="0" smtClean="0"/>
              <a:t>실시간 관제</a:t>
            </a:r>
            <a:r>
              <a:rPr lang="en-US" altLang="ko-KR" b="0" dirty="0" smtClean="0"/>
              <a:t>, </a:t>
            </a:r>
            <a:r>
              <a:rPr lang="ko-KR" altLang="en-US" b="0" dirty="0" smtClean="0"/>
              <a:t>정책관리</a:t>
            </a:r>
            <a:r>
              <a:rPr lang="en-US" altLang="ko-KR" b="0" dirty="0" smtClean="0"/>
              <a:t>,</a:t>
            </a:r>
            <a:br>
              <a:rPr lang="en-US" altLang="ko-KR" b="0" dirty="0" smtClean="0"/>
            </a:br>
            <a:r>
              <a:rPr lang="en-US" altLang="ko-KR" b="0" dirty="0" smtClean="0"/>
              <a:t>  </a:t>
            </a:r>
            <a:r>
              <a:rPr lang="ko-KR" altLang="en-US" b="0" dirty="0" smtClean="0"/>
              <a:t>월간 보고서</a:t>
            </a:r>
            <a:r>
              <a:rPr lang="en-US" altLang="ko-KR" b="0" dirty="0"/>
              <a:t>, Update</a:t>
            </a:r>
            <a:endParaRPr lang="en-US" altLang="ko-KR" b="0" dirty="0" smtClean="0"/>
          </a:p>
        </p:txBody>
      </p:sp>
      <p:grpSp>
        <p:nvGrpSpPr>
          <p:cNvPr id="76" name="그룹 75"/>
          <p:cNvGrpSpPr/>
          <p:nvPr/>
        </p:nvGrpSpPr>
        <p:grpSpPr>
          <a:xfrm>
            <a:off x="3650287" y="4436294"/>
            <a:ext cx="800337" cy="711502"/>
            <a:chOff x="3656856" y="4373682"/>
            <a:chExt cx="800337" cy="711502"/>
          </a:xfrm>
        </p:grpSpPr>
        <p:pic>
          <p:nvPicPr>
            <p:cNvPr id="77" name="Picture 79" descr="컴퓨터-앞-파랑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56856" y="4373682"/>
              <a:ext cx="800337" cy="711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8" name="직사각형 26"/>
            <p:cNvSpPr>
              <a:spLocks noChangeArrowheads="1"/>
            </p:cNvSpPr>
            <p:nvPr/>
          </p:nvSpPr>
          <p:spPr bwMode="auto">
            <a:xfrm>
              <a:off x="3695547" y="4392111"/>
              <a:ext cx="722955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1pPr>
              <a:lvl2pPr marL="742950" indent="-28575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>
                  <a:solidFill>
                    <a:schemeClr val="tx1"/>
                  </a:solidFill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pPr algn="ctr" eaLnBrk="1" fontAlgn="auto" latinLnBrk="0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IPS</a:t>
              </a:r>
              <a:br>
                <a:rPr lang="en-US" altLang="ko-KR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</a:br>
              <a:r>
                <a:rPr lang="ko-KR" alt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웹 방화벽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endParaRPr>
            </a:p>
          </p:txBody>
        </p:sp>
      </p:grpSp>
      <p:sp>
        <p:nvSpPr>
          <p:cNvPr id="79" name="TextBox 281"/>
          <p:cNvSpPr txBox="1">
            <a:spLocks noChangeArrowheads="1"/>
          </p:cNvSpPr>
          <p:nvPr/>
        </p:nvSpPr>
        <p:spPr bwMode="auto">
          <a:xfrm>
            <a:off x="3668289" y="5307678"/>
            <a:ext cx="2036964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600"/>
              </a:lnSpc>
              <a:spcAft>
                <a:spcPts val="200"/>
              </a:spcAft>
            </a:pPr>
            <a:r>
              <a:rPr lang="ko-KR" altLang="en-US" b="0" dirty="0" smtClean="0"/>
              <a:t>보안관제 </a:t>
            </a:r>
            <a:r>
              <a:rPr lang="en-US" altLang="ko-KR" b="0" dirty="0" smtClean="0"/>
              <a:t>: </a:t>
            </a:r>
            <a:r>
              <a:rPr lang="ko-KR" altLang="en-US" b="0" dirty="0" err="1" smtClean="0"/>
              <a:t>시큐어원</a:t>
            </a:r>
            <a:endParaRPr lang="en-US" altLang="ko-KR" b="0" dirty="0" smtClean="0"/>
          </a:p>
        </p:txBody>
      </p:sp>
      <p:grpSp>
        <p:nvGrpSpPr>
          <p:cNvPr id="80" name="그룹 79"/>
          <p:cNvGrpSpPr/>
          <p:nvPr/>
        </p:nvGrpSpPr>
        <p:grpSpPr>
          <a:xfrm>
            <a:off x="7171399" y="1055335"/>
            <a:ext cx="2404673" cy="899534"/>
            <a:chOff x="7503401" y="850829"/>
            <a:chExt cx="2404673" cy="899534"/>
          </a:xfrm>
        </p:grpSpPr>
        <p:sp>
          <p:nvSpPr>
            <p:cNvPr id="81" name="직사각형 44"/>
            <p:cNvSpPr>
              <a:spLocks noChangeArrowheads="1"/>
            </p:cNvSpPr>
            <p:nvPr/>
          </p:nvSpPr>
          <p:spPr bwMode="ltGray">
            <a:xfrm>
              <a:off x="8058100" y="862635"/>
              <a:ext cx="1849974" cy="887728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2" name="Text Box 697"/>
            <p:cNvSpPr txBox="1">
              <a:spLocks noChangeArrowheads="1"/>
            </p:cNvSpPr>
            <p:nvPr/>
          </p:nvSpPr>
          <p:spPr bwMode="ltGray">
            <a:xfrm>
              <a:off x="8140893" y="924856"/>
              <a:ext cx="1708170" cy="763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Fortigate</a:t>
              </a: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_ </a:t>
              </a:r>
              <a:r>
                <a:rPr lang="ko-KR" altLang="en-US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보안사업부</a:t>
              </a:r>
              <a:endParaRPr lang="en-US" altLang="ko-KR" sz="1200" kern="12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Juniper_KCC</a:t>
              </a:r>
              <a:r>
                <a:rPr lang="ko-KR" altLang="en-US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정보통신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Cyberoam</a:t>
              </a: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_</a:t>
              </a:r>
              <a:r>
                <a:rPr lang="ko-KR" altLang="en-US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가드엣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sp>
          <p:nvSpPr>
            <p:cNvPr id="83" name="직사각형 44"/>
            <p:cNvSpPr>
              <a:spLocks noChangeArrowheads="1"/>
            </p:cNvSpPr>
            <p:nvPr/>
          </p:nvSpPr>
          <p:spPr bwMode="ltGray">
            <a:xfrm>
              <a:off x="7503401" y="850829"/>
              <a:ext cx="545944" cy="899534"/>
            </a:xfrm>
            <a:prstGeom prst="rect">
              <a:avLst/>
            </a:prstGeom>
            <a:solidFill>
              <a:srgbClr val="6AA4D4"/>
            </a:solidFill>
            <a:ln w="6350">
              <a:solidFill>
                <a:srgbClr val="6AA4D4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882650" latinLnBrk="0"/>
              <a:r>
                <a:rPr lang="ko-KR" alt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방화벽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endParaRPr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7164925" y="2013326"/>
            <a:ext cx="2404673" cy="654145"/>
            <a:chOff x="7503401" y="850829"/>
            <a:chExt cx="2404673" cy="654145"/>
          </a:xfrm>
        </p:grpSpPr>
        <p:sp>
          <p:nvSpPr>
            <p:cNvPr id="85" name="직사각형 44"/>
            <p:cNvSpPr>
              <a:spLocks noChangeArrowheads="1"/>
            </p:cNvSpPr>
            <p:nvPr/>
          </p:nvSpPr>
          <p:spPr bwMode="ltGray">
            <a:xfrm>
              <a:off x="8058100" y="862635"/>
              <a:ext cx="1849974" cy="642339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6" name="Text Box 697"/>
            <p:cNvSpPr txBox="1">
              <a:spLocks noChangeArrowheads="1"/>
            </p:cNvSpPr>
            <p:nvPr/>
          </p:nvSpPr>
          <p:spPr bwMode="ltGray">
            <a:xfrm>
              <a:off x="8140893" y="924856"/>
              <a:ext cx="1708170" cy="483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Sniper_</a:t>
              </a:r>
              <a:r>
                <a:rPr lang="ko-KR" altLang="en-US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윈스테크넷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Tipping Point_</a:t>
              </a:r>
              <a:r>
                <a:rPr lang="ko-KR" altLang="en-US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한매기술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sp>
          <p:nvSpPr>
            <p:cNvPr id="87" name="직사각형 44"/>
            <p:cNvSpPr>
              <a:spLocks noChangeArrowheads="1"/>
            </p:cNvSpPr>
            <p:nvPr/>
          </p:nvSpPr>
          <p:spPr bwMode="ltGray">
            <a:xfrm>
              <a:off x="7503401" y="850829"/>
              <a:ext cx="545944" cy="650882"/>
            </a:xfrm>
            <a:prstGeom prst="rect">
              <a:avLst/>
            </a:prstGeom>
            <a:solidFill>
              <a:srgbClr val="6AA4D4"/>
            </a:solidFill>
            <a:ln w="6350">
              <a:solidFill>
                <a:srgbClr val="6AA4D4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882650" latinLnBrk="0"/>
              <a:r>
                <a:rPr lang="en-US" altLang="ko-KR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IPS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endParaRPr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7164925" y="2727333"/>
            <a:ext cx="2404673" cy="654145"/>
            <a:chOff x="7503401" y="850829"/>
            <a:chExt cx="2404673" cy="654145"/>
          </a:xfrm>
        </p:grpSpPr>
        <p:sp>
          <p:nvSpPr>
            <p:cNvPr id="89" name="직사각형 44"/>
            <p:cNvSpPr>
              <a:spLocks noChangeArrowheads="1"/>
            </p:cNvSpPr>
            <p:nvPr/>
          </p:nvSpPr>
          <p:spPr bwMode="ltGray">
            <a:xfrm>
              <a:off x="8058100" y="862635"/>
              <a:ext cx="1849974" cy="642339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0" name="Text Box 697"/>
            <p:cNvSpPr txBox="1">
              <a:spLocks noChangeArrowheads="1"/>
            </p:cNvSpPr>
            <p:nvPr/>
          </p:nvSpPr>
          <p:spPr bwMode="ltGray">
            <a:xfrm>
              <a:off x="8140893" y="924856"/>
              <a:ext cx="1708170" cy="483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Wapples</a:t>
              </a: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_</a:t>
              </a:r>
              <a:r>
                <a:rPr lang="ko-KR" altLang="en-US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펜타시큐리티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fontAlgn="auto">
                <a:spcBef>
                  <a:spcPts val="0"/>
                </a:spcBef>
                <a:defRPr/>
              </a:pPr>
              <a:r>
                <a:rPr lang="en-US" altLang="ko-KR" sz="12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WISG_</a:t>
              </a:r>
              <a:r>
                <a:rPr lang="ko-KR" altLang="en-US" sz="12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모니터랩</a:t>
              </a:r>
              <a:endParaRPr lang="en-US" altLang="ko-KR" sz="12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sp>
          <p:nvSpPr>
            <p:cNvPr id="91" name="직사각형 44"/>
            <p:cNvSpPr>
              <a:spLocks noChangeArrowheads="1"/>
            </p:cNvSpPr>
            <p:nvPr/>
          </p:nvSpPr>
          <p:spPr bwMode="ltGray">
            <a:xfrm>
              <a:off x="7503401" y="850829"/>
              <a:ext cx="545944" cy="650882"/>
            </a:xfrm>
            <a:prstGeom prst="rect">
              <a:avLst/>
            </a:prstGeom>
            <a:solidFill>
              <a:srgbClr val="6AA4D4"/>
            </a:solidFill>
            <a:ln w="6350">
              <a:solidFill>
                <a:srgbClr val="6AA4D4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 defTabSz="882650" latinLnBrk="0"/>
              <a:r>
                <a:rPr lang="ko-KR" alt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웹</a:t>
              </a:r>
              <a:r>
                <a:rPr lang="en-US" altLang="ko-KR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/>
              </a:r>
              <a:br>
                <a:rPr lang="en-US" altLang="ko-KR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</a:br>
              <a:r>
                <a:rPr lang="ko-KR" alt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rPr>
                <a:t>방화벽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endParaRPr>
            </a:p>
          </p:txBody>
        </p:sp>
      </p:grpSp>
      <p:sp>
        <p:nvSpPr>
          <p:cNvPr id="92" name="자유형 91"/>
          <p:cNvSpPr/>
          <p:nvPr/>
        </p:nvSpPr>
        <p:spPr>
          <a:xfrm>
            <a:off x="6580678" y="1581278"/>
            <a:ext cx="216000" cy="1499778"/>
          </a:xfrm>
          <a:custGeom>
            <a:avLst/>
            <a:gdLst>
              <a:gd name="connsiteX0" fmla="*/ 0 w 466725"/>
              <a:gd name="connsiteY0" fmla="*/ 0 h 1447800"/>
              <a:gd name="connsiteX1" fmla="*/ 0 w 466725"/>
              <a:gd name="connsiteY1" fmla="*/ 1447800 h 1447800"/>
              <a:gd name="connsiteX2" fmla="*/ 466725 w 466725"/>
              <a:gd name="connsiteY2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725" h="1447800">
                <a:moveTo>
                  <a:pt x="0" y="0"/>
                </a:moveTo>
                <a:lnTo>
                  <a:pt x="0" y="1447800"/>
                </a:lnTo>
                <a:lnTo>
                  <a:pt x="466725" y="1447800"/>
                </a:lnTo>
              </a:path>
            </a:pathLst>
          </a:custGeom>
          <a:noFill/>
          <a:ln>
            <a:solidFill>
              <a:srgbClr val="D1D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3" name="자유형 92"/>
          <p:cNvSpPr/>
          <p:nvPr/>
        </p:nvSpPr>
        <p:spPr>
          <a:xfrm>
            <a:off x="6593160" y="2366681"/>
            <a:ext cx="216000" cy="0"/>
          </a:xfrm>
          <a:custGeom>
            <a:avLst/>
            <a:gdLst>
              <a:gd name="connsiteX0" fmla="*/ 0 w 466725"/>
              <a:gd name="connsiteY0" fmla="*/ 0 h 0"/>
              <a:gd name="connsiteX1" fmla="*/ 466725 w 4667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6725">
                <a:moveTo>
                  <a:pt x="0" y="0"/>
                </a:moveTo>
                <a:lnTo>
                  <a:pt x="466725" y="0"/>
                </a:lnTo>
              </a:path>
            </a:pathLst>
          </a:custGeom>
          <a:noFill/>
          <a:ln>
            <a:solidFill>
              <a:srgbClr val="D1D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4" name="자유형 93"/>
          <p:cNvSpPr/>
          <p:nvPr/>
        </p:nvSpPr>
        <p:spPr>
          <a:xfrm flipV="1">
            <a:off x="5578637" y="1535559"/>
            <a:ext cx="1224000" cy="45719"/>
          </a:xfrm>
          <a:custGeom>
            <a:avLst/>
            <a:gdLst>
              <a:gd name="connsiteX0" fmla="*/ 0 w 466725"/>
              <a:gd name="connsiteY0" fmla="*/ 0 h 0"/>
              <a:gd name="connsiteX1" fmla="*/ 466725 w 4667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6725">
                <a:moveTo>
                  <a:pt x="0" y="0"/>
                </a:moveTo>
                <a:lnTo>
                  <a:pt x="466725" y="0"/>
                </a:lnTo>
              </a:path>
            </a:pathLst>
          </a:custGeom>
          <a:noFill/>
          <a:ln>
            <a:solidFill>
              <a:srgbClr val="D1D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`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5" name="TextBox 281"/>
          <p:cNvSpPr txBox="1">
            <a:spLocks noChangeArrowheads="1"/>
          </p:cNvSpPr>
          <p:nvPr/>
        </p:nvSpPr>
        <p:spPr bwMode="auto">
          <a:xfrm>
            <a:off x="4893492" y="2739048"/>
            <a:ext cx="1718275" cy="19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600"/>
              </a:lnSpc>
              <a:spcAft>
                <a:spcPts val="200"/>
              </a:spcAft>
            </a:pPr>
            <a:r>
              <a:rPr lang="ko-KR" altLang="en-US" sz="1200" b="0" dirty="0" smtClean="0"/>
              <a:t>단독으로 방화벽 사용</a:t>
            </a:r>
            <a:endParaRPr lang="en-US" altLang="ko-KR" sz="1200" b="0" dirty="0" smtClean="0"/>
          </a:p>
        </p:txBody>
      </p:sp>
      <p:grpSp>
        <p:nvGrpSpPr>
          <p:cNvPr id="96" name="그룹 95"/>
          <p:cNvGrpSpPr/>
          <p:nvPr/>
        </p:nvGrpSpPr>
        <p:grpSpPr>
          <a:xfrm>
            <a:off x="6810841" y="2976689"/>
            <a:ext cx="296529" cy="262082"/>
            <a:chOff x="6801447" y="2600616"/>
            <a:chExt cx="577851" cy="464294"/>
          </a:xfrm>
        </p:grpSpPr>
        <p:sp>
          <p:nvSpPr>
            <p:cNvPr id="97" name="Freeform 93"/>
            <p:cNvSpPr>
              <a:spLocks noEditPoints="1"/>
            </p:cNvSpPr>
            <p:nvPr/>
          </p:nvSpPr>
          <p:spPr bwMode="auto">
            <a:xfrm>
              <a:off x="6801447" y="2600616"/>
              <a:ext cx="386253" cy="387593"/>
            </a:xfrm>
            <a:custGeom>
              <a:avLst/>
              <a:gdLst>
                <a:gd name="T0" fmla="*/ 254 w 2274"/>
                <a:gd name="T1" fmla="*/ 163 h 2274"/>
                <a:gd name="T2" fmla="*/ 215 w 2274"/>
                <a:gd name="T3" fmla="*/ 181 h 2274"/>
                <a:gd name="T4" fmla="*/ 184 w 2274"/>
                <a:gd name="T5" fmla="*/ 211 h 2274"/>
                <a:gd name="T6" fmla="*/ 165 w 2274"/>
                <a:gd name="T7" fmla="*/ 247 h 2274"/>
                <a:gd name="T8" fmla="*/ 160 w 2274"/>
                <a:gd name="T9" fmla="*/ 285 h 2274"/>
                <a:gd name="T10" fmla="*/ 168 w 2274"/>
                <a:gd name="T11" fmla="*/ 328 h 2274"/>
                <a:gd name="T12" fmla="*/ 190 w 2274"/>
                <a:gd name="T13" fmla="*/ 366 h 2274"/>
                <a:gd name="T14" fmla="*/ 223 w 2274"/>
                <a:gd name="T15" fmla="*/ 393 h 2274"/>
                <a:gd name="T16" fmla="*/ 260 w 2274"/>
                <a:gd name="T17" fmla="*/ 406 h 2274"/>
                <a:gd name="T18" fmla="*/ 300 w 2274"/>
                <a:gd name="T19" fmla="*/ 408 h 2274"/>
                <a:gd name="T20" fmla="*/ 342 w 2274"/>
                <a:gd name="T21" fmla="*/ 395 h 2274"/>
                <a:gd name="T22" fmla="*/ 376 w 2274"/>
                <a:gd name="T23" fmla="*/ 369 h 2274"/>
                <a:gd name="T24" fmla="*/ 400 w 2274"/>
                <a:gd name="T25" fmla="*/ 333 h 2274"/>
                <a:gd name="T26" fmla="*/ 409 w 2274"/>
                <a:gd name="T27" fmla="*/ 297 h 2274"/>
                <a:gd name="T28" fmla="*/ 406 w 2274"/>
                <a:gd name="T29" fmla="*/ 254 h 2274"/>
                <a:gd name="T30" fmla="*/ 388 w 2274"/>
                <a:gd name="T31" fmla="*/ 215 h 2274"/>
                <a:gd name="T32" fmla="*/ 358 w 2274"/>
                <a:gd name="T33" fmla="*/ 184 h 2274"/>
                <a:gd name="T34" fmla="*/ 322 w 2274"/>
                <a:gd name="T35" fmla="*/ 165 h 2274"/>
                <a:gd name="T36" fmla="*/ 285 w 2274"/>
                <a:gd name="T37" fmla="*/ 160 h 2274"/>
                <a:gd name="T38" fmla="*/ 329 w 2274"/>
                <a:gd name="T39" fmla="*/ 1 h 2274"/>
                <a:gd name="T40" fmla="*/ 337 w 2274"/>
                <a:gd name="T41" fmla="*/ 13 h 2274"/>
                <a:gd name="T42" fmla="*/ 376 w 2274"/>
                <a:gd name="T43" fmla="*/ 83 h 2274"/>
                <a:gd name="T44" fmla="*/ 442 w 2274"/>
                <a:gd name="T45" fmla="*/ 53 h 2274"/>
                <a:gd name="T46" fmla="*/ 454 w 2274"/>
                <a:gd name="T47" fmla="*/ 53 h 2274"/>
                <a:gd name="T48" fmla="*/ 516 w 2274"/>
                <a:gd name="T49" fmla="*/ 115 h 2274"/>
                <a:gd name="T50" fmla="*/ 516 w 2274"/>
                <a:gd name="T51" fmla="*/ 127 h 2274"/>
                <a:gd name="T52" fmla="*/ 484 w 2274"/>
                <a:gd name="T53" fmla="*/ 189 h 2274"/>
                <a:gd name="T54" fmla="*/ 497 w 2274"/>
                <a:gd name="T55" fmla="*/ 221 h 2274"/>
                <a:gd name="T56" fmla="*/ 565 w 2274"/>
                <a:gd name="T57" fmla="*/ 236 h 2274"/>
                <a:gd name="T58" fmla="*/ 569 w 2274"/>
                <a:gd name="T59" fmla="*/ 324 h 2274"/>
                <a:gd name="T60" fmla="*/ 561 w 2274"/>
                <a:gd name="T61" fmla="*/ 336 h 2274"/>
                <a:gd name="T62" fmla="*/ 492 w 2274"/>
                <a:gd name="T63" fmla="*/ 362 h 2274"/>
                <a:gd name="T64" fmla="*/ 514 w 2274"/>
                <a:gd name="T65" fmla="*/ 438 h 2274"/>
                <a:gd name="T66" fmla="*/ 517 w 2274"/>
                <a:gd name="T67" fmla="*/ 450 h 2274"/>
                <a:gd name="T68" fmla="*/ 458 w 2274"/>
                <a:gd name="T69" fmla="*/ 514 h 2274"/>
                <a:gd name="T70" fmla="*/ 446 w 2274"/>
                <a:gd name="T71" fmla="*/ 517 h 2274"/>
                <a:gd name="T72" fmla="*/ 389 w 2274"/>
                <a:gd name="T73" fmla="*/ 480 h 2274"/>
                <a:gd name="T74" fmla="*/ 360 w 2274"/>
                <a:gd name="T75" fmla="*/ 493 h 2274"/>
                <a:gd name="T76" fmla="*/ 336 w 2274"/>
                <a:gd name="T77" fmla="*/ 561 h 2274"/>
                <a:gd name="T78" fmla="*/ 324 w 2274"/>
                <a:gd name="T79" fmla="*/ 569 h 2274"/>
                <a:gd name="T80" fmla="*/ 236 w 2274"/>
                <a:gd name="T81" fmla="*/ 565 h 2274"/>
                <a:gd name="T82" fmla="*/ 221 w 2274"/>
                <a:gd name="T83" fmla="*/ 496 h 2274"/>
                <a:gd name="T84" fmla="*/ 180 w 2274"/>
                <a:gd name="T85" fmla="*/ 480 h 2274"/>
                <a:gd name="T86" fmla="*/ 123 w 2274"/>
                <a:gd name="T87" fmla="*/ 517 h 2274"/>
                <a:gd name="T88" fmla="*/ 111 w 2274"/>
                <a:gd name="T89" fmla="*/ 514 h 2274"/>
                <a:gd name="T90" fmla="*/ 52 w 2274"/>
                <a:gd name="T91" fmla="*/ 450 h 2274"/>
                <a:gd name="T92" fmla="*/ 56 w 2274"/>
                <a:gd name="T93" fmla="*/ 438 h 2274"/>
                <a:gd name="T94" fmla="*/ 80 w 2274"/>
                <a:gd name="T95" fmla="*/ 371 h 2274"/>
                <a:gd name="T96" fmla="*/ 14 w 2274"/>
                <a:gd name="T97" fmla="*/ 337 h 2274"/>
                <a:gd name="T98" fmla="*/ 1 w 2274"/>
                <a:gd name="T99" fmla="*/ 329 h 2274"/>
                <a:gd name="T100" fmla="*/ 1 w 2274"/>
                <a:gd name="T101" fmla="*/ 240 h 2274"/>
                <a:gd name="T102" fmla="*/ 14 w 2274"/>
                <a:gd name="T103" fmla="*/ 232 h 2274"/>
                <a:gd name="T104" fmla="*/ 83 w 2274"/>
                <a:gd name="T105" fmla="*/ 193 h 2274"/>
                <a:gd name="T106" fmla="*/ 53 w 2274"/>
                <a:gd name="T107" fmla="*/ 127 h 2274"/>
                <a:gd name="T108" fmla="*/ 53 w 2274"/>
                <a:gd name="T109" fmla="*/ 115 h 2274"/>
                <a:gd name="T110" fmla="*/ 115 w 2274"/>
                <a:gd name="T111" fmla="*/ 53 h 2274"/>
                <a:gd name="T112" fmla="*/ 127 w 2274"/>
                <a:gd name="T113" fmla="*/ 53 h 2274"/>
                <a:gd name="T114" fmla="*/ 189 w 2274"/>
                <a:gd name="T115" fmla="*/ 84 h 2274"/>
                <a:gd name="T116" fmla="*/ 221 w 2274"/>
                <a:gd name="T117" fmla="*/ 72 h 2274"/>
                <a:gd name="T118" fmla="*/ 236 w 2274"/>
                <a:gd name="T119" fmla="*/ 4 h 2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74"/>
                <a:gd name="T181" fmla="*/ 0 h 2274"/>
                <a:gd name="T182" fmla="*/ 2274 w 2274"/>
                <a:gd name="T183" fmla="*/ 2274 h 2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74" h="2274">
                  <a:moveTo>
                    <a:pt x="1138" y="638"/>
                  </a:moveTo>
                  <a:lnTo>
                    <a:pt x="1076" y="641"/>
                  </a:lnTo>
                  <a:lnTo>
                    <a:pt x="1017" y="652"/>
                  </a:lnTo>
                  <a:lnTo>
                    <a:pt x="961" y="671"/>
                  </a:lnTo>
                  <a:lnTo>
                    <a:pt x="909" y="693"/>
                  </a:lnTo>
                  <a:lnTo>
                    <a:pt x="858" y="723"/>
                  </a:lnTo>
                  <a:lnTo>
                    <a:pt x="813" y="758"/>
                  </a:lnTo>
                  <a:lnTo>
                    <a:pt x="771" y="799"/>
                  </a:lnTo>
                  <a:lnTo>
                    <a:pt x="734" y="842"/>
                  </a:lnTo>
                  <a:lnTo>
                    <a:pt x="704" y="891"/>
                  </a:lnTo>
                  <a:lnTo>
                    <a:pt x="678" y="943"/>
                  </a:lnTo>
                  <a:lnTo>
                    <a:pt x="661" y="988"/>
                  </a:lnTo>
                  <a:lnTo>
                    <a:pt x="649" y="1036"/>
                  </a:lnTo>
                  <a:lnTo>
                    <a:pt x="642" y="1085"/>
                  </a:lnTo>
                  <a:lnTo>
                    <a:pt x="639" y="1137"/>
                  </a:lnTo>
                  <a:lnTo>
                    <a:pt x="643" y="1198"/>
                  </a:lnTo>
                  <a:lnTo>
                    <a:pt x="653" y="1257"/>
                  </a:lnTo>
                  <a:lnTo>
                    <a:pt x="671" y="1313"/>
                  </a:lnTo>
                  <a:lnTo>
                    <a:pt x="694" y="1367"/>
                  </a:lnTo>
                  <a:lnTo>
                    <a:pt x="723" y="1416"/>
                  </a:lnTo>
                  <a:lnTo>
                    <a:pt x="758" y="1462"/>
                  </a:lnTo>
                  <a:lnTo>
                    <a:pt x="799" y="1503"/>
                  </a:lnTo>
                  <a:lnTo>
                    <a:pt x="843" y="1540"/>
                  </a:lnTo>
                  <a:lnTo>
                    <a:pt x="892" y="1571"/>
                  </a:lnTo>
                  <a:lnTo>
                    <a:pt x="944" y="1597"/>
                  </a:lnTo>
                  <a:lnTo>
                    <a:pt x="989" y="1614"/>
                  </a:lnTo>
                  <a:lnTo>
                    <a:pt x="1037" y="1625"/>
                  </a:lnTo>
                  <a:lnTo>
                    <a:pt x="1086" y="1634"/>
                  </a:lnTo>
                  <a:lnTo>
                    <a:pt x="1138" y="1637"/>
                  </a:lnTo>
                  <a:lnTo>
                    <a:pt x="1199" y="1632"/>
                  </a:lnTo>
                  <a:lnTo>
                    <a:pt x="1258" y="1621"/>
                  </a:lnTo>
                  <a:lnTo>
                    <a:pt x="1314" y="1604"/>
                  </a:lnTo>
                  <a:lnTo>
                    <a:pt x="1367" y="1580"/>
                  </a:lnTo>
                  <a:lnTo>
                    <a:pt x="1417" y="1551"/>
                  </a:lnTo>
                  <a:lnTo>
                    <a:pt x="1463" y="1516"/>
                  </a:lnTo>
                  <a:lnTo>
                    <a:pt x="1504" y="1476"/>
                  </a:lnTo>
                  <a:lnTo>
                    <a:pt x="1540" y="1431"/>
                  </a:lnTo>
                  <a:lnTo>
                    <a:pt x="1571" y="1384"/>
                  </a:lnTo>
                  <a:lnTo>
                    <a:pt x="1598" y="1331"/>
                  </a:lnTo>
                  <a:lnTo>
                    <a:pt x="1615" y="1285"/>
                  </a:lnTo>
                  <a:lnTo>
                    <a:pt x="1626" y="1237"/>
                  </a:lnTo>
                  <a:lnTo>
                    <a:pt x="1635" y="1188"/>
                  </a:lnTo>
                  <a:lnTo>
                    <a:pt x="1637" y="1137"/>
                  </a:lnTo>
                  <a:lnTo>
                    <a:pt x="1633" y="1076"/>
                  </a:lnTo>
                  <a:lnTo>
                    <a:pt x="1622" y="1017"/>
                  </a:lnTo>
                  <a:lnTo>
                    <a:pt x="1605" y="960"/>
                  </a:lnTo>
                  <a:lnTo>
                    <a:pt x="1581" y="908"/>
                  </a:lnTo>
                  <a:lnTo>
                    <a:pt x="1552" y="858"/>
                  </a:lnTo>
                  <a:lnTo>
                    <a:pt x="1516" y="813"/>
                  </a:lnTo>
                  <a:lnTo>
                    <a:pt x="1477" y="770"/>
                  </a:lnTo>
                  <a:lnTo>
                    <a:pt x="1432" y="734"/>
                  </a:lnTo>
                  <a:lnTo>
                    <a:pt x="1384" y="703"/>
                  </a:lnTo>
                  <a:lnTo>
                    <a:pt x="1332" y="678"/>
                  </a:lnTo>
                  <a:lnTo>
                    <a:pt x="1286" y="661"/>
                  </a:lnTo>
                  <a:lnTo>
                    <a:pt x="1238" y="648"/>
                  </a:lnTo>
                  <a:lnTo>
                    <a:pt x="1189" y="641"/>
                  </a:lnTo>
                  <a:lnTo>
                    <a:pt x="1138" y="638"/>
                  </a:lnTo>
                  <a:close/>
                  <a:moveTo>
                    <a:pt x="981" y="0"/>
                  </a:moveTo>
                  <a:lnTo>
                    <a:pt x="1296" y="0"/>
                  </a:lnTo>
                  <a:lnTo>
                    <a:pt x="1315" y="4"/>
                  </a:lnTo>
                  <a:lnTo>
                    <a:pt x="1334" y="15"/>
                  </a:lnTo>
                  <a:lnTo>
                    <a:pt x="1345" y="32"/>
                  </a:lnTo>
                  <a:lnTo>
                    <a:pt x="1349" y="53"/>
                  </a:lnTo>
                  <a:lnTo>
                    <a:pt x="1393" y="288"/>
                  </a:lnTo>
                  <a:lnTo>
                    <a:pt x="1449" y="308"/>
                  </a:lnTo>
                  <a:lnTo>
                    <a:pt x="1504" y="330"/>
                  </a:lnTo>
                  <a:lnTo>
                    <a:pt x="1557" y="357"/>
                  </a:lnTo>
                  <a:lnTo>
                    <a:pt x="1754" y="222"/>
                  </a:lnTo>
                  <a:lnTo>
                    <a:pt x="1768" y="212"/>
                  </a:lnTo>
                  <a:lnTo>
                    <a:pt x="1785" y="207"/>
                  </a:lnTo>
                  <a:lnTo>
                    <a:pt x="1801" y="207"/>
                  </a:lnTo>
                  <a:lnTo>
                    <a:pt x="1816" y="212"/>
                  </a:lnTo>
                  <a:lnTo>
                    <a:pt x="1830" y="222"/>
                  </a:lnTo>
                  <a:lnTo>
                    <a:pt x="2054" y="444"/>
                  </a:lnTo>
                  <a:lnTo>
                    <a:pt x="2064" y="458"/>
                  </a:lnTo>
                  <a:lnTo>
                    <a:pt x="2068" y="474"/>
                  </a:lnTo>
                  <a:lnTo>
                    <a:pt x="2068" y="491"/>
                  </a:lnTo>
                  <a:lnTo>
                    <a:pt x="2064" y="506"/>
                  </a:lnTo>
                  <a:lnTo>
                    <a:pt x="2054" y="520"/>
                  </a:lnTo>
                  <a:lnTo>
                    <a:pt x="1919" y="717"/>
                  </a:lnTo>
                  <a:lnTo>
                    <a:pt x="1937" y="755"/>
                  </a:lnTo>
                  <a:lnTo>
                    <a:pt x="1954" y="792"/>
                  </a:lnTo>
                  <a:lnTo>
                    <a:pt x="1971" y="837"/>
                  </a:lnTo>
                  <a:lnTo>
                    <a:pt x="1986" y="882"/>
                  </a:lnTo>
                  <a:lnTo>
                    <a:pt x="2221" y="927"/>
                  </a:lnTo>
                  <a:lnTo>
                    <a:pt x="2242" y="931"/>
                  </a:lnTo>
                  <a:lnTo>
                    <a:pt x="2259" y="942"/>
                  </a:lnTo>
                  <a:lnTo>
                    <a:pt x="2270" y="959"/>
                  </a:lnTo>
                  <a:lnTo>
                    <a:pt x="2274" y="980"/>
                  </a:lnTo>
                  <a:lnTo>
                    <a:pt x="2274" y="1295"/>
                  </a:lnTo>
                  <a:lnTo>
                    <a:pt x="2270" y="1315"/>
                  </a:lnTo>
                  <a:lnTo>
                    <a:pt x="2259" y="1333"/>
                  </a:lnTo>
                  <a:lnTo>
                    <a:pt x="2242" y="1344"/>
                  </a:lnTo>
                  <a:lnTo>
                    <a:pt x="2221" y="1348"/>
                  </a:lnTo>
                  <a:lnTo>
                    <a:pt x="1986" y="1392"/>
                  </a:lnTo>
                  <a:lnTo>
                    <a:pt x="1966" y="1448"/>
                  </a:lnTo>
                  <a:lnTo>
                    <a:pt x="1944" y="1503"/>
                  </a:lnTo>
                  <a:lnTo>
                    <a:pt x="1919" y="1556"/>
                  </a:lnTo>
                  <a:lnTo>
                    <a:pt x="2054" y="1753"/>
                  </a:lnTo>
                  <a:lnTo>
                    <a:pt x="2064" y="1767"/>
                  </a:lnTo>
                  <a:lnTo>
                    <a:pt x="2068" y="1784"/>
                  </a:lnTo>
                  <a:lnTo>
                    <a:pt x="2068" y="1800"/>
                  </a:lnTo>
                  <a:lnTo>
                    <a:pt x="2064" y="1815"/>
                  </a:lnTo>
                  <a:lnTo>
                    <a:pt x="2054" y="1829"/>
                  </a:lnTo>
                  <a:lnTo>
                    <a:pt x="1830" y="2053"/>
                  </a:lnTo>
                  <a:lnTo>
                    <a:pt x="1816" y="2063"/>
                  </a:lnTo>
                  <a:lnTo>
                    <a:pt x="1801" y="2067"/>
                  </a:lnTo>
                  <a:lnTo>
                    <a:pt x="1785" y="2067"/>
                  </a:lnTo>
                  <a:lnTo>
                    <a:pt x="1768" y="2063"/>
                  </a:lnTo>
                  <a:lnTo>
                    <a:pt x="1754" y="2053"/>
                  </a:lnTo>
                  <a:lnTo>
                    <a:pt x="1557" y="1918"/>
                  </a:lnTo>
                  <a:lnTo>
                    <a:pt x="1521" y="1936"/>
                  </a:lnTo>
                  <a:lnTo>
                    <a:pt x="1483" y="1953"/>
                  </a:lnTo>
                  <a:lnTo>
                    <a:pt x="1438" y="1970"/>
                  </a:lnTo>
                  <a:lnTo>
                    <a:pt x="1393" y="1985"/>
                  </a:lnTo>
                  <a:lnTo>
                    <a:pt x="1349" y="2220"/>
                  </a:lnTo>
                  <a:lnTo>
                    <a:pt x="1345" y="2241"/>
                  </a:lnTo>
                  <a:lnTo>
                    <a:pt x="1334" y="2258"/>
                  </a:lnTo>
                  <a:lnTo>
                    <a:pt x="1315" y="2269"/>
                  </a:lnTo>
                  <a:lnTo>
                    <a:pt x="1296" y="2274"/>
                  </a:lnTo>
                  <a:lnTo>
                    <a:pt x="981" y="2274"/>
                  </a:lnTo>
                  <a:lnTo>
                    <a:pt x="960" y="2269"/>
                  </a:lnTo>
                  <a:lnTo>
                    <a:pt x="943" y="2258"/>
                  </a:lnTo>
                  <a:lnTo>
                    <a:pt x="931" y="2241"/>
                  </a:lnTo>
                  <a:lnTo>
                    <a:pt x="927" y="2220"/>
                  </a:lnTo>
                  <a:lnTo>
                    <a:pt x="882" y="1985"/>
                  </a:lnTo>
                  <a:lnTo>
                    <a:pt x="826" y="1966"/>
                  </a:lnTo>
                  <a:lnTo>
                    <a:pt x="771" y="1943"/>
                  </a:lnTo>
                  <a:lnTo>
                    <a:pt x="718" y="1918"/>
                  </a:lnTo>
                  <a:lnTo>
                    <a:pt x="521" y="2053"/>
                  </a:lnTo>
                  <a:lnTo>
                    <a:pt x="507" y="2063"/>
                  </a:lnTo>
                  <a:lnTo>
                    <a:pt x="491" y="2067"/>
                  </a:lnTo>
                  <a:lnTo>
                    <a:pt x="474" y="2067"/>
                  </a:lnTo>
                  <a:lnTo>
                    <a:pt x="459" y="2063"/>
                  </a:lnTo>
                  <a:lnTo>
                    <a:pt x="445" y="2053"/>
                  </a:lnTo>
                  <a:lnTo>
                    <a:pt x="223" y="1829"/>
                  </a:lnTo>
                  <a:lnTo>
                    <a:pt x="213" y="1815"/>
                  </a:lnTo>
                  <a:lnTo>
                    <a:pt x="207" y="1800"/>
                  </a:lnTo>
                  <a:lnTo>
                    <a:pt x="207" y="1784"/>
                  </a:lnTo>
                  <a:lnTo>
                    <a:pt x="213" y="1767"/>
                  </a:lnTo>
                  <a:lnTo>
                    <a:pt x="223" y="1753"/>
                  </a:lnTo>
                  <a:lnTo>
                    <a:pt x="358" y="1556"/>
                  </a:lnTo>
                  <a:lnTo>
                    <a:pt x="338" y="1520"/>
                  </a:lnTo>
                  <a:lnTo>
                    <a:pt x="321" y="1482"/>
                  </a:lnTo>
                  <a:lnTo>
                    <a:pt x="304" y="1437"/>
                  </a:lnTo>
                  <a:lnTo>
                    <a:pt x="289" y="1392"/>
                  </a:lnTo>
                  <a:lnTo>
                    <a:pt x="54" y="1348"/>
                  </a:lnTo>
                  <a:lnTo>
                    <a:pt x="33" y="1344"/>
                  </a:lnTo>
                  <a:lnTo>
                    <a:pt x="16" y="1333"/>
                  </a:lnTo>
                  <a:lnTo>
                    <a:pt x="5" y="1315"/>
                  </a:lnTo>
                  <a:lnTo>
                    <a:pt x="0" y="1295"/>
                  </a:lnTo>
                  <a:lnTo>
                    <a:pt x="0" y="980"/>
                  </a:lnTo>
                  <a:lnTo>
                    <a:pt x="5" y="959"/>
                  </a:lnTo>
                  <a:lnTo>
                    <a:pt x="16" y="942"/>
                  </a:lnTo>
                  <a:lnTo>
                    <a:pt x="33" y="931"/>
                  </a:lnTo>
                  <a:lnTo>
                    <a:pt x="54" y="927"/>
                  </a:lnTo>
                  <a:lnTo>
                    <a:pt x="289" y="882"/>
                  </a:lnTo>
                  <a:lnTo>
                    <a:pt x="308" y="825"/>
                  </a:lnTo>
                  <a:lnTo>
                    <a:pt x="331" y="770"/>
                  </a:lnTo>
                  <a:lnTo>
                    <a:pt x="358" y="717"/>
                  </a:lnTo>
                  <a:lnTo>
                    <a:pt x="223" y="520"/>
                  </a:lnTo>
                  <a:lnTo>
                    <a:pt x="213" y="506"/>
                  </a:lnTo>
                  <a:lnTo>
                    <a:pt x="207" y="491"/>
                  </a:lnTo>
                  <a:lnTo>
                    <a:pt x="207" y="474"/>
                  </a:lnTo>
                  <a:lnTo>
                    <a:pt x="213" y="458"/>
                  </a:lnTo>
                  <a:lnTo>
                    <a:pt x="223" y="444"/>
                  </a:lnTo>
                  <a:lnTo>
                    <a:pt x="445" y="222"/>
                  </a:lnTo>
                  <a:lnTo>
                    <a:pt x="459" y="212"/>
                  </a:lnTo>
                  <a:lnTo>
                    <a:pt x="474" y="207"/>
                  </a:lnTo>
                  <a:lnTo>
                    <a:pt x="491" y="207"/>
                  </a:lnTo>
                  <a:lnTo>
                    <a:pt x="507" y="212"/>
                  </a:lnTo>
                  <a:lnTo>
                    <a:pt x="521" y="222"/>
                  </a:lnTo>
                  <a:lnTo>
                    <a:pt x="718" y="357"/>
                  </a:lnTo>
                  <a:lnTo>
                    <a:pt x="756" y="337"/>
                  </a:lnTo>
                  <a:lnTo>
                    <a:pt x="792" y="321"/>
                  </a:lnTo>
                  <a:lnTo>
                    <a:pt x="837" y="304"/>
                  </a:lnTo>
                  <a:lnTo>
                    <a:pt x="882" y="288"/>
                  </a:lnTo>
                  <a:lnTo>
                    <a:pt x="927" y="53"/>
                  </a:lnTo>
                  <a:lnTo>
                    <a:pt x="931" y="32"/>
                  </a:lnTo>
                  <a:lnTo>
                    <a:pt x="943" y="15"/>
                  </a:lnTo>
                  <a:lnTo>
                    <a:pt x="960" y="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  <p:sp>
          <p:nvSpPr>
            <p:cNvPr id="98" name="Freeform 94"/>
            <p:cNvSpPr>
              <a:spLocks noEditPoints="1"/>
            </p:cNvSpPr>
            <p:nvPr/>
          </p:nvSpPr>
          <p:spPr bwMode="auto">
            <a:xfrm>
              <a:off x="7140480" y="2825263"/>
              <a:ext cx="238818" cy="239647"/>
            </a:xfrm>
            <a:custGeom>
              <a:avLst/>
              <a:gdLst>
                <a:gd name="T0" fmla="*/ 153 w 1407"/>
                <a:gd name="T1" fmla="*/ 102 h 1406"/>
                <a:gd name="T2" fmla="*/ 123 w 1407"/>
                <a:gd name="T3" fmla="*/ 119 h 1406"/>
                <a:gd name="T4" fmla="*/ 105 w 1407"/>
                <a:gd name="T5" fmla="*/ 146 h 1406"/>
                <a:gd name="T6" fmla="*/ 99 w 1407"/>
                <a:gd name="T7" fmla="*/ 176 h 1406"/>
                <a:gd name="T8" fmla="*/ 106 w 1407"/>
                <a:gd name="T9" fmla="*/ 209 h 1406"/>
                <a:gd name="T10" fmla="*/ 126 w 1407"/>
                <a:gd name="T11" fmla="*/ 235 h 1406"/>
                <a:gd name="T12" fmla="*/ 155 w 1407"/>
                <a:gd name="T13" fmla="*/ 250 h 1406"/>
                <a:gd name="T14" fmla="*/ 187 w 1407"/>
                <a:gd name="T15" fmla="*/ 252 h 1406"/>
                <a:gd name="T16" fmla="*/ 218 w 1407"/>
                <a:gd name="T17" fmla="*/ 240 h 1406"/>
                <a:gd name="T18" fmla="*/ 242 w 1407"/>
                <a:gd name="T19" fmla="*/ 216 h 1406"/>
                <a:gd name="T20" fmla="*/ 252 w 1407"/>
                <a:gd name="T21" fmla="*/ 186 h 1406"/>
                <a:gd name="T22" fmla="*/ 249 w 1407"/>
                <a:gd name="T23" fmla="*/ 153 h 1406"/>
                <a:gd name="T24" fmla="*/ 232 w 1407"/>
                <a:gd name="T25" fmla="*/ 124 h 1406"/>
                <a:gd name="T26" fmla="*/ 205 w 1407"/>
                <a:gd name="T27" fmla="*/ 105 h 1406"/>
                <a:gd name="T28" fmla="*/ 176 w 1407"/>
                <a:gd name="T29" fmla="*/ 99 h 1406"/>
                <a:gd name="T30" fmla="*/ 203 w 1407"/>
                <a:gd name="T31" fmla="*/ 1 h 1406"/>
                <a:gd name="T32" fmla="*/ 208 w 1407"/>
                <a:gd name="T33" fmla="*/ 9 h 1406"/>
                <a:gd name="T34" fmla="*/ 240 w 1407"/>
                <a:gd name="T35" fmla="*/ 55 h 1406"/>
                <a:gd name="T36" fmla="*/ 277 w 1407"/>
                <a:gd name="T37" fmla="*/ 32 h 1406"/>
                <a:gd name="T38" fmla="*/ 317 w 1407"/>
                <a:gd name="T39" fmla="*/ 69 h 1406"/>
                <a:gd name="T40" fmla="*/ 319 w 1407"/>
                <a:gd name="T41" fmla="*/ 78 h 1406"/>
                <a:gd name="T42" fmla="*/ 302 w 1407"/>
                <a:gd name="T43" fmla="*/ 122 h 1406"/>
                <a:gd name="T44" fmla="*/ 346 w 1407"/>
                <a:gd name="T45" fmla="*/ 144 h 1406"/>
                <a:gd name="T46" fmla="*/ 351 w 1407"/>
                <a:gd name="T47" fmla="*/ 152 h 1406"/>
                <a:gd name="T48" fmla="*/ 349 w 1407"/>
                <a:gd name="T49" fmla="*/ 206 h 1406"/>
                <a:gd name="T50" fmla="*/ 307 w 1407"/>
                <a:gd name="T51" fmla="*/ 215 h 1406"/>
                <a:gd name="T52" fmla="*/ 317 w 1407"/>
                <a:gd name="T53" fmla="*/ 271 h 1406"/>
                <a:gd name="T54" fmla="*/ 319 w 1407"/>
                <a:gd name="T55" fmla="*/ 281 h 1406"/>
                <a:gd name="T56" fmla="*/ 280 w 1407"/>
                <a:gd name="T57" fmla="*/ 320 h 1406"/>
                <a:gd name="T58" fmla="*/ 271 w 1407"/>
                <a:gd name="T59" fmla="*/ 317 h 1406"/>
                <a:gd name="T60" fmla="*/ 215 w 1407"/>
                <a:gd name="T61" fmla="*/ 307 h 1406"/>
                <a:gd name="T62" fmla="*/ 206 w 1407"/>
                <a:gd name="T63" fmla="*/ 349 h 1406"/>
                <a:gd name="T64" fmla="*/ 151 w 1407"/>
                <a:gd name="T65" fmla="*/ 352 h 1406"/>
                <a:gd name="T66" fmla="*/ 144 w 1407"/>
                <a:gd name="T67" fmla="*/ 347 h 1406"/>
                <a:gd name="T68" fmla="*/ 123 w 1407"/>
                <a:gd name="T69" fmla="*/ 303 h 1406"/>
                <a:gd name="T70" fmla="*/ 77 w 1407"/>
                <a:gd name="T71" fmla="*/ 320 h 1406"/>
                <a:gd name="T72" fmla="*/ 68 w 1407"/>
                <a:gd name="T73" fmla="*/ 317 h 1406"/>
                <a:gd name="T74" fmla="*/ 32 w 1407"/>
                <a:gd name="T75" fmla="*/ 277 h 1406"/>
                <a:gd name="T76" fmla="*/ 55 w 1407"/>
                <a:gd name="T77" fmla="*/ 241 h 1406"/>
                <a:gd name="T78" fmla="*/ 8 w 1407"/>
                <a:gd name="T79" fmla="*/ 209 h 1406"/>
                <a:gd name="T80" fmla="*/ 0 w 1407"/>
                <a:gd name="T81" fmla="*/ 203 h 1406"/>
                <a:gd name="T82" fmla="*/ 0 w 1407"/>
                <a:gd name="T83" fmla="*/ 149 h 1406"/>
                <a:gd name="T84" fmla="*/ 8 w 1407"/>
                <a:gd name="T85" fmla="*/ 143 h 1406"/>
                <a:gd name="T86" fmla="*/ 55 w 1407"/>
                <a:gd name="T87" fmla="*/ 111 h 1406"/>
                <a:gd name="T88" fmla="*/ 32 w 1407"/>
                <a:gd name="T89" fmla="*/ 75 h 1406"/>
                <a:gd name="T90" fmla="*/ 68 w 1407"/>
                <a:gd name="T91" fmla="*/ 35 h 1406"/>
                <a:gd name="T92" fmla="*/ 77 w 1407"/>
                <a:gd name="T93" fmla="*/ 33 h 1406"/>
                <a:gd name="T94" fmla="*/ 122 w 1407"/>
                <a:gd name="T95" fmla="*/ 50 h 1406"/>
                <a:gd name="T96" fmla="*/ 144 w 1407"/>
                <a:gd name="T97" fmla="*/ 5 h 1406"/>
                <a:gd name="T98" fmla="*/ 151 w 1407"/>
                <a:gd name="T99" fmla="*/ 0 h 14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07"/>
                <a:gd name="T151" fmla="*/ 0 h 1406"/>
                <a:gd name="T152" fmla="*/ 1407 w 1407"/>
                <a:gd name="T153" fmla="*/ 1406 h 14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07" h="1406">
                  <a:moveTo>
                    <a:pt x="704" y="395"/>
                  </a:moveTo>
                  <a:lnTo>
                    <a:pt x="656" y="398"/>
                  </a:lnTo>
                  <a:lnTo>
                    <a:pt x="612" y="408"/>
                  </a:lnTo>
                  <a:lnTo>
                    <a:pt x="570" y="425"/>
                  </a:lnTo>
                  <a:lnTo>
                    <a:pt x="531" y="447"/>
                  </a:lnTo>
                  <a:lnTo>
                    <a:pt x="495" y="475"/>
                  </a:lnTo>
                  <a:lnTo>
                    <a:pt x="466" y="506"/>
                  </a:lnTo>
                  <a:lnTo>
                    <a:pt x="439" y="543"/>
                  </a:lnTo>
                  <a:lnTo>
                    <a:pt x="420" y="584"/>
                  </a:lnTo>
                  <a:lnTo>
                    <a:pt x="405" y="622"/>
                  </a:lnTo>
                  <a:lnTo>
                    <a:pt x="398" y="661"/>
                  </a:lnTo>
                  <a:lnTo>
                    <a:pt x="396" y="703"/>
                  </a:lnTo>
                  <a:lnTo>
                    <a:pt x="398" y="751"/>
                  </a:lnTo>
                  <a:lnTo>
                    <a:pt x="408" y="794"/>
                  </a:lnTo>
                  <a:lnTo>
                    <a:pt x="425" y="837"/>
                  </a:lnTo>
                  <a:lnTo>
                    <a:pt x="448" y="876"/>
                  </a:lnTo>
                  <a:lnTo>
                    <a:pt x="474" y="910"/>
                  </a:lnTo>
                  <a:lnTo>
                    <a:pt x="507" y="941"/>
                  </a:lnTo>
                  <a:lnTo>
                    <a:pt x="543" y="967"/>
                  </a:lnTo>
                  <a:lnTo>
                    <a:pt x="584" y="987"/>
                  </a:lnTo>
                  <a:lnTo>
                    <a:pt x="622" y="1001"/>
                  </a:lnTo>
                  <a:lnTo>
                    <a:pt x="661" y="1008"/>
                  </a:lnTo>
                  <a:lnTo>
                    <a:pt x="704" y="1011"/>
                  </a:lnTo>
                  <a:lnTo>
                    <a:pt x="750" y="1008"/>
                  </a:lnTo>
                  <a:lnTo>
                    <a:pt x="795" y="998"/>
                  </a:lnTo>
                  <a:lnTo>
                    <a:pt x="837" y="981"/>
                  </a:lnTo>
                  <a:lnTo>
                    <a:pt x="875" y="959"/>
                  </a:lnTo>
                  <a:lnTo>
                    <a:pt x="910" y="931"/>
                  </a:lnTo>
                  <a:lnTo>
                    <a:pt x="941" y="900"/>
                  </a:lnTo>
                  <a:lnTo>
                    <a:pt x="968" y="863"/>
                  </a:lnTo>
                  <a:lnTo>
                    <a:pt x="988" y="823"/>
                  </a:lnTo>
                  <a:lnTo>
                    <a:pt x="1000" y="785"/>
                  </a:lnTo>
                  <a:lnTo>
                    <a:pt x="1009" y="745"/>
                  </a:lnTo>
                  <a:lnTo>
                    <a:pt x="1012" y="703"/>
                  </a:lnTo>
                  <a:lnTo>
                    <a:pt x="1009" y="655"/>
                  </a:lnTo>
                  <a:lnTo>
                    <a:pt x="998" y="612"/>
                  </a:lnTo>
                  <a:lnTo>
                    <a:pt x="982" y="569"/>
                  </a:lnTo>
                  <a:lnTo>
                    <a:pt x="960" y="530"/>
                  </a:lnTo>
                  <a:lnTo>
                    <a:pt x="931" y="495"/>
                  </a:lnTo>
                  <a:lnTo>
                    <a:pt x="899" y="465"/>
                  </a:lnTo>
                  <a:lnTo>
                    <a:pt x="864" y="439"/>
                  </a:lnTo>
                  <a:lnTo>
                    <a:pt x="823" y="419"/>
                  </a:lnTo>
                  <a:lnTo>
                    <a:pt x="785" y="405"/>
                  </a:lnTo>
                  <a:lnTo>
                    <a:pt x="746" y="398"/>
                  </a:lnTo>
                  <a:lnTo>
                    <a:pt x="704" y="395"/>
                  </a:lnTo>
                  <a:close/>
                  <a:moveTo>
                    <a:pt x="607" y="0"/>
                  </a:moveTo>
                  <a:lnTo>
                    <a:pt x="801" y="0"/>
                  </a:lnTo>
                  <a:lnTo>
                    <a:pt x="813" y="3"/>
                  </a:lnTo>
                  <a:lnTo>
                    <a:pt x="825" y="10"/>
                  </a:lnTo>
                  <a:lnTo>
                    <a:pt x="832" y="20"/>
                  </a:lnTo>
                  <a:lnTo>
                    <a:pt x="834" y="34"/>
                  </a:lnTo>
                  <a:lnTo>
                    <a:pt x="861" y="179"/>
                  </a:lnTo>
                  <a:lnTo>
                    <a:pt x="913" y="197"/>
                  </a:lnTo>
                  <a:lnTo>
                    <a:pt x="962" y="221"/>
                  </a:lnTo>
                  <a:lnTo>
                    <a:pt x="1085" y="138"/>
                  </a:lnTo>
                  <a:lnTo>
                    <a:pt x="1096" y="129"/>
                  </a:lnTo>
                  <a:lnTo>
                    <a:pt x="1109" y="128"/>
                  </a:lnTo>
                  <a:lnTo>
                    <a:pt x="1121" y="129"/>
                  </a:lnTo>
                  <a:lnTo>
                    <a:pt x="1131" y="138"/>
                  </a:lnTo>
                  <a:lnTo>
                    <a:pt x="1269" y="274"/>
                  </a:lnTo>
                  <a:lnTo>
                    <a:pt x="1276" y="285"/>
                  </a:lnTo>
                  <a:lnTo>
                    <a:pt x="1279" y="298"/>
                  </a:lnTo>
                  <a:lnTo>
                    <a:pt x="1276" y="311"/>
                  </a:lnTo>
                  <a:lnTo>
                    <a:pt x="1269" y="322"/>
                  </a:lnTo>
                  <a:lnTo>
                    <a:pt x="1186" y="444"/>
                  </a:lnTo>
                  <a:lnTo>
                    <a:pt x="1208" y="489"/>
                  </a:lnTo>
                  <a:lnTo>
                    <a:pt x="1228" y="546"/>
                  </a:lnTo>
                  <a:lnTo>
                    <a:pt x="1373" y="572"/>
                  </a:lnTo>
                  <a:lnTo>
                    <a:pt x="1386" y="575"/>
                  </a:lnTo>
                  <a:lnTo>
                    <a:pt x="1397" y="582"/>
                  </a:lnTo>
                  <a:lnTo>
                    <a:pt x="1404" y="593"/>
                  </a:lnTo>
                  <a:lnTo>
                    <a:pt x="1407" y="606"/>
                  </a:lnTo>
                  <a:lnTo>
                    <a:pt x="1407" y="800"/>
                  </a:lnTo>
                  <a:lnTo>
                    <a:pt x="1404" y="813"/>
                  </a:lnTo>
                  <a:lnTo>
                    <a:pt x="1397" y="824"/>
                  </a:lnTo>
                  <a:lnTo>
                    <a:pt x="1386" y="831"/>
                  </a:lnTo>
                  <a:lnTo>
                    <a:pt x="1373" y="834"/>
                  </a:lnTo>
                  <a:lnTo>
                    <a:pt x="1228" y="861"/>
                  </a:lnTo>
                  <a:lnTo>
                    <a:pt x="1210" y="913"/>
                  </a:lnTo>
                  <a:lnTo>
                    <a:pt x="1186" y="962"/>
                  </a:lnTo>
                  <a:lnTo>
                    <a:pt x="1269" y="1084"/>
                  </a:lnTo>
                  <a:lnTo>
                    <a:pt x="1276" y="1095"/>
                  </a:lnTo>
                  <a:lnTo>
                    <a:pt x="1279" y="1108"/>
                  </a:lnTo>
                  <a:lnTo>
                    <a:pt x="1276" y="1121"/>
                  </a:lnTo>
                  <a:lnTo>
                    <a:pt x="1269" y="1132"/>
                  </a:lnTo>
                  <a:lnTo>
                    <a:pt x="1131" y="1268"/>
                  </a:lnTo>
                  <a:lnTo>
                    <a:pt x="1121" y="1277"/>
                  </a:lnTo>
                  <a:lnTo>
                    <a:pt x="1109" y="1278"/>
                  </a:lnTo>
                  <a:lnTo>
                    <a:pt x="1096" y="1277"/>
                  </a:lnTo>
                  <a:lnTo>
                    <a:pt x="1085" y="1268"/>
                  </a:lnTo>
                  <a:lnTo>
                    <a:pt x="962" y="1185"/>
                  </a:lnTo>
                  <a:lnTo>
                    <a:pt x="917" y="1208"/>
                  </a:lnTo>
                  <a:lnTo>
                    <a:pt x="861" y="1228"/>
                  </a:lnTo>
                  <a:lnTo>
                    <a:pt x="834" y="1372"/>
                  </a:lnTo>
                  <a:lnTo>
                    <a:pt x="832" y="1385"/>
                  </a:lnTo>
                  <a:lnTo>
                    <a:pt x="825" y="1396"/>
                  </a:lnTo>
                  <a:lnTo>
                    <a:pt x="813" y="1403"/>
                  </a:lnTo>
                  <a:lnTo>
                    <a:pt x="801" y="1406"/>
                  </a:lnTo>
                  <a:lnTo>
                    <a:pt x="607" y="1406"/>
                  </a:lnTo>
                  <a:lnTo>
                    <a:pt x="594" y="1403"/>
                  </a:lnTo>
                  <a:lnTo>
                    <a:pt x="583" y="1396"/>
                  </a:lnTo>
                  <a:lnTo>
                    <a:pt x="576" y="1385"/>
                  </a:lnTo>
                  <a:lnTo>
                    <a:pt x="573" y="1372"/>
                  </a:lnTo>
                  <a:lnTo>
                    <a:pt x="546" y="1228"/>
                  </a:lnTo>
                  <a:lnTo>
                    <a:pt x="494" y="1209"/>
                  </a:lnTo>
                  <a:lnTo>
                    <a:pt x="445" y="1185"/>
                  </a:lnTo>
                  <a:lnTo>
                    <a:pt x="322" y="1268"/>
                  </a:lnTo>
                  <a:lnTo>
                    <a:pt x="311" y="1277"/>
                  </a:lnTo>
                  <a:lnTo>
                    <a:pt x="299" y="1278"/>
                  </a:lnTo>
                  <a:lnTo>
                    <a:pt x="286" y="1277"/>
                  </a:lnTo>
                  <a:lnTo>
                    <a:pt x="275" y="1268"/>
                  </a:lnTo>
                  <a:lnTo>
                    <a:pt x="137" y="1132"/>
                  </a:lnTo>
                  <a:lnTo>
                    <a:pt x="130" y="1121"/>
                  </a:lnTo>
                  <a:lnTo>
                    <a:pt x="128" y="1108"/>
                  </a:lnTo>
                  <a:lnTo>
                    <a:pt x="130" y="1095"/>
                  </a:lnTo>
                  <a:lnTo>
                    <a:pt x="137" y="1084"/>
                  </a:lnTo>
                  <a:lnTo>
                    <a:pt x="221" y="962"/>
                  </a:lnTo>
                  <a:lnTo>
                    <a:pt x="199" y="917"/>
                  </a:lnTo>
                  <a:lnTo>
                    <a:pt x="179" y="861"/>
                  </a:lnTo>
                  <a:lnTo>
                    <a:pt x="34" y="834"/>
                  </a:lnTo>
                  <a:lnTo>
                    <a:pt x="20" y="831"/>
                  </a:lnTo>
                  <a:lnTo>
                    <a:pt x="10" y="824"/>
                  </a:lnTo>
                  <a:lnTo>
                    <a:pt x="3" y="813"/>
                  </a:lnTo>
                  <a:lnTo>
                    <a:pt x="0" y="800"/>
                  </a:lnTo>
                  <a:lnTo>
                    <a:pt x="0" y="606"/>
                  </a:lnTo>
                  <a:lnTo>
                    <a:pt x="3" y="593"/>
                  </a:lnTo>
                  <a:lnTo>
                    <a:pt x="10" y="582"/>
                  </a:lnTo>
                  <a:lnTo>
                    <a:pt x="20" y="575"/>
                  </a:lnTo>
                  <a:lnTo>
                    <a:pt x="34" y="572"/>
                  </a:lnTo>
                  <a:lnTo>
                    <a:pt x="179" y="546"/>
                  </a:lnTo>
                  <a:lnTo>
                    <a:pt x="197" y="494"/>
                  </a:lnTo>
                  <a:lnTo>
                    <a:pt x="221" y="444"/>
                  </a:lnTo>
                  <a:lnTo>
                    <a:pt x="137" y="322"/>
                  </a:lnTo>
                  <a:lnTo>
                    <a:pt x="130" y="311"/>
                  </a:lnTo>
                  <a:lnTo>
                    <a:pt x="128" y="298"/>
                  </a:lnTo>
                  <a:lnTo>
                    <a:pt x="130" y="285"/>
                  </a:lnTo>
                  <a:lnTo>
                    <a:pt x="137" y="274"/>
                  </a:lnTo>
                  <a:lnTo>
                    <a:pt x="275" y="138"/>
                  </a:lnTo>
                  <a:lnTo>
                    <a:pt x="286" y="129"/>
                  </a:lnTo>
                  <a:lnTo>
                    <a:pt x="299" y="128"/>
                  </a:lnTo>
                  <a:lnTo>
                    <a:pt x="311" y="129"/>
                  </a:lnTo>
                  <a:lnTo>
                    <a:pt x="322" y="138"/>
                  </a:lnTo>
                  <a:lnTo>
                    <a:pt x="445" y="221"/>
                  </a:lnTo>
                  <a:lnTo>
                    <a:pt x="490" y="198"/>
                  </a:lnTo>
                  <a:lnTo>
                    <a:pt x="546" y="179"/>
                  </a:lnTo>
                  <a:lnTo>
                    <a:pt x="573" y="34"/>
                  </a:lnTo>
                  <a:lnTo>
                    <a:pt x="576" y="20"/>
                  </a:lnTo>
                  <a:lnTo>
                    <a:pt x="583" y="10"/>
                  </a:lnTo>
                  <a:lnTo>
                    <a:pt x="594" y="3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6808745" y="2219296"/>
            <a:ext cx="296529" cy="262082"/>
            <a:chOff x="6801447" y="2600616"/>
            <a:chExt cx="577851" cy="464294"/>
          </a:xfrm>
        </p:grpSpPr>
        <p:sp>
          <p:nvSpPr>
            <p:cNvPr id="100" name="Freeform 93"/>
            <p:cNvSpPr>
              <a:spLocks noEditPoints="1"/>
            </p:cNvSpPr>
            <p:nvPr/>
          </p:nvSpPr>
          <p:spPr bwMode="auto">
            <a:xfrm>
              <a:off x="6801447" y="2600616"/>
              <a:ext cx="386253" cy="387593"/>
            </a:xfrm>
            <a:custGeom>
              <a:avLst/>
              <a:gdLst>
                <a:gd name="T0" fmla="*/ 254 w 2274"/>
                <a:gd name="T1" fmla="*/ 163 h 2274"/>
                <a:gd name="T2" fmla="*/ 215 w 2274"/>
                <a:gd name="T3" fmla="*/ 181 h 2274"/>
                <a:gd name="T4" fmla="*/ 184 w 2274"/>
                <a:gd name="T5" fmla="*/ 211 h 2274"/>
                <a:gd name="T6" fmla="*/ 165 w 2274"/>
                <a:gd name="T7" fmla="*/ 247 h 2274"/>
                <a:gd name="T8" fmla="*/ 160 w 2274"/>
                <a:gd name="T9" fmla="*/ 285 h 2274"/>
                <a:gd name="T10" fmla="*/ 168 w 2274"/>
                <a:gd name="T11" fmla="*/ 328 h 2274"/>
                <a:gd name="T12" fmla="*/ 190 w 2274"/>
                <a:gd name="T13" fmla="*/ 366 h 2274"/>
                <a:gd name="T14" fmla="*/ 223 w 2274"/>
                <a:gd name="T15" fmla="*/ 393 h 2274"/>
                <a:gd name="T16" fmla="*/ 260 w 2274"/>
                <a:gd name="T17" fmla="*/ 406 h 2274"/>
                <a:gd name="T18" fmla="*/ 300 w 2274"/>
                <a:gd name="T19" fmla="*/ 408 h 2274"/>
                <a:gd name="T20" fmla="*/ 342 w 2274"/>
                <a:gd name="T21" fmla="*/ 395 h 2274"/>
                <a:gd name="T22" fmla="*/ 376 w 2274"/>
                <a:gd name="T23" fmla="*/ 369 h 2274"/>
                <a:gd name="T24" fmla="*/ 400 w 2274"/>
                <a:gd name="T25" fmla="*/ 333 h 2274"/>
                <a:gd name="T26" fmla="*/ 409 w 2274"/>
                <a:gd name="T27" fmla="*/ 297 h 2274"/>
                <a:gd name="T28" fmla="*/ 406 w 2274"/>
                <a:gd name="T29" fmla="*/ 254 h 2274"/>
                <a:gd name="T30" fmla="*/ 388 w 2274"/>
                <a:gd name="T31" fmla="*/ 215 h 2274"/>
                <a:gd name="T32" fmla="*/ 358 w 2274"/>
                <a:gd name="T33" fmla="*/ 184 h 2274"/>
                <a:gd name="T34" fmla="*/ 322 w 2274"/>
                <a:gd name="T35" fmla="*/ 165 h 2274"/>
                <a:gd name="T36" fmla="*/ 285 w 2274"/>
                <a:gd name="T37" fmla="*/ 160 h 2274"/>
                <a:gd name="T38" fmla="*/ 329 w 2274"/>
                <a:gd name="T39" fmla="*/ 1 h 2274"/>
                <a:gd name="T40" fmla="*/ 337 w 2274"/>
                <a:gd name="T41" fmla="*/ 13 h 2274"/>
                <a:gd name="T42" fmla="*/ 376 w 2274"/>
                <a:gd name="T43" fmla="*/ 83 h 2274"/>
                <a:gd name="T44" fmla="*/ 442 w 2274"/>
                <a:gd name="T45" fmla="*/ 53 h 2274"/>
                <a:gd name="T46" fmla="*/ 454 w 2274"/>
                <a:gd name="T47" fmla="*/ 53 h 2274"/>
                <a:gd name="T48" fmla="*/ 516 w 2274"/>
                <a:gd name="T49" fmla="*/ 115 h 2274"/>
                <a:gd name="T50" fmla="*/ 516 w 2274"/>
                <a:gd name="T51" fmla="*/ 127 h 2274"/>
                <a:gd name="T52" fmla="*/ 484 w 2274"/>
                <a:gd name="T53" fmla="*/ 189 h 2274"/>
                <a:gd name="T54" fmla="*/ 497 w 2274"/>
                <a:gd name="T55" fmla="*/ 221 h 2274"/>
                <a:gd name="T56" fmla="*/ 565 w 2274"/>
                <a:gd name="T57" fmla="*/ 236 h 2274"/>
                <a:gd name="T58" fmla="*/ 569 w 2274"/>
                <a:gd name="T59" fmla="*/ 324 h 2274"/>
                <a:gd name="T60" fmla="*/ 561 w 2274"/>
                <a:gd name="T61" fmla="*/ 336 h 2274"/>
                <a:gd name="T62" fmla="*/ 492 w 2274"/>
                <a:gd name="T63" fmla="*/ 362 h 2274"/>
                <a:gd name="T64" fmla="*/ 514 w 2274"/>
                <a:gd name="T65" fmla="*/ 438 h 2274"/>
                <a:gd name="T66" fmla="*/ 517 w 2274"/>
                <a:gd name="T67" fmla="*/ 450 h 2274"/>
                <a:gd name="T68" fmla="*/ 458 w 2274"/>
                <a:gd name="T69" fmla="*/ 514 h 2274"/>
                <a:gd name="T70" fmla="*/ 446 w 2274"/>
                <a:gd name="T71" fmla="*/ 517 h 2274"/>
                <a:gd name="T72" fmla="*/ 389 w 2274"/>
                <a:gd name="T73" fmla="*/ 480 h 2274"/>
                <a:gd name="T74" fmla="*/ 360 w 2274"/>
                <a:gd name="T75" fmla="*/ 493 h 2274"/>
                <a:gd name="T76" fmla="*/ 336 w 2274"/>
                <a:gd name="T77" fmla="*/ 561 h 2274"/>
                <a:gd name="T78" fmla="*/ 324 w 2274"/>
                <a:gd name="T79" fmla="*/ 569 h 2274"/>
                <a:gd name="T80" fmla="*/ 236 w 2274"/>
                <a:gd name="T81" fmla="*/ 565 h 2274"/>
                <a:gd name="T82" fmla="*/ 221 w 2274"/>
                <a:gd name="T83" fmla="*/ 496 h 2274"/>
                <a:gd name="T84" fmla="*/ 180 w 2274"/>
                <a:gd name="T85" fmla="*/ 480 h 2274"/>
                <a:gd name="T86" fmla="*/ 123 w 2274"/>
                <a:gd name="T87" fmla="*/ 517 h 2274"/>
                <a:gd name="T88" fmla="*/ 111 w 2274"/>
                <a:gd name="T89" fmla="*/ 514 h 2274"/>
                <a:gd name="T90" fmla="*/ 52 w 2274"/>
                <a:gd name="T91" fmla="*/ 450 h 2274"/>
                <a:gd name="T92" fmla="*/ 56 w 2274"/>
                <a:gd name="T93" fmla="*/ 438 h 2274"/>
                <a:gd name="T94" fmla="*/ 80 w 2274"/>
                <a:gd name="T95" fmla="*/ 371 h 2274"/>
                <a:gd name="T96" fmla="*/ 14 w 2274"/>
                <a:gd name="T97" fmla="*/ 337 h 2274"/>
                <a:gd name="T98" fmla="*/ 1 w 2274"/>
                <a:gd name="T99" fmla="*/ 329 h 2274"/>
                <a:gd name="T100" fmla="*/ 1 w 2274"/>
                <a:gd name="T101" fmla="*/ 240 h 2274"/>
                <a:gd name="T102" fmla="*/ 14 w 2274"/>
                <a:gd name="T103" fmla="*/ 232 h 2274"/>
                <a:gd name="T104" fmla="*/ 83 w 2274"/>
                <a:gd name="T105" fmla="*/ 193 h 2274"/>
                <a:gd name="T106" fmla="*/ 53 w 2274"/>
                <a:gd name="T107" fmla="*/ 127 h 2274"/>
                <a:gd name="T108" fmla="*/ 53 w 2274"/>
                <a:gd name="T109" fmla="*/ 115 h 2274"/>
                <a:gd name="T110" fmla="*/ 115 w 2274"/>
                <a:gd name="T111" fmla="*/ 53 h 2274"/>
                <a:gd name="T112" fmla="*/ 127 w 2274"/>
                <a:gd name="T113" fmla="*/ 53 h 2274"/>
                <a:gd name="T114" fmla="*/ 189 w 2274"/>
                <a:gd name="T115" fmla="*/ 84 h 2274"/>
                <a:gd name="T116" fmla="*/ 221 w 2274"/>
                <a:gd name="T117" fmla="*/ 72 h 2274"/>
                <a:gd name="T118" fmla="*/ 236 w 2274"/>
                <a:gd name="T119" fmla="*/ 4 h 2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74"/>
                <a:gd name="T181" fmla="*/ 0 h 2274"/>
                <a:gd name="T182" fmla="*/ 2274 w 2274"/>
                <a:gd name="T183" fmla="*/ 2274 h 2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74" h="2274">
                  <a:moveTo>
                    <a:pt x="1138" y="638"/>
                  </a:moveTo>
                  <a:lnTo>
                    <a:pt x="1076" y="641"/>
                  </a:lnTo>
                  <a:lnTo>
                    <a:pt x="1017" y="652"/>
                  </a:lnTo>
                  <a:lnTo>
                    <a:pt x="961" y="671"/>
                  </a:lnTo>
                  <a:lnTo>
                    <a:pt x="909" y="693"/>
                  </a:lnTo>
                  <a:lnTo>
                    <a:pt x="858" y="723"/>
                  </a:lnTo>
                  <a:lnTo>
                    <a:pt x="813" y="758"/>
                  </a:lnTo>
                  <a:lnTo>
                    <a:pt x="771" y="799"/>
                  </a:lnTo>
                  <a:lnTo>
                    <a:pt x="734" y="842"/>
                  </a:lnTo>
                  <a:lnTo>
                    <a:pt x="704" y="891"/>
                  </a:lnTo>
                  <a:lnTo>
                    <a:pt x="678" y="943"/>
                  </a:lnTo>
                  <a:lnTo>
                    <a:pt x="661" y="988"/>
                  </a:lnTo>
                  <a:lnTo>
                    <a:pt x="649" y="1036"/>
                  </a:lnTo>
                  <a:lnTo>
                    <a:pt x="642" y="1085"/>
                  </a:lnTo>
                  <a:lnTo>
                    <a:pt x="639" y="1137"/>
                  </a:lnTo>
                  <a:lnTo>
                    <a:pt x="643" y="1198"/>
                  </a:lnTo>
                  <a:lnTo>
                    <a:pt x="653" y="1257"/>
                  </a:lnTo>
                  <a:lnTo>
                    <a:pt x="671" y="1313"/>
                  </a:lnTo>
                  <a:lnTo>
                    <a:pt x="694" y="1367"/>
                  </a:lnTo>
                  <a:lnTo>
                    <a:pt x="723" y="1416"/>
                  </a:lnTo>
                  <a:lnTo>
                    <a:pt x="758" y="1462"/>
                  </a:lnTo>
                  <a:lnTo>
                    <a:pt x="799" y="1503"/>
                  </a:lnTo>
                  <a:lnTo>
                    <a:pt x="843" y="1540"/>
                  </a:lnTo>
                  <a:lnTo>
                    <a:pt x="892" y="1571"/>
                  </a:lnTo>
                  <a:lnTo>
                    <a:pt x="944" y="1597"/>
                  </a:lnTo>
                  <a:lnTo>
                    <a:pt x="989" y="1614"/>
                  </a:lnTo>
                  <a:lnTo>
                    <a:pt x="1037" y="1625"/>
                  </a:lnTo>
                  <a:lnTo>
                    <a:pt x="1086" y="1634"/>
                  </a:lnTo>
                  <a:lnTo>
                    <a:pt x="1138" y="1637"/>
                  </a:lnTo>
                  <a:lnTo>
                    <a:pt x="1199" y="1632"/>
                  </a:lnTo>
                  <a:lnTo>
                    <a:pt x="1258" y="1621"/>
                  </a:lnTo>
                  <a:lnTo>
                    <a:pt x="1314" y="1604"/>
                  </a:lnTo>
                  <a:lnTo>
                    <a:pt x="1367" y="1580"/>
                  </a:lnTo>
                  <a:lnTo>
                    <a:pt x="1417" y="1551"/>
                  </a:lnTo>
                  <a:lnTo>
                    <a:pt x="1463" y="1516"/>
                  </a:lnTo>
                  <a:lnTo>
                    <a:pt x="1504" y="1476"/>
                  </a:lnTo>
                  <a:lnTo>
                    <a:pt x="1540" y="1431"/>
                  </a:lnTo>
                  <a:lnTo>
                    <a:pt x="1571" y="1384"/>
                  </a:lnTo>
                  <a:lnTo>
                    <a:pt x="1598" y="1331"/>
                  </a:lnTo>
                  <a:lnTo>
                    <a:pt x="1615" y="1285"/>
                  </a:lnTo>
                  <a:lnTo>
                    <a:pt x="1626" y="1237"/>
                  </a:lnTo>
                  <a:lnTo>
                    <a:pt x="1635" y="1188"/>
                  </a:lnTo>
                  <a:lnTo>
                    <a:pt x="1637" y="1137"/>
                  </a:lnTo>
                  <a:lnTo>
                    <a:pt x="1633" y="1076"/>
                  </a:lnTo>
                  <a:lnTo>
                    <a:pt x="1622" y="1017"/>
                  </a:lnTo>
                  <a:lnTo>
                    <a:pt x="1605" y="960"/>
                  </a:lnTo>
                  <a:lnTo>
                    <a:pt x="1581" y="908"/>
                  </a:lnTo>
                  <a:lnTo>
                    <a:pt x="1552" y="858"/>
                  </a:lnTo>
                  <a:lnTo>
                    <a:pt x="1516" y="813"/>
                  </a:lnTo>
                  <a:lnTo>
                    <a:pt x="1477" y="770"/>
                  </a:lnTo>
                  <a:lnTo>
                    <a:pt x="1432" y="734"/>
                  </a:lnTo>
                  <a:lnTo>
                    <a:pt x="1384" y="703"/>
                  </a:lnTo>
                  <a:lnTo>
                    <a:pt x="1332" y="678"/>
                  </a:lnTo>
                  <a:lnTo>
                    <a:pt x="1286" y="661"/>
                  </a:lnTo>
                  <a:lnTo>
                    <a:pt x="1238" y="648"/>
                  </a:lnTo>
                  <a:lnTo>
                    <a:pt x="1189" y="641"/>
                  </a:lnTo>
                  <a:lnTo>
                    <a:pt x="1138" y="638"/>
                  </a:lnTo>
                  <a:close/>
                  <a:moveTo>
                    <a:pt x="981" y="0"/>
                  </a:moveTo>
                  <a:lnTo>
                    <a:pt x="1296" y="0"/>
                  </a:lnTo>
                  <a:lnTo>
                    <a:pt x="1315" y="4"/>
                  </a:lnTo>
                  <a:lnTo>
                    <a:pt x="1334" y="15"/>
                  </a:lnTo>
                  <a:lnTo>
                    <a:pt x="1345" y="32"/>
                  </a:lnTo>
                  <a:lnTo>
                    <a:pt x="1349" y="53"/>
                  </a:lnTo>
                  <a:lnTo>
                    <a:pt x="1393" y="288"/>
                  </a:lnTo>
                  <a:lnTo>
                    <a:pt x="1449" y="308"/>
                  </a:lnTo>
                  <a:lnTo>
                    <a:pt x="1504" y="330"/>
                  </a:lnTo>
                  <a:lnTo>
                    <a:pt x="1557" y="357"/>
                  </a:lnTo>
                  <a:lnTo>
                    <a:pt x="1754" y="222"/>
                  </a:lnTo>
                  <a:lnTo>
                    <a:pt x="1768" y="212"/>
                  </a:lnTo>
                  <a:lnTo>
                    <a:pt x="1785" y="207"/>
                  </a:lnTo>
                  <a:lnTo>
                    <a:pt x="1801" y="207"/>
                  </a:lnTo>
                  <a:lnTo>
                    <a:pt x="1816" y="212"/>
                  </a:lnTo>
                  <a:lnTo>
                    <a:pt x="1830" y="222"/>
                  </a:lnTo>
                  <a:lnTo>
                    <a:pt x="2054" y="444"/>
                  </a:lnTo>
                  <a:lnTo>
                    <a:pt x="2064" y="458"/>
                  </a:lnTo>
                  <a:lnTo>
                    <a:pt x="2068" y="474"/>
                  </a:lnTo>
                  <a:lnTo>
                    <a:pt x="2068" y="491"/>
                  </a:lnTo>
                  <a:lnTo>
                    <a:pt x="2064" y="506"/>
                  </a:lnTo>
                  <a:lnTo>
                    <a:pt x="2054" y="520"/>
                  </a:lnTo>
                  <a:lnTo>
                    <a:pt x="1919" y="717"/>
                  </a:lnTo>
                  <a:lnTo>
                    <a:pt x="1937" y="755"/>
                  </a:lnTo>
                  <a:lnTo>
                    <a:pt x="1954" y="792"/>
                  </a:lnTo>
                  <a:lnTo>
                    <a:pt x="1971" y="837"/>
                  </a:lnTo>
                  <a:lnTo>
                    <a:pt x="1986" y="882"/>
                  </a:lnTo>
                  <a:lnTo>
                    <a:pt x="2221" y="927"/>
                  </a:lnTo>
                  <a:lnTo>
                    <a:pt x="2242" y="931"/>
                  </a:lnTo>
                  <a:lnTo>
                    <a:pt x="2259" y="942"/>
                  </a:lnTo>
                  <a:lnTo>
                    <a:pt x="2270" y="959"/>
                  </a:lnTo>
                  <a:lnTo>
                    <a:pt x="2274" y="980"/>
                  </a:lnTo>
                  <a:lnTo>
                    <a:pt x="2274" y="1295"/>
                  </a:lnTo>
                  <a:lnTo>
                    <a:pt x="2270" y="1315"/>
                  </a:lnTo>
                  <a:lnTo>
                    <a:pt x="2259" y="1333"/>
                  </a:lnTo>
                  <a:lnTo>
                    <a:pt x="2242" y="1344"/>
                  </a:lnTo>
                  <a:lnTo>
                    <a:pt x="2221" y="1348"/>
                  </a:lnTo>
                  <a:lnTo>
                    <a:pt x="1986" y="1392"/>
                  </a:lnTo>
                  <a:lnTo>
                    <a:pt x="1966" y="1448"/>
                  </a:lnTo>
                  <a:lnTo>
                    <a:pt x="1944" y="1503"/>
                  </a:lnTo>
                  <a:lnTo>
                    <a:pt x="1919" y="1556"/>
                  </a:lnTo>
                  <a:lnTo>
                    <a:pt x="2054" y="1753"/>
                  </a:lnTo>
                  <a:lnTo>
                    <a:pt x="2064" y="1767"/>
                  </a:lnTo>
                  <a:lnTo>
                    <a:pt x="2068" y="1784"/>
                  </a:lnTo>
                  <a:lnTo>
                    <a:pt x="2068" y="1800"/>
                  </a:lnTo>
                  <a:lnTo>
                    <a:pt x="2064" y="1815"/>
                  </a:lnTo>
                  <a:lnTo>
                    <a:pt x="2054" y="1829"/>
                  </a:lnTo>
                  <a:lnTo>
                    <a:pt x="1830" y="2053"/>
                  </a:lnTo>
                  <a:lnTo>
                    <a:pt x="1816" y="2063"/>
                  </a:lnTo>
                  <a:lnTo>
                    <a:pt x="1801" y="2067"/>
                  </a:lnTo>
                  <a:lnTo>
                    <a:pt x="1785" y="2067"/>
                  </a:lnTo>
                  <a:lnTo>
                    <a:pt x="1768" y="2063"/>
                  </a:lnTo>
                  <a:lnTo>
                    <a:pt x="1754" y="2053"/>
                  </a:lnTo>
                  <a:lnTo>
                    <a:pt x="1557" y="1918"/>
                  </a:lnTo>
                  <a:lnTo>
                    <a:pt x="1521" y="1936"/>
                  </a:lnTo>
                  <a:lnTo>
                    <a:pt x="1483" y="1953"/>
                  </a:lnTo>
                  <a:lnTo>
                    <a:pt x="1438" y="1970"/>
                  </a:lnTo>
                  <a:lnTo>
                    <a:pt x="1393" y="1985"/>
                  </a:lnTo>
                  <a:lnTo>
                    <a:pt x="1349" y="2220"/>
                  </a:lnTo>
                  <a:lnTo>
                    <a:pt x="1345" y="2241"/>
                  </a:lnTo>
                  <a:lnTo>
                    <a:pt x="1334" y="2258"/>
                  </a:lnTo>
                  <a:lnTo>
                    <a:pt x="1315" y="2269"/>
                  </a:lnTo>
                  <a:lnTo>
                    <a:pt x="1296" y="2274"/>
                  </a:lnTo>
                  <a:lnTo>
                    <a:pt x="981" y="2274"/>
                  </a:lnTo>
                  <a:lnTo>
                    <a:pt x="960" y="2269"/>
                  </a:lnTo>
                  <a:lnTo>
                    <a:pt x="943" y="2258"/>
                  </a:lnTo>
                  <a:lnTo>
                    <a:pt x="931" y="2241"/>
                  </a:lnTo>
                  <a:lnTo>
                    <a:pt x="927" y="2220"/>
                  </a:lnTo>
                  <a:lnTo>
                    <a:pt x="882" y="1985"/>
                  </a:lnTo>
                  <a:lnTo>
                    <a:pt x="826" y="1966"/>
                  </a:lnTo>
                  <a:lnTo>
                    <a:pt x="771" y="1943"/>
                  </a:lnTo>
                  <a:lnTo>
                    <a:pt x="718" y="1918"/>
                  </a:lnTo>
                  <a:lnTo>
                    <a:pt x="521" y="2053"/>
                  </a:lnTo>
                  <a:lnTo>
                    <a:pt x="507" y="2063"/>
                  </a:lnTo>
                  <a:lnTo>
                    <a:pt x="491" y="2067"/>
                  </a:lnTo>
                  <a:lnTo>
                    <a:pt x="474" y="2067"/>
                  </a:lnTo>
                  <a:lnTo>
                    <a:pt x="459" y="2063"/>
                  </a:lnTo>
                  <a:lnTo>
                    <a:pt x="445" y="2053"/>
                  </a:lnTo>
                  <a:lnTo>
                    <a:pt x="223" y="1829"/>
                  </a:lnTo>
                  <a:lnTo>
                    <a:pt x="213" y="1815"/>
                  </a:lnTo>
                  <a:lnTo>
                    <a:pt x="207" y="1800"/>
                  </a:lnTo>
                  <a:lnTo>
                    <a:pt x="207" y="1784"/>
                  </a:lnTo>
                  <a:lnTo>
                    <a:pt x="213" y="1767"/>
                  </a:lnTo>
                  <a:lnTo>
                    <a:pt x="223" y="1753"/>
                  </a:lnTo>
                  <a:lnTo>
                    <a:pt x="358" y="1556"/>
                  </a:lnTo>
                  <a:lnTo>
                    <a:pt x="338" y="1520"/>
                  </a:lnTo>
                  <a:lnTo>
                    <a:pt x="321" y="1482"/>
                  </a:lnTo>
                  <a:lnTo>
                    <a:pt x="304" y="1437"/>
                  </a:lnTo>
                  <a:lnTo>
                    <a:pt x="289" y="1392"/>
                  </a:lnTo>
                  <a:lnTo>
                    <a:pt x="54" y="1348"/>
                  </a:lnTo>
                  <a:lnTo>
                    <a:pt x="33" y="1344"/>
                  </a:lnTo>
                  <a:lnTo>
                    <a:pt x="16" y="1333"/>
                  </a:lnTo>
                  <a:lnTo>
                    <a:pt x="5" y="1315"/>
                  </a:lnTo>
                  <a:lnTo>
                    <a:pt x="0" y="1295"/>
                  </a:lnTo>
                  <a:lnTo>
                    <a:pt x="0" y="980"/>
                  </a:lnTo>
                  <a:lnTo>
                    <a:pt x="5" y="959"/>
                  </a:lnTo>
                  <a:lnTo>
                    <a:pt x="16" y="942"/>
                  </a:lnTo>
                  <a:lnTo>
                    <a:pt x="33" y="931"/>
                  </a:lnTo>
                  <a:lnTo>
                    <a:pt x="54" y="927"/>
                  </a:lnTo>
                  <a:lnTo>
                    <a:pt x="289" y="882"/>
                  </a:lnTo>
                  <a:lnTo>
                    <a:pt x="308" y="825"/>
                  </a:lnTo>
                  <a:lnTo>
                    <a:pt x="331" y="770"/>
                  </a:lnTo>
                  <a:lnTo>
                    <a:pt x="358" y="717"/>
                  </a:lnTo>
                  <a:lnTo>
                    <a:pt x="223" y="520"/>
                  </a:lnTo>
                  <a:lnTo>
                    <a:pt x="213" y="506"/>
                  </a:lnTo>
                  <a:lnTo>
                    <a:pt x="207" y="491"/>
                  </a:lnTo>
                  <a:lnTo>
                    <a:pt x="207" y="474"/>
                  </a:lnTo>
                  <a:lnTo>
                    <a:pt x="213" y="458"/>
                  </a:lnTo>
                  <a:lnTo>
                    <a:pt x="223" y="444"/>
                  </a:lnTo>
                  <a:lnTo>
                    <a:pt x="445" y="222"/>
                  </a:lnTo>
                  <a:lnTo>
                    <a:pt x="459" y="212"/>
                  </a:lnTo>
                  <a:lnTo>
                    <a:pt x="474" y="207"/>
                  </a:lnTo>
                  <a:lnTo>
                    <a:pt x="491" y="207"/>
                  </a:lnTo>
                  <a:lnTo>
                    <a:pt x="507" y="212"/>
                  </a:lnTo>
                  <a:lnTo>
                    <a:pt x="521" y="222"/>
                  </a:lnTo>
                  <a:lnTo>
                    <a:pt x="718" y="357"/>
                  </a:lnTo>
                  <a:lnTo>
                    <a:pt x="756" y="337"/>
                  </a:lnTo>
                  <a:lnTo>
                    <a:pt x="792" y="321"/>
                  </a:lnTo>
                  <a:lnTo>
                    <a:pt x="837" y="304"/>
                  </a:lnTo>
                  <a:lnTo>
                    <a:pt x="882" y="288"/>
                  </a:lnTo>
                  <a:lnTo>
                    <a:pt x="927" y="53"/>
                  </a:lnTo>
                  <a:lnTo>
                    <a:pt x="931" y="32"/>
                  </a:lnTo>
                  <a:lnTo>
                    <a:pt x="943" y="15"/>
                  </a:lnTo>
                  <a:lnTo>
                    <a:pt x="960" y="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  <p:sp>
          <p:nvSpPr>
            <p:cNvPr id="101" name="Freeform 94"/>
            <p:cNvSpPr>
              <a:spLocks noEditPoints="1"/>
            </p:cNvSpPr>
            <p:nvPr/>
          </p:nvSpPr>
          <p:spPr bwMode="auto">
            <a:xfrm>
              <a:off x="7140480" y="2825263"/>
              <a:ext cx="238818" cy="239647"/>
            </a:xfrm>
            <a:custGeom>
              <a:avLst/>
              <a:gdLst>
                <a:gd name="T0" fmla="*/ 153 w 1407"/>
                <a:gd name="T1" fmla="*/ 102 h 1406"/>
                <a:gd name="T2" fmla="*/ 123 w 1407"/>
                <a:gd name="T3" fmla="*/ 119 h 1406"/>
                <a:gd name="T4" fmla="*/ 105 w 1407"/>
                <a:gd name="T5" fmla="*/ 146 h 1406"/>
                <a:gd name="T6" fmla="*/ 99 w 1407"/>
                <a:gd name="T7" fmla="*/ 176 h 1406"/>
                <a:gd name="T8" fmla="*/ 106 w 1407"/>
                <a:gd name="T9" fmla="*/ 209 h 1406"/>
                <a:gd name="T10" fmla="*/ 126 w 1407"/>
                <a:gd name="T11" fmla="*/ 235 h 1406"/>
                <a:gd name="T12" fmla="*/ 155 w 1407"/>
                <a:gd name="T13" fmla="*/ 250 h 1406"/>
                <a:gd name="T14" fmla="*/ 187 w 1407"/>
                <a:gd name="T15" fmla="*/ 252 h 1406"/>
                <a:gd name="T16" fmla="*/ 218 w 1407"/>
                <a:gd name="T17" fmla="*/ 240 h 1406"/>
                <a:gd name="T18" fmla="*/ 242 w 1407"/>
                <a:gd name="T19" fmla="*/ 216 h 1406"/>
                <a:gd name="T20" fmla="*/ 252 w 1407"/>
                <a:gd name="T21" fmla="*/ 186 h 1406"/>
                <a:gd name="T22" fmla="*/ 249 w 1407"/>
                <a:gd name="T23" fmla="*/ 153 h 1406"/>
                <a:gd name="T24" fmla="*/ 232 w 1407"/>
                <a:gd name="T25" fmla="*/ 124 h 1406"/>
                <a:gd name="T26" fmla="*/ 205 w 1407"/>
                <a:gd name="T27" fmla="*/ 105 h 1406"/>
                <a:gd name="T28" fmla="*/ 176 w 1407"/>
                <a:gd name="T29" fmla="*/ 99 h 1406"/>
                <a:gd name="T30" fmla="*/ 203 w 1407"/>
                <a:gd name="T31" fmla="*/ 1 h 1406"/>
                <a:gd name="T32" fmla="*/ 208 w 1407"/>
                <a:gd name="T33" fmla="*/ 9 h 1406"/>
                <a:gd name="T34" fmla="*/ 240 w 1407"/>
                <a:gd name="T35" fmla="*/ 55 h 1406"/>
                <a:gd name="T36" fmla="*/ 277 w 1407"/>
                <a:gd name="T37" fmla="*/ 32 h 1406"/>
                <a:gd name="T38" fmla="*/ 317 w 1407"/>
                <a:gd name="T39" fmla="*/ 69 h 1406"/>
                <a:gd name="T40" fmla="*/ 319 w 1407"/>
                <a:gd name="T41" fmla="*/ 78 h 1406"/>
                <a:gd name="T42" fmla="*/ 302 w 1407"/>
                <a:gd name="T43" fmla="*/ 122 h 1406"/>
                <a:gd name="T44" fmla="*/ 346 w 1407"/>
                <a:gd name="T45" fmla="*/ 144 h 1406"/>
                <a:gd name="T46" fmla="*/ 351 w 1407"/>
                <a:gd name="T47" fmla="*/ 152 h 1406"/>
                <a:gd name="T48" fmla="*/ 349 w 1407"/>
                <a:gd name="T49" fmla="*/ 206 h 1406"/>
                <a:gd name="T50" fmla="*/ 307 w 1407"/>
                <a:gd name="T51" fmla="*/ 215 h 1406"/>
                <a:gd name="T52" fmla="*/ 317 w 1407"/>
                <a:gd name="T53" fmla="*/ 271 h 1406"/>
                <a:gd name="T54" fmla="*/ 319 w 1407"/>
                <a:gd name="T55" fmla="*/ 281 h 1406"/>
                <a:gd name="T56" fmla="*/ 280 w 1407"/>
                <a:gd name="T57" fmla="*/ 320 h 1406"/>
                <a:gd name="T58" fmla="*/ 271 w 1407"/>
                <a:gd name="T59" fmla="*/ 317 h 1406"/>
                <a:gd name="T60" fmla="*/ 215 w 1407"/>
                <a:gd name="T61" fmla="*/ 307 h 1406"/>
                <a:gd name="T62" fmla="*/ 206 w 1407"/>
                <a:gd name="T63" fmla="*/ 349 h 1406"/>
                <a:gd name="T64" fmla="*/ 151 w 1407"/>
                <a:gd name="T65" fmla="*/ 352 h 1406"/>
                <a:gd name="T66" fmla="*/ 144 w 1407"/>
                <a:gd name="T67" fmla="*/ 347 h 1406"/>
                <a:gd name="T68" fmla="*/ 123 w 1407"/>
                <a:gd name="T69" fmla="*/ 303 h 1406"/>
                <a:gd name="T70" fmla="*/ 77 w 1407"/>
                <a:gd name="T71" fmla="*/ 320 h 1406"/>
                <a:gd name="T72" fmla="*/ 68 w 1407"/>
                <a:gd name="T73" fmla="*/ 317 h 1406"/>
                <a:gd name="T74" fmla="*/ 32 w 1407"/>
                <a:gd name="T75" fmla="*/ 277 h 1406"/>
                <a:gd name="T76" fmla="*/ 55 w 1407"/>
                <a:gd name="T77" fmla="*/ 241 h 1406"/>
                <a:gd name="T78" fmla="*/ 8 w 1407"/>
                <a:gd name="T79" fmla="*/ 209 h 1406"/>
                <a:gd name="T80" fmla="*/ 0 w 1407"/>
                <a:gd name="T81" fmla="*/ 203 h 1406"/>
                <a:gd name="T82" fmla="*/ 0 w 1407"/>
                <a:gd name="T83" fmla="*/ 149 h 1406"/>
                <a:gd name="T84" fmla="*/ 8 w 1407"/>
                <a:gd name="T85" fmla="*/ 143 h 1406"/>
                <a:gd name="T86" fmla="*/ 55 w 1407"/>
                <a:gd name="T87" fmla="*/ 111 h 1406"/>
                <a:gd name="T88" fmla="*/ 32 w 1407"/>
                <a:gd name="T89" fmla="*/ 75 h 1406"/>
                <a:gd name="T90" fmla="*/ 68 w 1407"/>
                <a:gd name="T91" fmla="*/ 35 h 1406"/>
                <a:gd name="T92" fmla="*/ 77 w 1407"/>
                <a:gd name="T93" fmla="*/ 33 h 1406"/>
                <a:gd name="T94" fmla="*/ 122 w 1407"/>
                <a:gd name="T95" fmla="*/ 50 h 1406"/>
                <a:gd name="T96" fmla="*/ 144 w 1407"/>
                <a:gd name="T97" fmla="*/ 5 h 1406"/>
                <a:gd name="T98" fmla="*/ 151 w 1407"/>
                <a:gd name="T99" fmla="*/ 0 h 14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07"/>
                <a:gd name="T151" fmla="*/ 0 h 1406"/>
                <a:gd name="T152" fmla="*/ 1407 w 1407"/>
                <a:gd name="T153" fmla="*/ 1406 h 14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07" h="1406">
                  <a:moveTo>
                    <a:pt x="704" y="395"/>
                  </a:moveTo>
                  <a:lnTo>
                    <a:pt x="656" y="398"/>
                  </a:lnTo>
                  <a:lnTo>
                    <a:pt x="612" y="408"/>
                  </a:lnTo>
                  <a:lnTo>
                    <a:pt x="570" y="425"/>
                  </a:lnTo>
                  <a:lnTo>
                    <a:pt x="531" y="447"/>
                  </a:lnTo>
                  <a:lnTo>
                    <a:pt x="495" y="475"/>
                  </a:lnTo>
                  <a:lnTo>
                    <a:pt x="466" y="506"/>
                  </a:lnTo>
                  <a:lnTo>
                    <a:pt x="439" y="543"/>
                  </a:lnTo>
                  <a:lnTo>
                    <a:pt x="420" y="584"/>
                  </a:lnTo>
                  <a:lnTo>
                    <a:pt x="405" y="622"/>
                  </a:lnTo>
                  <a:lnTo>
                    <a:pt x="398" y="661"/>
                  </a:lnTo>
                  <a:lnTo>
                    <a:pt x="396" y="703"/>
                  </a:lnTo>
                  <a:lnTo>
                    <a:pt x="398" y="751"/>
                  </a:lnTo>
                  <a:lnTo>
                    <a:pt x="408" y="794"/>
                  </a:lnTo>
                  <a:lnTo>
                    <a:pt x="425" y="837"/>
                  </a:lnTo>
                  <a:lnTo>
                    <a:pt x="448" y="876"/>
                  </a:lnTo>
                  <a:lnTo>
                    <a:pt x="474" y="910"/>
                  </a:lnTo>
                  <a:lnTo>
                    <a:pt x="507" y="941"/>
                  </a:lnTo>
                  <a:lnTo>
                    <a:pt x="543" y="967"/>
                  </a:lnTo>
                  <a:lnTo>
                    <a:pt x="584" y="987"/>
                  </a:lnTo>
                  <a:lnTo>
                    <a:pt x="622" y="1001"/>
                  </a:lnTo>
                  <a:lnTo>
                    <a:pt x="661" y="1008"/>
                  </a:lnTo>
                  <a:lnTo>
                    <a:pt x="704" y="1011"/>
                  </a:lnTo>
                  <a:lnTo>
                    <a:pt x="750" y="1008"/>
                  </a:lnTo>
                  <a:lnTo>
                    <a:pt x="795" y="998"/>
                  </a:lnTo>
                  <a:lnTo>
                    <a:pt x="837" y="981"/>
                  </a:lnTo>
                  <a:lnTo>
                    <a:pt x="875" y="959"/>
                  </a:lnTo>
                  <a:lnTo>
                    <a:pt x="910" y="931"/>
                  </a:lnTo>
                  <a:lnTo>
                    <a:pt x="941" y="900"/>
                  </a:lnTo>
                  <a:lnTo>
                    <a:pt x="968" y="863"/>
                  </a:lnTo>
                  <a:lnTo>
                    <a:pt x="988" y="823"/>
                  </a:lnTo>
                  <a:lnTo>
                    <a:pt x="1000" y="785"/>
                  </a:lnTo>
                  <a:lnTo>
                    <a:pt x="1009" y="745"/>
                  </a:lnTo>
                  <a:lnTo>
                    <a:pt x="1012" y="703"/>
                  </a:lnTo>
                  <a:lnTo>
                    <a:pt x="1009" y="655"/>
                  </a:lnTo>
                  <a:lnTo>
                    <a:pt x="998" y="612"/>
                  </a:lnTo>
                  <a:lnTo>
                    <a:pt x="982" y="569"/>
                  </a:lnTo>
                  <a:lnTo>
                    <a:pt x="960" y="530"/>
                  </a:lnTo>
                  <a:lnTo>
                    <a:pt x="931" y="495"/>
                  </a:lnTo>
                  <a:lnTo>
                    <a:pt x="899" y="465"/>
                  </a:lnTo>
                  <a:lnTo>
                    <a:pt x="864" y="439"/>
                  </a:lnTo>
                  <a:lnTo>
                    <a:pt x="823" y="419"/>
                  </a:lnTo>
                  <a:lnTo>
                    <a:pt x="785" y="405"/>
                  </a:lnTo>
                  <a:lnTo>
                    <a:pt x="746" y="398"/>
                  </a:lnTo>
                  <a:lnTo>
                    <a:pt x="704" y="395"/>
                  </a:lnTo>
                  <a:close/>
                  <a:moveTo>
                    <a:pt x="607" y="0"/>
                  </a:moveTo>
                  <a:lnTo>
                    <a:pt x="801" y="0"/>
                  </a:lnTo>
                  <a:lnTo>
                    <a:pt x="813" y="3"/>
                  </a:lnTo>
                  <a:lnTo>
                    <a:pt x="825" y="10"/>
                  </a:lnTo>
                  <a:lnTo>
                    <a:pt x="832" y="20"/>
                  </a:lnTo>
                  <a:lnTo>
                    <a:pt x="834" y="34"/>
                  </a:lnTo>
                  <a:lnTo>
                    <a:pt x="861" y="179"/>
                  </a:lnTo>
                  <a:lnTo>
                    <a:pt x="913" y="197"/>
                  </a:lnTo>
                  <a:lnTo>
                    <a:pt x="962" y="221"/>
                  </a:lnTo>
                  <a:lnTo>
                    <a:pt x="1085" y="138"/>
                  </a:lnTo>
                  <a:lnTo>
                    <a:pt x="1096" y="129"/>
                  </a:lnTo>
                  <a:lnTo>
                    <a:pt x="1109" y="128"/>
                  </a:lnTo>
                  <a:lnTo>
                    <a:pt x="1121" y="129"/>
                  </a:lnTo>
                  <a:lnTo>
                    <a:pt x="1131" y="138"/>
                  </a:lnTo>
                  <a:lnTo>
                    <a:pt x="1269" y="274"/>
                  </a:lnTo>
                  <a:lnTo>
                    <a:pt x="1276" y="285"/>
                  </a:lnTo>
                  <a:lnTo>
                    <a:pt x="1279" y="298"/>
                  </a:lnTo>
                  <a:lnTo>
                    <a:pt x="1276" y="311"/>
                  </a:lnTo>
                  <a:lnTo>
                    <a:pt x="1269" y="322"/>
                  </a:lnTo>
                  <a:lnTo>
                    <a:pt x="1186" y="444"/>
                  </a:lnTo>
                  <a:lnTo>
                    <a:pt x="1208" y="489"/>
                  </a:lnTo>
                  <a:lnTo>
                    <a:pt x="1228" y="546"/>
                  </a:lnTo>
                  <a:lnTo>
                    <a:pt x="1373" y="572"/>
                  </a:lnTo>
                  <a:lnTo>
                    <a:pt x="1386" y="575"/>
                  </a:lnTo>
                  <a:lnTo>
                    <a:pt x="1397" y="582"/>
                  </a:lnTo>
                  <a:lnTo>
                    <a:pt x="1404" y="593"/>
                  </a:lnTo>
                  <a:lnTo>
                    <a:pt x="1407" y="606"/>
                  </a:lnTo>
                  <a:lnTo>
                    <a:pt x="1407" y="800"/>
                  </a:lnTo>
                  <a:lnTo>
                    <a:pt x="1404" y="813"/>
                  </a:lnTo>
                  <a:lnTo>
                    <a:pt x="1397" y="824"/>
                  </a:lnTo>
                  <a:lnTo>
                    <a:pt x="1386" y="831"/>
                  </a:lnTo>
                  <a:lnTo>
                    <a:pt x="1373" y="834"/>
                  </a:lnTo>
                  <a:lnTo>
                    <a:pt x="1228" y="861"/>
                  </a:lnTo>
                  <a:lnTo>
                    <a:pt x="1210" y="913"/>
                  </a:lnTo>
                  <a:lnTo>
                    <a:pt x="1186" y="962"/>
                  </a:lnTo>
                  <a:lnTo>
                    <a:pt x="1269" y="1084"/>
                  </a:lnTo>
                  <a:lnTo>
                    <a:pt x="1276" y="1095"/>
                  </a:lnTo>
                  <a:lnTo>
                    <a:pt x="1279" y="1108"/>
                  </a:lnTo>
                  <a:lnTo>
                    <a:pt x="1276" y="1121"/>
                  </a:lnTo>
                  <a:lnTo>
                    <a:pt x="1269" y="1132"/>
                  </a:lnTo>
                  <a:lnTo>
                    <a:pt x="1131" y="1268"/>
                  </a:lnTo>
                  <a:lnTo>
                    <a:pt x="1121" y="1277"/>
                  </a:lnTo>
                  <a:lnTo>
                    <a:pt x="1109" y="1278"/>
                  </a:lnTo>
                  <a:lnTo>
                    <a:pt x="1096" y="1277"/>
                  </a:lnTo>
                  <a:lnTo>
                    <a:pt x="1085" y="1268"/>
                  </a:lnTo>
                  <a:lnTo>
                    <a:pt x="962" y="1185"/>
                  </a:lnTo>
                  <a:lnTo>
                    <a:pt x="917" y="1208"/>
                  </a:lnTo>
                  <a:lnTo>
                    <a:pt x="861" y="1228"/>
                  </a:lnTo>
                  <a:lnTo>
                    <a:pt x="834" y="1372"/>
                  </a:lnTo>
                  <a:lnTo>
                    <a:pt x="832" y="1385"/>
                  </a:lnTo>
                  <a:lnTo>
                    <a:pt x="825" y="1396"/>
                  </a:lnTo>
                  <a:lnTo>
                    <a:pt x="813" y="1403"/>
                  </a:lnTo>
                  <a:lnTo>
                    <a:pt x="801" y="1406"/>
                  </a:lnTo>
                  <a:lnTo>
                    <a:pt x="607" y="1406"/>
                  </a:lnTo>
                  <a:lnTo>
                    <a:pt x="594" y="1403"/>
                  </a:lnTo>
                  <a:lnTo>
                    <a:pt x="583" y="1396"/>
                  </a:lnTo>
                  <a:lnTo>
                    <a:pt x="576" y="1385"/>
                  </a:lnTo>
                  <a:lnTo>
                    <a:pt x="573" y="1372"/>
                  </a:lnTo>
                  <a:lnTo>
                    <a:pt x="546" y="1228"/>
                  </a:lnTo>
                  <a:lnTo>
                    <a:pt x="494" y="1209"/>
                  </a:lnTo>
                  <a:lnTo>
                    <a:pt x="445" y="1185"/>
                  </a:lnTo>
                  <a:lnTo>
                    <a:pt x="322" y="1268"/>
                  </a:lnTo>
                  <a:lnTo>
                    <a:pt x="311" y="1277"/>
                  </a:lnTo>
                  <a:lnTo>
                    <a:pt x="299" y="1278"/>
                  </a:lnTo>
                  <a:lnTo>
                    <a:pt x="286" y="1277"/>
                  </a:lnTo>
                  <a:lnTo>
                    <a:pt x="275" y="1268"/>
                  </a:lnTo>
                  <a:lnTo>
                    <a:pt x="137" y="1132"/>
                  </a:lnTo>
                  <a:lnTo>
                    <a:pt x="130" y="1121"/>
                  </a:lnTo>
                  <a:lnTo>
                    <a:pt x="128" y="1108"/>
                  </a:lnTo>
                  <a:lnTo>
                    <a:pt x="130" y="1095"/>
                  </a:lnTo>
                  <a:lnTo>
                    <a:pt x="137" y="1084"/>
                  </a:lnTo>
                  <a:lnTo>
                    <a:pt x="221" y="962"/>
                  </a:lnTo>
                  <a:lnTo>
                    <a:pt x="199" y="917"/>
                  </a:lnTo>
                  <a:lnTo>
                    <a:pt x="179" y="861"/>
                  </a:lnTo>
                  <a:lnTo>
                    <a:pt x="34" y="834"/>
                  </a:lnTo>
                  <a:lnTo>
                    <a:pt x="20" y="831"/>
                  </a:lnTo>
                  <a:lnTo>
                    <a:pt x="10" y="824"/>
                  </a:lnTo>
                  <a:lnTo>
                    <a:pt x="3" y="813"/>
                  </a:lnTo>
                  <a:lnTo>
                    <a:pt x="0" y="800"/>
                  </a:lnTo>
                  <a:lnTo>
                    <a:pt x="0" y="606"/>
                  </a:lnTo>
                  <a:lnTo>
                    <a:pt x="3" y="593"/>
                  </a:lnTo>
                  <a:lnTo>
                    <a:pt x="10" y="582"/>
                  </a:lnTo>
                  <a:lnTo>
                    <a:pt x="20" y="575"/>
                  </a:lnTo>
                  <a:lnTo>
                    <a:pt x="34" y="572"/>
                  </a:lnTo>
                  <a:lnTo>
                    <a:pt x="179" y="546"/>
                  </a:lnTo>
                  <a:lnTo>
                    <a:pt x="197" y="494"/>
                  </a:lnTo>
                  <a:lnTo>
                    <a:pt x="221" y="444"/>
                  </a:lnTo>
                  <a:lnTo>
                    <a:pt x="137" y="322"/>
                  </a:lnTo>
                  <a:lnTo>
                    <a:pt x="130" y="311"/>
                  </a:lnTo>
                  <a:lnTo>
                    <a:pt x="128" y="298"/>
                  </a:lnTo>
                  <a:lnTo>
                    <a:pt x="130" y="285"/>
                  </a:lnTo>
                  <a:lnTo>
                    <a:pt x="137" y="274"/>
                  </a:lnTo>
                  <a:lnTo>
                    <a:pt x="275" y="138"/>
                  </a:lnTo>
                  <a:lnTo>
                    <a:pt x="286" y="129"/>
                  </a:lnTo>
                  <a:lnTo>
                    <a:pt x="299" y="128"/>
                  </a:lnTo>
                  <a:lnTo>
                    <a:pt x="311" y="129"/>
                  </a:lnTo>
                  <a:lnTo>
                    <a:pt x="322" y="138"/>
                  </a:lnTo>
                  <a:lnTo>
                    <a:pt x="445" y="221"/>
                  </a:lnTo>
                  <a:lnTo>
                    <a:pt x="490" y="198"/>
                  </a:lnTo>
                  <a:lnTo>
                    <a:pt x="546" y="179"/>
                  </a:lnTo>
                  <a:lnTo>
                    <a:pt x="573" y="34"/>
                  </a:lnTo>
                  <a:lnTo>
                    <a:pt x="576" y="20"/>
                  </a:lnTo>
                  <a:lnTo>
                    <a:pt x="583" y="10"/>
                  </a:lnTo>
                  <a:lnTo>
                    <a:pt x="594" y="3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6817242" y="1463212"/>
            <a:ext cx="296529" cy="262082"/>
            <a:chOff x="6801447" y="2600616"/>
            <a:chExt cx="577851" cy="464294"/>
          </a:xfrm>
        </p:grpSpPr>
        <p:sp>
          <p:nvSpPr>
            <p:cNvPr id="103" name="Freeform 93"/>
            <p:cNvSpPr>
              <a:spLocks noEditPoints="1"/>
            </p:cNvSpPr>
            <p:nvPr/>
          </p:nvSpPr>
          <p:spPr bwMode="auto">
            <a:xfrm>
              <a:off x="6801447" y="2600616"/>
              <a:ext cx="386253" cy="387593"/>
            </a:xfrm>
            <a:custGeom>
              <a:avLst/>
              <a:gdLst>
                <a:gd name="T0" fmla="*/ 254 w 2274"/>
                <a:gd name="T1" fmla="*/ 163 h 2274"/>
                <a:gd name="T2" fmla="*/ 215 w 2274"/>
                <a:gd name="T3" fmla="*/ 181 h 2274"/>
                <a:gd name="T4" fmla="*/ 184 w 2274"/>
                <a:gd name="T5" fmla="*/ 211 h 2274"/>
                <a:gd name="T6" fmla="*/ 165 w 2274"/>
                <a:gd name="T7" fmla="*/ 247 h 2274"/>
                <a:gd name="T8" fmla="*/ 160 w 2274"/>
                <a:gd name="T9" fmla="*/ 285 h 2274"/>
                <a:gd name="T10" fmla="*/ 168 w 2274"/>
                <a:gd name="T11" fmla="*/ 328 h 2274"/>
                <a:gd name="T12" fmla="*/ 190 w 2274"/>
                <a:gd name="T13" fmla="*/ 366 h 2274"/>
                <a:gd name="T14" fmla="*/ 223 w 2274"/>
                <a:gd name="T15" fmla="*/ 393 h 2274"/>
                <a:gd name="T16" fmla="*/ 260 w 2274"/>
                <a:gd name="T17" fmla="*/ 406 h 2274"/>
                <a:gd name="T18" fmla="*/ 300 w 2274"/>
                <a:gd name="T19" fmla="*/ 408 h 2274"/>
                <a:gd name="T20" fmla="*/ 342 w 2274"/>
                <a:gd name="T21" fmla="*/ 395 h 2274"/>
                <a:gd name="T22" fmla="*/ 376 w 2274"/>
                <a:gd name="T23" fmla="*/ 369 h 2274"/>
                <a:gd name="T24" fmla="*/ 400 w 2274"/>
                <a:gd name="T25" fmla="*/ 333 h 2274"/>
                <a:gd name="T26" fmla="*/ 409 w 2274"/>
                <a:gd name="T27" fmla="*/ 297 h 2274"/>
                <a:gd name="T28" fmla="*/ 406 w 2274"/>
                <a:gd name="T29" fmla="*/ 254 h 2274"/>
                <a:gd name="T30" fmla="*/ 388 w 2274"/>
                <a:gd name="T31" fmla="*/ 215 h 2274"/>
                <a:gd name="T32" fmla="*/ 358 w 2274"/>
                <a:gd name="T33" fmla="*/ 184 h 2274"/>
                <a:gd name="T34" fmla="*/ 322 w 2274"/>
                <a:gd name="T35" fmla="*/ 165 h 2274"/>
                <a:gd name="T36" fmla="*/ 285 w 2274"/>
                <a:gd name="T37" fmla="*/ 160 h 2274"/>
                <a:gd name="T38" fmla="*/ 329 w 2274"/>
                <a:gd name="T39" fmla="*/ 1 h 2274"/>
                <a:gd name="T40" fmla="*/ 337 w 2274"/>
                <a:gd name="T41" fmla="*/ 13 h 2274"/>
                <a:gd name="T42" fmla="*/ 376 w 2274"/>
                <a:gd name="T43" fmla="*/ 83 h 2274"/>
                <a:gd name="T44" fmla="*/ 442 w 2274"/>
                <a:gd name="T45" fmla="*/ 53 h 2274"/>
                <a:gd name="T46" fmla="*/ 454 w 2274"/>
                <a:gd name="T47" fmla="*/ 53 h 2274"/>
                <a:gd name="T48" fmla="*/ 516 w 2274"/>
                <a:gd name="T49" fmla="*/ 115 h 2274"/>
                <a:gd name="T50" fmla="*/ 516 w 2274"/>
                <a:gd name="T51" fmla="*/ 127 h 2274"/>
                <a:gd name="T52" fmla="*/ 484 w 2274"/>
                <a:gd name="T53" fmla="*/ 189 h 2274"/>
                <a:gd name="T54" fmla="*/ 497 w 2274"/>
                <a:gd name="T55" fmla="*/ 221 h 2274"/>
                <a:gd name="T56" fmla="*/ 565 w 2274"/>
                <a:gd name="T57" fmla="*/ 236 h 2274"/>
                <a:gd name="T58" fmla="*/ 569 w 2274"/>
                <a:gd name="T59" fmla="*/ 324 h 2274"/>
                <a:gd name="T60" fmla="*/ 561 w 2274"/>
                <a:gd name="T61" fmla="*/ 336 h 2274"/>
                <a:gd name="T62" fmla="*/ 492 w 2274"/>
                <a:gd name="T63" fmla="*/ 362 h 2274"/>
                <a:gd name="T64" fmla="*/ 514 w 2274"/>
                <a:gd name="T65" fmla="*/ 438 h 2274"/>
                <a:gd name="T66" fmla="*/ 517 w 2274"/>
                <a:gd name="T67" fmla="*/ 450 h 2274"/>
                <a:gd name="T68" fmla="*/ 458 w 2274"/>
                <a:gd name="T69" fmla="*/ 514 h 2274"/>
                <a:gd name="T70" fmla="*/ 446 w 2274"/>
                <a:gd name="T71" fmla="*/ 517 h 2274"/>
                <a:gd name="T72" fmla="*/ 389 w 2274"/>
                <a:gd name="T73" fmla="*/ 480 h 2274"/>
                <a:gd name="T74" fmla="*/ 360 w 2274"/>
                <a:gd name="T75" fmla="*/ 493 h 2274"/>
                <a:gd name="T76" fmla="*/ 336 w 2274"/>
                <a:gd name="T77" fmla="*/ 561 h 2274"/>
                <a:gd name="T78" fmla="*/ 324 w 2274"/>
                <a:gd name="T79" fmla="*/ 569 h 2274"/>
                <a:gd name="T80" fmla="*/ 236 w 2274"/>
                <a:gd name="T81" fmla="*/ 565 h 2274"/>
                <a:gd name="T82" fmla="*/ 221 w 2274"/>
                <a:gd name="T83" fmla="*/ 496 h 2274"/>
                <a:gd name="T84" fmla="*/ 180 w 2274"/>
                <a:gd name="T85" fmla="*/ 480 h 2274"/>
                <a:gd name="T86" fmla="*/ 123 w 2274"/>
                <a:gd name="T87" fmla="*/ 517 h 2274"/>
                <a:gd name="T88" fmla="*/ 111 w 2274"/>
                <a:gd name="T89" fmla="*/ 514 h 2274"/>
                <a:gd name="T90" fmla="*/ 52 w 2274"/>
                <a:gd name="T91" fmla="*/ 450 h 2274"/>
                <a:gd name="T92" fmla="*/ 56 w 2274"/>
                <a:gd name="T93" fmla="*/ 438 h 2274"/>
                <a:gd name="T94" fmla="*/ 80 w 2274"/>
                <a:gd name="T95" fmla="*/ 371 h 2274"/>
                <a:gd name="T96" fmla="*/ 14 w 2274"/>
                <a:gd name="T97" fmla="*/ 337 h 2274"/>
                <a:gd name="T98" fmla="*/ 1 w 2274"/>
                <a:gd name="T99" fmla="*/ 329 h 2274"/>
                <a:gd name="T100" fmla="*/ 1 w 2274"/>
                <a:gd name="T101" fmla="*/ 240 h 2274"/>
                <a:gd name="T102" fmla="*/ 14 w 2274"/>
                <a:gd name="T103" fmla="*/ 232 h 2274"/>
                <a:gd name="T104" fmla="*/ 83 w 2274"/>
                <a:gd name="T105" fmla="*/ 193 h 2274"/>
                <a:gd name="T106" fmla="*/ 53 w 2274"/>
                <a:gd name="T107" fmla="*/ 127 h 2274"/>
                <a:gd name="T108" fmla="*/ 53 w 2274"/>
                <a:gd name="T109" fmla="*/ 115 h 2274"/>
                <a:gd name="T110" fmla="*/ 115 w 2274"/>
                <a:gd name="T111" fmla="*/ 53 h 2274"/>
                <a:gd name="T112" fmla="*/ 127 w 2274"/>
                <a:gd name="T113" fmla="*/ 53 h 2274"/>
                <a:gd name="T114" fmla="*/ 189 w 2274"/>
                <a:gd name="T115" fmla="*/ 84 h 2274"/>
                <a:gd name="T116" fmla="*/ 221 w 2274"/>
                <a:gd name="T117" fmla="*/ 72 h 2274"/>
                <a:gd name="T118" fmla="*/ 236 w 2274"/>
                <a:gd name="T119" fmla="*/ 4 h 22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74"/>
                <a:gd name="T181" fmla="*/ 0 h 2274"/>
                <a:gd name="T182" fmla="*/ 2274 w 2274"/>
                <a:gd name="T183" fmla="*/ 2274 h 22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74" h="2274">
                  <a:moveTo>
                    <a:pt x="1138" y="638"/>
                  </a:moveTo>
                  <a:lnTo>
                    <a:pt x="1076" y="641"/>
                  </a:lnTo>
                  <a:lnTo>
                    <a:pt x="1017" y="652"/>
                  </a:lnTo>
                  <a:lnTo>
                    <a:pt x="961" y="671"/>
                  </a:lnTo>
                  <a:lnTo>
                    <a:pt x="909" y="693"/>
                  </a:lnTo>
                  <a:lnTo>
                    <a:pt x="858" y="723"/>
                  </a:lnTo>
                  <a:lnTo>
                    <a:pt x="813" y="758"/>
                  </a:lnTo>
                  <a:lnTo>
                    <a:pt x="771" y="799"/>
                  </a:lnTo>
                  <a:lnTo>
                    <a:pt x="734" y="842"/>
                  </a:lnTo>
                  <a:lnTo>
                    <a:pt x="704" y="891"/>
                  </a:lnTo>
                  <a:lnTo>
                    <a:pt x="678" y="943"/>
                  </a:lnTo>
                  <a:lnTo>
                    <a:pt x="661" y="988"/>
                  </a:lnTo>
                  <a:lnTo>
                    <a:pt x="649" y="1036"/>
                  </a:lnTo>
                  <a:lnTo>
                    <a:pt x="642" y="1085"/>
                  </a:lnTo>
                  <a:lnTo>
                    <a:pt x="639" y="1137"/>
                  </a:lnTo>
                  <a:lnTo>
                    <a:pt x="643" y="1198"/>
                  </a:lnTo>
                  <a:lnTo>
                    <a:pt x="653" y="1257"/>
                  </a:lnTo>
                  <a:lnTo>
                    <a:pt x="671" y="1313"/>
                  </a:lnTo>
                  <a:lnTo>
                    <a:pt x="694" y="1367"/>
                  </a:lnTo>
                  <a:lnTo>
                    <a:pt x="723" y="1416"/>
                  </a:lnTo>
                  <a:lnTo>
                    <a:pt x="758" y="1462"/>
                  </a:lnTo>
                  <a:lnTo>
                    <a:pt x="799" y="1503"/>
                  </a:lnTo>
                  <a:lnTo>
                    <a:pt x="843" y="1540"/>
                  </a:lnTo>
                  <a:lnTo>
                    <a:pt x="892" y="1571"/>
                  </a:lnTo>
                  <a:lnTo>
                    <a:pt x="944" y="1597"/>
                  </a:lnTo>
                  <a:lnTo>
                    <a:pt x="989" y="1614"/>
                  </a:lnTo>
                  <a:lnTo>
                    <a:pt x="1037" y="1625"/>
                  </a:lnTo>
                  <a:lnTo>
                    <a:pt x="1086" y="1634"/>
                  </a:lnTo>
                  <a:lnTo>
                    <a:pt x="1138" y="1637"/>
                  </a:lnTo>
                  <a:lnTo>
                    <a:pt x="1199" y="1632"/>
                  </a:lnTo>
                  <a:lnTo>
                    <a:pt x="1258" y="1621"/>
                  </a:lnTo>
                  <a:lnTo>
                    <a:pt x="1314" y="1604"/>
                  </a:lnTo>
                  <a:lnTo>
                    <a:pt x="1367" y="1580"/>
                  </a:lnTo>
                  <a:lnTo>
                    <a:pt x="1417" y="1551"/>
                  </a:lnTo>
                  <a:lnTo>
                    <a:pt x="1463" y="1516"/>
                  </a:lnTo>
                  <a:lnTo>
                    <a:pt x="1504" y="1476"/>
                  </a:lnTo>
                  <a:lnTo>
                    <a:pt x="1540" y="1431"/>
                  </a:lnTo>
                  <a:lnTo>
                    <a:pt x="1571" y="1384"/>
                  </a:lnTo>
                  <a:lnTo>
                    <a:pt x="1598" y="1331"/>
                  </a:lnTo>
                  <a:lnTo>
                    <a:pt x="1615" y="1285"/>
                  </a:lnTo>
                  <a:lnTo>
                    <a:pt x="1626" y="1237"/>
                  </a:lnTo>
                  <a:lnTo>
                    <a:pt x="1635" y="1188"/>
                  </a:lnTo>
                  <a:lnTo>
                    <a:pt x="1637" y="1137"/>
                  </a:lnTo>
                  <a:lnTo>
                    <a:pt x="1633" y="1076"/>
                  </a:lnTo>
                  <a:lnTo>
                    <a:pt x="1622" y="1017"/>
                  </a:lnTo>
                  <a:lnTo>
                    <a:pt x="1605" y="960"/>
                  </a:lnTo>
                  <a:lnTo>
                    <a:pt x="1581" y="908"/>
                  </a:lnTo>
                  <a:lnTo>
                    <a:pt x="1552" y="858"/>
                  </a:lnTo>
                  <a:lnTo>
                    <a:pt x="1516" y="813"/>
                  </a:lnTo>
                  <a:lnTo>
                    <a:pt x="1477" y="770"/>
                  </a:lnTo>
                  <a:lnTo>
                    <a:pt x="1432" y="734"/>
                  </a:lnTo>
                  <a:lnTo>
                    <a:pt x="1384" y="703"/>
                  </a:lnTo>
                  <a:lnTo>
                    <a:pt x="1332" y="678"/>
                  </a:lnTo>
                  <a:lnTo>
                    <a:pt x="1286" y="661"/>
                  </a:lnTo>
                  <a:lnTo>
                    <a:pt x="1238" y="648"/>
                  </a:lnTo>
                  <a:lnTo>
                    <a:pt x="1189" y="641"/>
                  </a:lnTo>
                  <a:lnTo>
                    <a:pt x="1138" y="638"/>
                  </a:lnTo>
                  <a:close/>
                  <a:moveTo>
                    <a:pt x="981" y="0"/>
                  </a:moveTo>
                  <a:lnTo>
                    <a:pt x="1296" y="0"/>
                  </a:lnTo>
                  <a:lnTo>
                    <a:pt x="1315" y="4"/>
                  </a:lnTo>
                  <a:lnTo>
                    <a:pt x="1334" y="15"/>
                  </a:lnTo>
                  <a:lnTo>
                    <a:pt x="1345" y="32"/>
                  </a:lnTo>
                  <a:lnTo>
                    <a:pt x="1349" y="53"/>
                  </a:lnTo>
                  <a:lnTo>
                    <a:pt x="1393" y="288"/>
                  </a:lnTo>
                  <a:lnTo>
                    <a:pt x="1449" y="308"/>
                  </a:lnTo>
                  <a:lnTo>
                    <a:pt x="1504" y="330"/>
                  </a:lnTo>
                  <a:lnTo>
                    <a:pt x="1557" y="357"/>
                  </a:lnTo>
                  <a:lnTo>
                    <a:pt x="1754" y="222"/>
                  </a:lnTo>
                  <a:lnTo>
                    <a:pt x="1768" y="212"/>
                  </a:lnTo>
                  <a:lnTo>
                    <a:pt x="1785" y="207"/>
                  </a:lnTo>
                  <a:lnTo>
                    <a:pt x="1801" y="207"/>
                  </a:lnTo>
                  <a:lnTo>
                    <a:pt x="1816" y="212"/>
                  </a:lnTo>
                  <a:lnTo>
                    <a:pt x="1830" y="222"/>
                  </a:lnTo>
                  <a:lnTo>
                    <a:pt x="2054" y="444"/>
                  </a:lnTo>
                  <a:lnTo>
                    <a:pt x="2064" y="458"/>
                  </a:lnTo>
                  <a:lnTo>
                    <a:pt x="2068" y="474"/>
                  </a:lnTo>
                  <a:lnTo>
                    <a:pt x="2068" y="491"/>
                  </a:lnTo>
                  <a:lnTo>
                    <a:pt x="2064" y="506"/>
                  </a:lnTo>
                  <a:lnTo>
                    <a:pt x="2054" y="520"/>
                  </a:lnTo>
                  <a:lnTo>
                    <a:pt x="1919" y="717"/>
                  </a:lnTo>
                  <a:lnTo>
                    <a:pt x="1937" y="755"/>
                  </a:lnTo>
                  <a:lnTo>
                    <a:pt x="1954" y="792"/>
                  </a:lnTo>
                  <a:lnTo>
                    <a:pt x="1971" y="837"/>
                  </a:lnTo>
                  <a:lnTo>
                    <a:pt x="1986" y="882"/>
                  </a:lnTo>
                  <a:lnTo>
                    <a:pt x="2221" y="927"/>
                  </a:lnTo>
                  <a:lnTo>
                    <a:pt x="2242" y="931"/>
                  </a:lnTo>
                  <a:lnTo>
                    <a:pt x="2259" y="942"/>
                  </a:lnTo>
                  <a:lnTo>
                    <a:pt x="2270" y="959"/>
                  </a:lnTo>
                  <a:lnTo>
                    <a:pt x="2274" y="980"/>
                  </a:lnTo>
                  <a:lnTo>
                    <a:pt x="2274" y="1295"/>
                  </a:lnTo>
                  <a:lnTo>
                    <a:pt x="2270" y="1315"/>
                  </a:lnTo>
                  <a:lnTo>
                    <a:pt x="2259" y="1333"/>
                  </a:lnTo>
                  <a:lnTo>
                    <a:pt x="2242" y="1344"/>
                  </a:lnTo>
                  <a:lnTo>
                    <a:pt x="2221" y="1348"/>
                  </a:lnTo>
                  <a:lnTo>
                    <a:pt x="1986" y="1392"/>
                  </a:lnTo>
                  <a:lnTo>
                    <a:pt x="1966" y="1448"/>
                  </a:lnTo>
                  <a:lnTo>
                    <a:pt x="1944" y="1503"/>
                  </a:lnTo>
                  <a:lnTo>
                    <a:pt x="1919" y="1556"/>
                  </a:lnTo>
                  <a:lnTo>
                    <a:pt x="2054" y="1753"/>
                  </a:lnTo>
                  <a:lnTo>
                    <a:pt x="2064" y="1767"/>
                  </a:lnTo>
                  <a:lnTo>
                    <a:pt x="2068" y="1784"/>
                  </a:lnTo>
                  <a:lnTo>
                    <a:pt x="2068" y="1800"/>
                  </a:lnTo>
                  <a:lnTo>
                    <a:pt x="2064" y="1815"/>
                  </a:lnTo>
                  <a:lnTo>
                    <a:pt x="2054" y="1829"/>
                  </a:lnTo>
                  <a:lnTo>
                    <a:pt x="1830" y="2053"/>
                  </a:lnTo>
                  <a:lnTo>
                    <a:pt x="1816" y="2063"/>
                  </a:lnTo>
                  <a:lnTo>
                    <a:pt x="1801" y="2067"/>
                  </a:lnTo>
                  <a:lnTo>
                    <a:pt x="1785" y="2067"/>
                  </a:lnTo>
                  <a:lnTo>
                    <a:pt x="1768" y="2063"/>
                  </a:lnTo>
                  <a:lnTo>
                    <a:pt x="1754" y="2053"/>
                  </a:lnTo>
                  <a:lnTo>
                    <a:pt x="1557" y="1918"/>
                  </a:lnTo>
                  <a:lnTo>
                    <a:pt x="1521" y="1936"/>
                  </a:lnTo>
                  <a:lnTo>
                    <a:pt x="1483" y="1953"/>
                  </a:lnTo>
                  <a:lnTo>
                    <a:pt x="1438" y="1970"/>
                  </a:lnTo>
                  <a:lnTo>
                    <a:pt x="1393" y="1985"/>
                  </a:lnTo>
                  <a:lnTo>
                    <a:pt x="1349" y="2220"/>
                  </a:lnTo>
                  <a:lnTo>
                    <a:pt x="1345" y="2241"/>
                  </a:lnTo>
                  <a:lnTo>
                    <a:pt x="1334" y="2258"/>
                  </a:lnTo>
                  <a:lnTo>
                    <a:pt x="1315" y="2269"/>
                  </a:lnTo>
                  <a:lnTo>
                    <a:pt x="1296" y="2274"/>
                  </a:lnTo>
                  <a:lnTo>
                    <a:pt x="981" y="2274"/>
                  </a:lnTo>
                  <a:lnTo>
                    <a:pt x="960" y="2269"/>
                  </a:lnTo>
                  <a:lnTo>
                    <a:pt x="943" y="2258"/>
                  </a:lnTo>
                  <a:lnTo>
                    <a:pt x="931" y="2241"/>
                  </a:lnTo>
                  <a:lnTo>
                    <a:pt x="927" y="2220"/>
                  </a:lnTo>
                  <a:lnTo>
                    <a:pt x="882" y="1985"/>
                  </a:lnTo>
                  <a:lnTo>
                    <a:pt x="826" y="1966"/>
                  </a:lnTo>
                  <a:lnTo>
                    <a:pt x="771" y="1943"/>
                  </a:lnTo>
                  <a:lnTo>
                    <a:pt x="718" y="1918"/>
                  </a:lnTo>
                  <a:lnTo>
                    <a:pt x="521" y="2053"/>
                  </a:lnTo>
                  <a:lnTo>
                    <a:pt x="507" y="2063"/>
                  </a:lnTo>
                  <a:lnTo>
                    <a:pt x="491" y="2067"/>
                  </a:lnTo>
                  <a:lnTo>
                    <a:pt x="474" y="2067"/>
                  </a:lnTo>
                  <a:lnTo>
                    <a:pt x="459" y="2063"/>
                  </a:lnTo>
                  <a:lnTo>
                    <a:pt x="445" y="2053"/>
                  </a:lnTo>
                  <a:lnTo>
                    <a:pt x="223" y="1829"/>
                  </a:lnTo>
                  <a:lnTo>
                    <a:pt x="213" y="1815"/>
                  </a:lnTo>
                  <a:lnTo>
                    <a:pt x="207" y="1800"/>
                  </a:lnTo>
                  <a:lnTo>
                    <a:pt x="207" y="1784"/>
                  </a:lnTo>
                  <a:lnTo>
                    <a:pt x="213" y="1767"/>
                  </a:lnTo>
                  <a:lnTo>
                    <a:pt x="223" y="1753"/>
                  </a:lnTo>
                  <a:lnTo>
                    <a:pt x="358" y="1556"/>
                  </a:lnTo>
                  <a:lnTo>
                    <a:pt x="338" y="1520"/>
                  </a:lnTo>
                  <a:lnTo>
                    <a:pt x="321" y="1482"/>
                  </a:lnTo>
                  <a:lnTo>
                    <a:pt x="304" y="1437"/>
                  </a:lnTo>
                  <a:lnTo>
                    <a:pt x="289" y="1392"/>
                  </a:lnTo>
                  <a:lnTo>
                    <a:pt x="54" y="1348"/>
                  </a:lnTo>
                  <a:lnTo>
                    <a:pt x="33" y="1344"/>
                  </a:lnTo>
                  <a:lnTo>
                    <a:pt x="16" y="1333"/>
                  </a:lnTo>
                  <a:lnTo>
                    <a:pt x="5" y="1315"/>
                  </a:lnTo>
                  <a:lnTo>
                    <a:pt x="0" y="1295"/>
                  </a:lnTo>
                  <a:lnTo>
                    <a:pt x="0" y="980"/>
                  </a:lnTo>
                  <a:lnTo>
                    <a:pt x="5" y="959"/>
                  </a:lnTo>
                  <a:lnTo>
                    <a:pt x="16" y="942"/>
                  </a:lnTo>
                  <a:lnTo>
                    <a:pt x="33" y="931"/>
                  </a:lnTo>
                  <a:lnTo>
                    <a:pt x="54" y="927"/>
                  </a:lnTo>
                  <a:lnTo>
                    <a:pt x="289" y="882"/>
                  </a:lnTo>
                  <a:lnTo>
                    <a:pt x="308" y="825"/>
                  </a:lnTo>
                  <a:lnTo>
                    <a:pt x="331" y="770"/>
                  </a:lnTo>
                  <a:lnTo>
                    <a:pt x="358" y="717"/>
                  </a:lnTo>
                  <a:lnTo>
                    <a:pt x="223" y="520"/>
                  </a:lnTo>
                  <a:lnTo>
                    <a:pt x="213" y="506"/>
                  </a:lnTo>
                  <a:lnTo>
                    <a:pt x="207" y="491"/>
                  </a:lnTo>
                  <a:lnTo>
                    <a:pt x="207" y="474"/>
                  </a:lnTo>
                  <a:lnTo>
                    <a:pt x="213" y="458"/>
                  </a:lnTo>
                  <a:lnTo>
                    <a:pt x="223" y="444"/>
                  </a:lnTo>
                  <a:lnTo>
                    <a:pt x="445" y="222"/>
                  </a:lnTo>
                  <a:lnTo>
                    <a:pt x="459" y="212"/>
                  </a:lnTo>
                  <a:lnTo>
                    <a:pt x="474" y="207"/>
                  </a:lnTo>
                  <a:lnTo>
                    <a:pt x="491" y="207"/>
                  </a:lnTo>
                  <a:lnTo>
                    <a:pt x="507" y="212"/>
                  </a:lnTo>
                  <a:lnTo>
                    <a:pt x="521" y="222"/>
                  </a:lnTo>
                  <a:lnTo>
                    <a:pt x="718" y="357"/>
                  </a:lnTo>
                  <a:lnTo>
                    <a:pt x="756" y="337"/>
                  </a:lnTo>
                  <a:lnTo>
                    <a:pt x="792" y="321"/>
                  </a:lnTo>
                  <a:lnTo>
                    <a:pt x="837" y="304"/>
                  </a:lnTo>
                  <a:lnTo>
                    <a:pt x="882" y="288"/>
                  </a:lnTo>
                  <a:lnTo>
                    <a:pt x="927" y="53"/>
                  </a:lnTo>
                  <a:lnTo>
                    <a:pt x="931" y="32"/>
                  </a:lnTo>
                  <a:lnTo>
                    <a:pt x="943" y="15"/>
                  </a:lnTo>
                  <a:lnTo>
                    <a:pt x="960" y="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  <p:sp>
          <p:nvSpPr>
            <p:cNvPr id="104" name="Freeform 94"/>
            <p:cNvSpPr>
              <a:spLocks noEditPoints="1"/>
            </p:cNvSpPr>
            <p:nvPr/>
          </p:nvSpPr>
          <p:spPr bwMode="auto">
            <a:xfrm>
              <a:off x="7140480" y="2825263"/>
              <a:ext cx="238818" cy="239647"/>
            </a:xfrm>
            <a:custGeom>
              <a:avLst/>
              <a:gdLst>
                <a:gd name="T0" fmla="*/ 153 w 1407"/>
                <a:gd name="T1" fmla="*/ 102 h 1406"/>
                <a:gd name="T2" fmla="*/ 123 w 1407"/>
                <a:gd name="T3" fmla="*/ 119 h 1406"/>
                <a:gd name="T4" fmla="*/ 105 w 1407"/>
                <a:gd name="T5" fmla="*/ 146 h 1406"/>
                <a:gd name="T6" fmla="*/ 99 w 1407"/>
                <a:gd name="T7" fmla="*/ 176 h 1406"/>
                <a:gd name="T8" fmla="*/ 106 w 1407"/>
                <a:gd name="T9" fmla="*/ 209 h 1406"/>
                <a:gd name="T10" fmla="*/ 126 w 1407"/>
                <a:gd name="T11" fmla="*/ 235 h 1406"/>
                <a:gd name="T12" fmla="*/ 155 w 1407"/>
                <a:gd name="T13" fmla="*/ 250 h 1406"/>
                <a:gd name="T14" fmla="*/ 187 w 1407"/>
                <a:gd name="T15" fmla="*/ 252 h 1406"/>
                <a:gd name="T16" fmla="*/ 218 w 1407"/>
                <a:gd name="T17" fmla="*/ 240 h 1406"/>
                <a:gd name="T18" fmla="*/ 242 w 1407"/>
                <a:gd name="T19" fmla="*/ 216 h 1406"/>
                <a:gd name="T20" fmla="*/ 252 w 1407"/>
                <a:gd name="T21" fmla="*/ 186 h 1406"/>
                <a:gd name="T22" fmla="*/ 249 w 1407"/>
                <a:gd name="T23" fmla="*/ 153 h 1406"/>
                <a:gd name="T24" fmla="*/ 232 w 1407"/>
                <a:gd name="T25" fmla="*/ 124 h 1406"/>
                <a:gd name="T26" fmla="*/ 205 w 1407"/>
                <a:gd name="T27" fmla="*/ 105 h 1406"/>
                <a:gd name="T28" fmla="*/ 176 w 1407"/>
                <a:gd name="T29" fmla="*/ 99 h 1406"/>
                <a:gd name="T30" fmla="*/ 203 w 1407"/>
                <a:gd name="T31" fmla="*/ 1 h 1406"/>
                <a:gd name="T32" fmla="*/ 208 w 1407"/>
                <a:gd name="T33" fmla="*/ 9 h 1406"/>
                <a:gd name="T34" fmla="*/ 240 w 1407"/>
                <a:gd name="T35" fmla="*/ 55 h 1406"/>
                <a:gd name="T36" fmla="*/ 277 w 1407"/>
                <a:gd name="T37" fmla="*/ 32 h 1406"/>
                <a:gd name="T38" fmla="*/ 317 w 1407"/>
                <a:gd name="T39" fmla="*/ 69 h 1406"/>
                <a:gd name="T40" fmla="*/ 319 w 1407"/>
                <a:gd name="T41" fmla="*/ 78 h 1406"/>
                <a:gd name="T42" fmla="*/ 302 w 1407"/>
                <a:gd name="T43" fmla="*/ 122 h 1406"/>
                <a:gd name="T44" fmla="*/ 346 w 1407"/>
                <a:gd name="T45" fmla="*/ 144 h 1406"/>
                <a:gd name="T46" fmla="*/ 351 w 1407"/>
                <a:gd name="T47" fmla="*/ 152 h 1406"/>
                <a:gd name="T48" fmla="*/ 349 w 1407"/>
                <a:gd name="T49" fmla="*/ 206 h 1406"/>
                <a:gd name="T50" fmla="*/ 307 w 1407"/>
                <a:gd name="T51" fmla="*/ 215 h 1406"/>
                <a:gd name="T52" fmla="*/ 317 w 1407"/>
                <a:gd name="T53" fmla="*/ 271 h 1406"/>
                <a:gd name="T54" fmla="*/ 319 w 1407"/>
                <a:gd name="T55" fmla="*/ 281 h 1406"/>
                <a:gd name="T56" fmla="*/ 280 w 1407"/>
                <a:gd name="T57" fmla="*/ 320 h 1406"/>
                <a:gd name="T58" fmla="*/ 271 w 1407"/>
                <a:gd name="T59" fmla="*/ 317 h 1406"/>
                <a:gd name="T60" fmla="*/ 215 w 1407"/>
                <a:gd name="T61" fmla="*/ 307 h 1406"/>
                <a:gd name="T62" fmla="*/ 206 w 1407"/>
                <a:gd name="T63" fmla="*/ 349 h 1406"/>
                <a:gd name="T64" fmla="*/ 151 w 1407"/>
                <a:gd name="T65" fmla="*/ 352 h 1406"/>
                <a:gd name="T66" fmla="*/ 144 w 1407"/>
                <a:gd name="T67" fmla="*/ 347 h 1406"/>
                <a:gd name="T68" fmla="*/ 123 w 1407"/>
                <a:gd name="T69" fmla="*/ 303 h 1406"/>
                <a:gd name="T70" fmla="*/ 77 w 1407"/>
                <a:gd name="T71" fmla="*/ 320 h 1406"/>
                <a:gd name="T72" fmla="*/ 68 w 1407"/>
                <a:gd name="T73" fmla="*/ 317 h 1406"/>
                <a:gd name="T74" fmla="*/ 32 w 1407"/>
                <a:gd name="T75" fmla="*/ 277 h 1406"/>
                <a:gd name="T76" fmla="*/ 55 w 1407"/>
                <a:gd name="T77" fmla="*/ 241 h 1406"/>
                <a:gd name="T78" fmla="*/ 8 w 1407"/>
                <a:gd name="T79" fmla="*/ 209 h 1406"/>
                <a:gd name="T80" fmla="*/ 0 w 1407"/>
                <a:gd name="T81" fmla="*/ 203 h 1406"/>
                <a:gd name="T82" fmla="*/ 0 w 1407"/>
                <a:gd name="T83" fmla="*/ 149 h 1406"/>
                <a:gd name="T84" fmla="*/ 8 w 1407"/>
                <a:gd name="T85" fmla="*/ 143 h 1406"/>
                <a:gd name="T86" fmla="*/ 55 w 1407"/>
                <a:gd name="T87" fmla="*/ 111 h 1406"/>
                <a:gd name="T88" fmla="*/ 32 w 1407"/>
                <a:gd name="T89" fmla="*/ 75 h 1406"/>
                <a:gd name="T90" fmla="*/ 68 w 1407"/>
                <a:gd name="T91" fmla="*/ 35 h 1406"/>
                <a:gd name="T92" fmla="*/ 77 w 1407"/>
                <a:gd name="T93" fmla="*/ 33 h 1406"/>
                <a:gd name="T94" fmla="*/ 122 w 1407"/>
                <a:gd name="T95" fmla="*/ 50 h 1406"/>
                <a:gd name="T96" fmla="*/ 144 w 1407"/>
                <a:gd name="T97" fmla="*/ 5 h 1406"/>
                <a:gd name="T98" fmla="*/ 151 w 1407"/>
                <a:gd name="T99" fmla="*/ 0 h 14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07"/>
                <a:gd name="T151" fmla="*/ 0 h 1406"/>
                <a:gd name="T152" fmla="*/ 1407 w 1407"/>
                <a:gd name="T153" fmla="*/ 1406 h 14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07" h="1406">
                  <a:moveTo>
                    <a:pt x="704" y="395"/>
                  </a:moveTo>
                  <a:lnTo>
                    <a:pt x="656" y="398"/>
                  </a:lnTo>
                  <a:lnTo>
                    <a:pt x="612" y="408"/>
                  </a:lnTo>
                  <a:lnTo>
                    <a:pt x="570" y="425"/>
                  </a:lnTo>
                  <a:lnTo>
                    <a:pt x="531" y="447"/>
                  </a:lnTo>
                  <a:lnTo>
                    <a:pt x="495" y="475"/>
                  </a:lnTo>
                  <a:lnTo>
                    <a:pt x="466" y="506"/>
                  </a:lnTo>
                  <a:lnTo>
                    <a:pt x="439" y="543"/>
                  </a:lnTo>
                  <a:lnTo>
                    <a:pt x="420" y="584"/>
                  </a:lnTo>
                  <a:lnTo>
                    <a:pt x="405" y="622"/>
                  </a:lnTo>
                  <a:lnTo>
                    <a:pt x="398" y="661"/>
                  </a:lnTo>
                  <a:lnTo>
                    <a:pt x="396" y="703"/>
                  </a:lnTo>
                  <a:lnTo>
                    <a:pt x="398" y="751"/>
                  </a:lnTo>
                  <a:lnTo>
                    <a:pt x="408" y="794"/>
                  </a:lnTo>
                  <a:lnTo>
                    <a:pt x="425" y="837"/>
                  </a:lnTo>
                  <a:lnTo>
                    <a:pt x="448" y="876"/>
                  </a:lnTo>
                  <a:lnTo>
                    <a:pt x="474" y="910"/>
                  </a:lnTo>
                  <a:lnTo>
                    <a:pt x="507" y="941"/>
                  </a:lnTo>
                  <a:lnTo>
                    <a:pt x="543" y="967"/>
                  </a:lnTo>
                  <a:lnTo>
                    <a:pt x="584" y="987"/>
                  </a:lnTo>
                  <a:lnTo>
                    <a:pt x="622" y="1001"/>
                  </a:lnTo>
                  <a:lnTo>
                    <a:pt x="661" y="1008"/>
                  </a:lnTo>
                  <a:lnTo>
                    <a:pt x="704" y="1011"/>
                  </a:lnTo>
                  <a:lnTo>
                    <a:pt x="750" y="1008"/>
                  </a:lnTo>
                  <a:lnTo>
                    <a:pt x="795" y="998"/>
                  </a:lnTo>
                  <a:lnTo>
                    <a:pt x="837" y="981"/>
                  </a:lnTo>
                  <a:lnTo>
                    <a:pt x="875" y="959"/>
                  </a:lnTo>
                  <a:lnTo>
                    <a:pt x="910" y="931"/>
                  </a:lnTo>
                  <a:lnTo>
                    <a:pt x="941" y="900"/>
                  </a:lnTo>
                  <a:lnTo>
                    <a:pt x="968" y="863"/>
                  </a:lnTo>
                  <a:lnTo>
                    <a:pt x="988" y="823"/>
                  </a:lnTo>
                  <a:lnTo>
                    <a:pt x="1000" y="785"/>
                  </a:lnTo>
                  <a:lnTo>
                    <a:pt x="1009" y="745"/>
                  </a:lnTo>
                  <a:lnTo>
                    <a:pt x="1012" y="703"/>
                  </a:lnTo>
                  <a:lnTo>
                    <a:pt x="1009" y="655"/>
                  </a:lnTo>
                  <a:lnTo>
                    <a:pt x="998" y="612"/>
                  </a:lnTo>
                  <a:lnTo>
                    <a:pt x="982" y="569"/>
                  </a:lnTo>
                  <a:lnTo>
                    <a:pt x="960" y="530"/>
                  </a:lnTo>
                  <a:lnTo>
                    <a:pt x="931" y="495"/>
                  </a:lnTo>
                  <a:lnTo>
                    <a:pt x="899" y="465"/>
                  </a:lnTo>
                  <a:lnTo>
                    <a:pt x="864" y="439"/>
                  </a:lnTo>
                  <a:lnTo>
                    <a:pt x="823" y="419"/>
                  </a:lnTo>
                  <a:lnTo>
                    <a:pt x="785" y="405"/>
                  </a:lnTo>
                  <a:lnTo>
                    <a:pt x="746" y="398"/>
                  </a:lnTo>
                  <a:lnTo>
                    <a:pt x="704" y="395"/>
                  </a:lnTo>
                  <a:close/>
                  <a:moveTo>
                    <a:pt x="607" y="0"/>
                  </a:moveTo>
                  <a:lnTo>
                    <a:pt x="801" y="0"/>
                  </a:lnTo>
                  <a:lnTo>
                    <a:pt x="813" y="3"/>
                  </a:lnTo>
                  <a:lnTo>
                    <a:pt x="825" y="10"/>
                  </a:lnTo>
                  <a:lnTo>
                    <a:pt x="832" y="20"/>
                  </a:lnTo>
                  <a:lnTo>
                    <a:pt x="834" y="34"/>
                  </a:lnTo>
                  <a:lnTo>
                    <a:pt x="861" y="179"/>
                  </a:lnTo>
                  <a:lnTo>
                    <a:pt x="913" y="197"/>
                  </a:lnTo>
                  <a:lnTo>
                    <a:pt x="962" y="221"/>
                  </a:lnTo>
                  <a:lnTo>
                    <a:pt x="1085" y="138"/>
                  </a:lnTo>
                  <a:lnTo>
                    <a:pt x="1096" y="129"/>
                  </a:lnTo>
                  <a:lnTo>
                    <a:pt x="1109" y="128"/>
                  </a:lnTo>
                  <a:lnTo>
                    <a:pt x="1121" y="129"/>
                  </a:lnTo>
                  <a:lnTo>
                    <a:pt x="1131" y="138"/>
                  </a:lnTo>
                  <a:lnTo>
                    <a:pt x="1269" y="274"/>
                  </a:lnTo>
                  <a:lnTo>
                    <a:pt x="1276" y="285"/>
                  </a:lnTo>
                  <a:lnTo>
                    <a:pt x="1279" y="298"/>
                  </a:lnTo>
                  <a:lnTo>
                    <a:pt x="1276" y="311"/>
                  </a:lnTo>
                  <a:lnTo>
                    <a:pt x="1269" y="322"/>
                  </a:lnTo>
                  <a:lnTo>
                    <a:pt x="1186" y="444"/>
                  </a:lnTo>
                  <a:lnTo>
                    <a:pt x="1208" y="489"/>
                  </a:lnTo>
                  <a:lnTo>
                    <a:pt x="1228" y="546"/>
                  </a:lnTo>
                  <a:lnTo>
                    <a:pt x="1373" y="572"/>
                  </a:lnTo>
                  <a:lnTo>
                    <a:pt x="1386" y="575"/>
                  </a:lnTo>
                  <a:lnTo>
                    <a:pt x="1397" y="582"/>
                  </a:lnTo>
                  <a:lnTo>
                    <a:pt x="1404" y="593"/>
                  </a:lnTo>
                  <a:lnTo>
                    <a:pt x="1407" y="606"/>
                  </a:lnTo>
                  <a:lnTo>
                    <a:pt x="1407" y="800"/>
                  </a:lnTo>
                  <a:lnTo>
                    <a:pt x="1404" y="813"/>
                  </a:lnTo>
                  <a:lnTo>
                    <a:pt x="1397" y="824"/>
                  </a:lnTo>
                  <a:lnTo>
                    <a:pt x="1386" y="831"/>
                  </a:lnTo>
                  <a:lnTo>
                    <a:pt x="1373" y="834"/>
                  </a:lnTo>
                  <a:lnTo>
                    <a:pt x="1228" y="861"/>
                  </a:lnTo>
                  <a:lnTo>
                    <a:pt x="1210" y="913"/>
                  </a:lnTo>
                  <a:lnTo>
                    <a:pt x="1186" y="962"/>
                  </a:lnTo>
                  <a:lnTo>
                    <a:pt x="1269" y="1084"/>
                  </a:lnTo>
                  <a:lnTo>
                    <a:pt x="1276" y="1095"/>
                  </a:lnTo>
                  <a:lnTo>
                    <a:pt x="1279" y="1108"/>
                  </a:lnTo>
                  <a:lnTo>
                    <a:pt x="1276" y="1121"/>
                  </a:lnTo>
                  <a:lnTo>
                    <a:pt x="1269" y="1132"/>
                  </a:lnTo>
                  <a:lnTo>
                    <a:pt x="1131" y="1268"/>
                  </a:lnTo>
                  <a:lnTo>
                    <a:pt x="1121" y="1277"/>
                  </a:lnTo>
                  <a:lnTo>
                    <a:pt x="1109" y="1278"/>
                  </a:lnTo>
                  <a:lnTo>
                    <a:pt x="1096" y="1277"/>
                  </a:lnTo>
                  <a:lnTo>
                    <a:pt x="1085" y="1268"/>
                  </a:lnTo>
                  <a:lnTo>
                    <a:pt x="962" y="1185"/>
                  </a:lnTo>
                  <a:lnTo>
                    <a:pt x="917" y="1208"/>
                  </a:lnTo>
                  <a:lnTo>
                    <a:pt x="861" y="1228"/>
                  </a:lnTo>
                  <a:lnTo>
                    <a:pt x="834" y="1372"/>
                  </a:lnTo>
                  <a:lnTo>
                    <a:pt x="832" y="1385"/>
                  </a:lnTo>
                  <a:lnTo>
                    <a:pt x="825" y="1396"/>
                  </a:lnTo>
                  <a:lnTo>
                    <a:pt x="813" y="1403"/>
                  </a:lnTo>
                  <a:lnTo>
                    <a:pt x="801" y="1406"/>
                  </a:lnTo>
                  <a:lnTo>
                    <a:pt x="607" y="1406"/>
                  </a:lnTo>
                  <a:lnTo>
                    <a:pt x="594" y="1403"/>
                  </a:lnTo>
                  <a:lnTo>
                    <a:pt x="583" y="1396"/>
                  </a:lnTo>
                  <a:lnTo>
                    <a:pt x="576" y="1385"/>
                  </a:lnTo>
                  <a:lnTo>
                    <a:pt x="573" y="1372"/>
                  </a:lnTo>
                  <a:lnTo>
                    <a:pt x="546" y="1228"/>
                  </a:lnTo>
                  <a:lnTo>
                    <a:pt x="494" y="1209"/>
                  </a:lnTo>
                  <a:lnTo>
                    <a:pt x="445" y="1185"/>
                  </a:lnTo>
                  <a:lnTo>
                    <a:pt x="322" y="1268"/>
                  </a:lnTo>
                  <a:lnTo>
                    <a:pt x="311" y="1277"/>
                  </a:lnTo>
                  <a:lnTo>
                    <a:pt x="299" y="1278"/>
                  </a:lnTo>
                  <a:lnTo>
                    <a:pt x="286" y="1277"/>
                  </a:lnTo>
                  <a:lnTo>
                    <a:pt x="275" y="1268"/>
                  </a:lnTo>
                  <a:lnTo>
                    <a:pt x="137" y="1132"/>
                  </a:lnTo>
                  <a:lnTo>
                    <a:pt x="130" y="1121"/>
                  </a:lnTo>
                  <a:lnTo>
                    <a:pt x="128" y="1108"/>
                  </a:lnTo>
                  <a:lnTo>
                    <a:pt x="130" y="1095"/>
                  </a:lnTo>
                  <a:lnTo>
                    <a:pt x="137" y="1084"/>
                  </a:lnTo>
                  <a:lnTo>
                    <a:pt x="221" y="962"/>
                  </a:lnTo>
                  <a:lnTo>
                    <a:pt x="199" y="917"/>
                  </a:lnTo>
                  <a:lnTo>
                    <a:pt x="179" y="861"/>
                  </a:lnTo>
                  <a:lnTo>
                    <a:pt x="34" y="834"/>
                  </a:lnTo>
                  <a:lnTo>
                    <a:pt x="20" y="831"/>
                  </a:lnTo>
                  <a:lnTo>
                    <a:pt x="10" y="824"/>
                  </a:lnTo>
                  <a:lnTo>
                    <a:pt x="3" y="813"/>
                  </a:lnTo>
                  <a:lnTo>
                    <a:pt x="0" y="800"/>
                  </a:lnTo>
                  <a:lnTo>
                    <a:pt x="0" y="606"/>
                  </a:lnTo>
                  <a:lnTo>
                    <a:pt x="3" y="593"/>
                  </a:lnTo>
                  <a:lnTo>
                    <a:pt x="10" y="582"/>
                  </a:lnTo>
                  <a:lnTo>
                    <a:pt x="20" y="575"/>
                  </a:lnTo>
                  <a:lnTo>
                    <a:pt x="34" y="572"/>
                  </a:lnTo>
                  <a:lnTo>
                    <a:pt x="179" y="546"/>
                  </a:lnTo>
                  <a:lnTo>
                    <a:pt x="197" y="494"/>
                  </a:lnTo>
                  <a:lnTo>
                    <a:pt x="221" y="444"/>
                  </a:lnTo>
                  <a:lnTo>
                    <a:pt x="137" y="322"/>
                  </a:lnTo>
                  <a:lnTo>
                    <a:pt x="130" y="311"/>
                  </a:lnTo>
                  <a:lnTo>
                    <a:pt x="128" y="298"/>
                  </a:lnTo>
                  <a:lnTo>
                    <a:pt x="130" y="285"/>
                  </a:lnTo>
                  <a:lnTo>
                    <a:pt x="137" y="274"/>
                  </a:lnTo>
                  <a:lnTo>
                    <a:pt x="275" y="138"/>
                  </a:lnTo>
                  <a:lnTo>
                    <a:pt x="286" y="129"/>
                  </a:lnTo>
                  <a:lnTo>
                    <a:pt x="299" y="128"/>
                  </a:lnTo>
                  <a:lnTo>
                    <a:pt x="311" y="129"/>
                  </a:lnTo>
                  <a:lnTo>
                    <a:pt x="322" y="138"/>
                  </a:lnTo>
                  <a:lnTo>
                    <a:pt x="445" y="221"/>
                  </a:lnTo>
                  <a:lnTo>
                    <a:pt x="490" y="198"/>
                  </a:lnTo>
                  <a:lnTo>
                    <a:pt x="546" y="179"/>
                  </a:lnTo>
                  <a:lnTo>
                    <a:pt x="573" y="34"/>
                  </a:lnTo>
                  <a:lnTo>
                    <a:pt x="576" y="20"/>
                  </a:lnTo>
                  <a:lnTo>
                    <a:pt x="583" y="10"/>
                  </a:lnTo>
                  <a:lnTo>
                    <a:pt x="594" y="3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latin typeface="Rix모던고딕 L" panose="02020603020101020101" pitchFamily="18" charset="-127"/>
                <a:ea typeface="Rix모던고딕 L" panose="02020603020101020101" pitchFamily="18" charset="-127"/>
              </a:endParaRPr>
            </a:p>
          </p:txBody>
        </p:sp>
      </p:grpSp>
      <p:sp>
        <p:nvSpPr>
          <p:cNvPr id="105" name="Text Box 49"/>
          <p:cNvSpPr txBox="1">
            <a:spLocks noChangeArrowheads="1"/>
          </p:cNvSpPr>
          <p:nvPr/>
        </p:nvSpPr>
        <p:spPr bwMode="auto">
          <a:xfrm>
            <a:off x="602790" y="3071450"/>
            <a:ext cx="725223" cy="764478"/>
          </a:xfrm>
          <a:prstGeom prst="ellipse">
            <a:avLst/>
          </a:prstGeom>
          <a:gradFill rotWithShape="1">
            <a:gsLst>
              <a:gs pos="0">
                <a:srgbClr val="8BB8DD"/>
              </a:gs>
              <a:gs pos="100000">
                <a:srgbClr val="5396CD"/>
              </a:gs>
            </a:gsLst>
            <a:lin ang="5400000" scaled="1"/>
          </a:gra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 sz="90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defRPr>
            </a:lvl1pPr>
            <a:lvl2pPr defTabSz="914400" eaLnBrk="1" hangingPunct="1">
              <a:defRPr sz="1800">
                <a:latin typeface="+mn-lt"/>
                <a:ea typeface="+mn-ea"/>
              </a:defRPr>
            </a:lvl2pPr>
            <a:lvl3pPr defTabSz="914400" eaLnBrk="1" hangingPunct="1">
              <a:defRPr sz="1800">
                <a:latin typeface="+mn-lt"/>
                <a:ea typeface="+mn-ea"/>
              </a:defRPr>
            </a:lvl3pPr>
            <a:lvl4pPr defTabSz="914400" eaLnBrk="1" hangingPunct="1">
              <a:defRPr sz="1800">
                <a:latin typeface="+mn-lt"/>
                <a:ea typeface="+mn-ea"/>
              </a:defRPr>
            </a:lvl4pPr>
            <a:lvl5pPr defTabSz="914400" eaLnBrk="1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en-US" altLang="ko-KR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Anti-Virus</a:t>
            </a:r>
          </a:p>
          <a:p>
            <a:r>
              <a:rPr lang="ko-KR" altLang="en-US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서비스</a:t>
            </a:r>
            <a:endParaRPr lang="ko-KR" alt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84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22069" y="1366867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보안관제 </a:t>
            </a:r>
            <a:r>
              <a:rPr lang="en-US" altLang="ko-KR" dirty="0" smtClean="0"/>
              <a:t>: </a:t>
            </a:r>
            <a:r>
              <a:rPr lang="ko-KR" altLang="en-US" smtClean="0"/>
              <a:t>싸이버원</a:t>
            </a:r>
            <a:r>
              <a:rPr lang="en-US" altLang="ko-KR" dirty="0" smtClean="0"/>
              <a:t>,SK</a:t>
            </a:r>
            <a:r>
              <a:rPr lang="ko-KR" altLang="en-US" smtClean="0"/>
              <a:t>인포섹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322069" y="88851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제조사 및 모델 변경</a:t>
            </a:r>
            <a:endParaRPr lang="ko-KR" altLang="en-US" dirty="0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289116" y="2230843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취약점진단 </a:t>
            </a:r>
            <a:r>
              <a:rPr lang="en-US" altLang="ko-KR" dirty="0" smtClean="0"/>
              <a:t>: </a:t>
            </a:r>
            <a:r>
              <a:rPr lang="ko-KR" altLang="en-US" smtClean="0"/>
              <a:t>서버 </a:t>
            </a:r>
            <a:r>
              <a:rPr lang="en-US" altLang="ko-KR" dirty="0" smtClean="0"/>
              <a:t>,URL , </a:t>
            </a:r>
            <a:r>
              <a:rPr lang="ko-KR" altLang="en-US" smtClean="0"/>
              <a:t>모의해킹</a:t>
            </a:r>
            <a:r>
              <a:rPr lang="en-US" altLang="ko-KR" dirty="0" smtClean="0"/>
              <a:t>(</a:t>
            </a:r>
            <a:r>
              <a:rPr lang="ko-KR" altLang="en-US" smtClean="0"/>
              <a:t>컨설팅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322068" y="541277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고민</a:t>
            </a:r>
            <a:r>
              <a:rPr lang="en-US" altLang="ko-KR" dirty="0" smtClean="0"/>
              <a:t>.</a:t>
            </a:r>
            <a:r>
              <a:rPr lang="ko-KR" altLang="en-US" smtClean="0"/>
              <a:t>보안서비스</a:t>
            </a:r>
            <a:r>
              <a:rPr lang="en-US" altLang="ko-KR" dirty="0" smtClean="0"/>
              <a:t>…</a:t>
            </a:r>
            <a:r>
              <a:rPr lang="ko-KR" altLang="en-US" smtClean="0"/>
              <a:t>두장 </a:t>
            </a:r>
            <a:r>
              <a:rPr lang="ko-KR" altLang="en-US" dirty="0" smtClean="0"/>
              <a:t>만들기</a:t>
            </a:r>
            <a:r>
              <a:rPr lang="en-US" altLang="ko-KR" dirty="0" smtClean="0"/>
              <a:t>.</a:t>
            </a:r>
            <a:endParaRPr lang="ko-KR" altLang="en-US"/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322067" y="2672283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 smtClean="0"/>
              <a:t>시큐어원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smtClean="0"/>
              <a:t>시만텍 총판</a:t>
            </a:r>
            <a:endParaRPr lang="ko-KR" altLang="en-US"/>
          </a:p>
        </p:txBody>
      </p:sp>
      <p:sp>
        <p:nvSpPr>
          <p:cNvPr id="7" name="텍스트 개체 틀 1"/>
          <p:cNvSpPr txBox="1">
            <a:spLocks/>
          </p:cNvSpPr>
          <p:nvPr/>
        </p:nvSpPr>
        <p:spPr>
          <a:xfrm>
            <a:off x="305591" y="1780396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보안관제 </a:t>
            </a:r>
            <a:r>
              <a:rPr lang="en-US" altLang="ko-KR" dirty="0" smtClean="0"/>
              <a:t>: </a:t>
            </a:r>
            <a:r>
              <a:rPr lang="ko-KR" altLang="en-US" smtClean="0"/>
              <a:t>지원범위 세부사항 입력</a:t>
            </a:r>
            <a:r>
              <a:rPr lang="en-US" altLang="ko-KR" dirty="0" smtClean="0"/>
              <a:t>(</a:t>
            </a:r>
            <a:r>
              <a:rPr lang="ko-KR" altLang="en-US" smtClean="0"/>
              <a:t>소개자료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8" name="텍스트 개체 틀 1"/>
          <p:cNvSpPr txBox="1">
            <a:spLocks/>
          </p:cNvSpPr>
          <p:nvPr/>
        </p:nvSpPr>
        <p:spPr>
          <a:xfrm>
            <a:off x="322067" y="4934413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고민</a:t>
            </a:r>
            <a:r>
              <a:rPr lang="en-US" altLang="ko-KR" dirty="0" smtClean="0"/>
              <a:t>.</a:t>
            </a:r>
            <a:r>
              <a:rPr lang="ko-KR" altLang="en-US" smtClean="0"/>
              <a:t>랜섬웨어 </a:t>
            </a:r>
            <a:r>
              <a:rPr lang="en-US" altLang="ko-KR" dirty="0" smtClean="0"/>
              <a:t>: </a:t>
            </a:r>
            <a:r>
              <a:rPr lang="ko-KR" altLang="en-US" smtClean="0"/>
              <a:t>방안 </a:t>
            </a:r>
            <a:r>
              <a:rPr lang="en-US" altLang="ko-KR" dirty="0" smtClean="0"/>
              <a:t>, </a:t>
            </a:r>
            <a:r>
              <a:rPr lang="ko-KR" altLang="en-US" smtClean="0"/>
              <a:t>백신제품</a:t>
            </a:r>
            <a:r>
              <a:rPr lang="en-US" altLang="ko-KR" dirty="0" smtClean="0"/>
              <a:t>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474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96210" y="946175"/>
            <a:ext cx="7015993" cy="478357"/>
          </a:xfrm>
        </p:spPr>
        <p:txBody>
          <a:bodyPr/>
          <a:lstStyle/>
          <a:p>
            <a:r>
              <a:rPr lang="ko-KR" altLang="en-US" smtClean="0"/>
              <a:t>운영관리서비스 지원 범위 확대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396210" y="157637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서버</a:t>
            </a:r>
            <a:r>
              <a:rPr lang="en-US" altLang="ko-KR" dirty="0" smtClean="0"/>
              <a:t>,</a:t>
            </a:r>
            <a:r>
              <a:rPr lang="ko-KR" altLang="en-US" smtClean="0"/>
              <a:t>네트워크 </a:t>
            </a:r>
            <a:r>
              <a:rPr lang="en-US" altLang="ko-KR" dirty="0" smtClean="0"/>
              <a:t>(</a:t>
            </a:r>
            <a:r>
              <a:rPr lang="ko-KR" altLang="en-US" smtClean="0"/>
              <a:t>컨설팅 </a:t>
            </a:r>
            <a:r>
              <a:rPr lang="en-US" altLang="ko-KR" dirty="0" smtClean="0"/>
              <a:t>1</a:t>
            </a:r>
            <a:r>
              <a:rPr lang="ko-KR" altLang="en-US" smtClean="0"/>
              <a:t>회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396210" y="2054727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mtClean="0"/>
              <a:t>취약점 점검 </a:t>
            </a:r>
            <a:r>
              <a:rPr lang="en-US" altLang="ko-KR" dirty="0" smtClean="0"/>
              <a:t>(</a:t>
            </a:r>
            <a:r>
              <a:rPr lang="ko-KR" altLang="en-US" smtClean="0"/>
              <a:t>서버</a:t>
            </a:r>
            <a:r>
              <a:rPr lang="en-US" altLang="ko-KR" dirty="0" smtClean="0"/>
              <a:t>1</a:t>
            </a:r>
            <a:r>
              <a:rPr lang="ko-KR" altLang="en-US" smtClean="0"/>
              <a:t>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396210" y="2627257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부하테스트 지원</a:t>
            </a:r>
            <a:endParaRPr lang="ko-KR" altLang="en-US" dirty="0"/>
          </a:p>
        </p:txBody>
      </p:sp>
      <p:sp>
        <p:nvSpPr>
          <p:cNvPr id="6" name="텍스트 개체 틀 1"/>
          <p:cNvSpPr txBox="1">
            <a:spLocks/>
          </p:cNvSpPr>
          <p:nvPr/>
        </p:nvSpPr>
        <p:spPr>
          <a:xfrm>
            <a:off x="457994" y="3199787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기타 </a:t>
            </a:r>
            <a:r>
              <a:rPr lang="en-US" altLang="ko-KR" dirty="0" smtClean="0"/>
              <a:t>1</a:t>
            </a:r>
            <a:r>
              <a:rPr lang="ko-KR" altLang="en-US" smtClean="0"/>
              <a:t>페이지 구성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6980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5. </a:t>
            </a:r>
            <a:r>
              <a:rPr lang="ko-KR" altLang="en-US" dirty="0" smtClean="0"/>
              <a:t>보안 서비스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클린존</a:t>
            </a:r>
            <a:r>
              <a:rPr lang="ko-KR" altLang="en-US" dirty="0" smtClean="0"/>
              <a:t> 가상 서비스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125726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err="1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업무망과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200" dirty="0" err="1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인터넷망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분리 사용을 통한 보안 사고 사전 예방 효과 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06" name="양쪽 모서리가 둥근 사각형 10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클린존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가상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서비스란 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8" name="양쪽 모서리가 둥근 사각형 107"/>
          <p:cNvSpPr/>
          <p:nvPr/>
        </p:nvSpPr>
        <p:spPr>
          <a:xfrm>
            <a:off x="4997679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직사각형 5"/>
          <p:cNvSpPr>
            <a:spLocks noChangeArrowheads="1"/>
          </p:cNvSpPr>
          <p:nvPr/>
        </p:nvSpPr>
        <p:spPr bwMode="auto">
          <a:xfrm>
            <a:off x="5135053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클린존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가상 서비스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내용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직사각형 110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직사각형 112"/>
          <p:cNvSpPr/>
          <p:nvPr/>
        </p:nvSpPr>
        <p:spPr>
          <a:xfrm>
            <a:off x="5079193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4" name="그룹 113"/>
          <p:cNvGrpSpPr/>
          <p:nvPr/>
        </p:nvGrpSpPr>
        <p:grpSpPr>
          <a:xfrm>
            <a:off x="501364" y="1522747"/>
            <a:ext cx="4259624" cy="738664"/>
            <a:chOff x="592599" y="1513140"/>
            <a:chExt cx="4259624" cy="738664"/>
          </a:xfrm>
        </p:grpSpPr>
        <p:sp>
          <p:nvSpPr>
            <p:cNvPr id="115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보안강화를 위한 기존 </a:t>
              </a:r>
              <a:r>
                <a:rPr lang="en-US" altLang="ko-KR" sz="1600" dirty="0"/>
                <a:t>PC </a:t>
              </a:r>
              <a:r>
                <a:rPr lang="ko-KR" altLang="en-US" sz="1600" dirty="0"/>
                <a:t>내 가상 </a:t>
              </a:r>
              <a:r>
                <a:rPr lang="en-US" altLang="ko-KR" sz="1600" dirty="0"/>
                <a:t>PC </a:t>
              </a:r>
              <a:r>
                <a:rPr lang="ko-KR" altLang="en-US" sz="1600" dirty="0"/>
                <a:t>워크스페이스 </a:t>
              </a:r>
              <a:r>
                <a:rPr lang="ko-KR" altLang="en-US" sz="1600" dirty="0" smtClean="0"/>
                <a:t>생성 통해 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인터넷 </a:t>
              </a:r>
              <a:r>
                <a:rPr lang="ko-KR" altLang="en-US" sz="1600" dirty="0" smtClean="0"/>
                <a:t>영역과 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업무</a:t>
              </a:r>
              <a:r>
                <a:rPr lang="ko-KR" altLang="en-US" sz="1600" dirty="0" smtClean="0"/>
                <a:t>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영역 분리</a:t>
              </a:r>
              <a:r>
                <a:rPr lang="ko-KR" altLang="en-US" sz="1600" dirty="0" smtClean="0"/>
                <a:t>하여 사용하여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정액제 가상서비스</a:t>
              </a:r>
              <a:endParaRPr lang="ko-KR" altLang="en-US" sz="1600" dirty="0"/>
            </a:p>
          </p:txBody>
        </p:sp>
        <p:sp>
          <p:nvSpPr>
            <p:cNvPr id="116" name="타원 115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0" name="그룹 119"/>
          <p:cNvGrpSpPr/>
          <p:nvPr/>
        </p:nvGrpSpPr>
        <p:grpSpPr>
          <a:xfrm>
            <a:off x="5164909" y="1530364"/>
            <a:ext cx="4259624" cy="492443"/>
            <a:chOff x="592599" y="1513140"/>
            <a:chExt cx="4259624" cy="492443"/>
          </a:xfrm>
        </p:grpSpPr>
        <p:sp>
          <p:nvSpPr>
            <p:cNvPr id="121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>
                  <a:solidFill>
                    <a:srgbClr val="FF6600"/>
                  </a:solidFill>
                </a:rPr>
                <a:t>사용자 수 만큼 </a:t>
              </a:r>
              <a:r>
                <a:rPr lang="en-US" altLang="ko-KR" sz="1600" dirty="0" smtClean="0"/>
                <a:t>ASP </a:t>
              </a:r>
              <a:r>
                <a:rPr lang="ko-KR" altLang="en-US" sz="1600" dirty="0" smtClean="0"/>
                <a:t>형태로 사용하는 최고의 </a:t>
              </a:r>
              <a:r>
                <a:rPr lang="ko-KR" altLang="en-US" sz="1600" dirty="0"/>
                <a:t>보안 </a:t>
              </a:r>
              <a:r>
                <a:rPr lang="ko-KR" altLang="en-US" sz="1600" dirty="0" smtClean="0"/>
                <a:t>서비스 </a:t>
              </a:r>
              <a:r>
                <a:rPr lang="en-US" altLang="ko-KR" sz="1600" dirty="0" smtClean="0"/>
                <a:t>(</a:t>
              </a:r>
              <a:r>
                <a:rPr lang="ko-KR" altLang="en-US" sz="1600" dirty="0" smtClean="0"/>
                <a:t>사용자수 </a:t>
              </a:r>
              <a:r>
                <a:rPr lang="en-US" altLang="ko-KR" sz="1600" dirty="0" smtClean="0"/>
                <a:t>+ </a:t>
              </a:r>
              <a:r>
                <a:rPr lang="ko-KR" altLang="en-US" sz="1600" dirty="0" smtClean="0"/>
                <a:t>약정기간 기준</a:t>
              </a:r>
              <a:r>
                <a:rPr lang="en-US" altLang="ko-KR" sz="1600" dirty="0" smtClean="0"/>
                <a:t>)</a:t>
              </a:r>
              <a:endParaRPr lang="ko-KR" altLang="en-US" sz="1600" dirty="0"/>
            </a:p>
          </p:txBody>
        </p:sp>
        <p:sp>
          <p:nvSpPr>
            <p:cNvPr id="122" name="타원 121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25" name="TextBox 281"/>
          <p:cNvSpPr txBox="1">
            <a:spLocks noChangeArrowheads="1"/>
          </p:cNvSpPr>
          <p:nvPr/>
        </p:nvSpPr>
        <p:spPr bwMode="auto">
          <a:xfrm>
            <a:off x="637295" y="5022175"/>
            <a:ext cx="3958060" cy="4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ko-KR" altLang="en-US" b="0" dirty="0" smtClean="0">
                <a:solidFill>
                  <a:schemeClr val="tx1"/>
                </a:solidFill>
              </a:rPr>
              <a:t>가상영역은 인터넷만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업무영역은 업무만 사용하여 원천적으로 보안유해 요소를 차단</a:t>
            </a:r>
            <a:endParaRPr kumimoji="1" lang="en-US" altLang="ko-KR" b="0" dirty="0" smtClean="0">
              <a:solidFill>
                <a:schemeClr val="tx1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426225" y="2392097"/>
            <a:ext cx="4349285" cy="2476172"/>
            <a:chOff x="518323" y="2479218"/>
            <a:chExt cx="4349285" cy="2380950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8875" y="2479218"/>
              <a:ext cx="3257437" cy="2380950"/>
            </a:xfrm>
            <a:prstGeom prst="rect">
              <a:avLst/>
            </a:prstGeom>
          </p:spPr>
        </p:pic>
        <p:grpSp>
          <p:nvGrpSpPr>
            <p:cNvPr id="268" name="그룹 267"/>
            <p:cNvGrpSpPr/>
            <p:nvPr/>
          </p:nvGrpSpPr>
          <p:grpSpPr>
            <a:xfrm>
              <a:off x="4290270" y="2628291"/>
              <a:ext cx="577338" cy="590284"/>
              <a:chOff x="7579321" y="917476"/>
              <a:chExt cx="838559" cy="797345"/>
            </a:xfrm>
          </p:grpSpPr>
          <p:pic>
            <p:nvPicPr>
              <p:cNvPr id="269" name="그림 268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79321" y="917476"/>
                <a:ext cx="838559" cy="797345"/>
              </a:xfrm>
              <a:prstGeom prst="rect">
                <a:avLst/>
              </a:prstGeom>
            </p:spPr>
          </p:pic>
          <p:sp>
            <p:nvSpPr>
              <p:cNvPr id="270" name="TextBox 269"/>
              <p:cNvSpPr txBox="1"/>
              <p:nvPr/>
            </p:nvSpPr>
            <p:spPr>
              <a:xfrm>
                <a:off x="7590315" y="1217255"/>
                <a:ext cx="792085" cy="271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ko-KR" altLang="en-US" sz="1100" spc="-100" dirty="0" err="1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업무망</a:t>
                </a:r>
                <a:endParaRPr kumimoji="1" lang="ko-KR" altLang="en-US" sz="1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grpSp>
          <p:nvGrpSpPr>
            <p:cNvPr id="271" name="그룹 270"/>
            <p:cNvGrpSpPr/>
            <p:nvPr/>
          </p:nvGrpSpPr>
          <p:grpSpPr>
            <a:xfrm>
              <a:off x="518323" y="2629335"/>
              <a:ext cx="665567" cy="590284"/>
              <a:chOff x="4171275" y="932053"/>
              <a:chExt cx="966708" cy="797345"/>
            </a:xfrm>
          </p:grpSpPr>
          <p:pic>
            <p:nvPicPr>
              <p:cNvPr id="272" name="그림 271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rgbClr val="0000CC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Photocopy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5352" y="932053"/>
                <a:ext cx="838559" cy="797345"/>
              </a:xfrm>
              <a:prstGeom prst="rect">
                <a:avLst/>
              </a:prstGeom>
            </p:spPr>
          </p:pic>
          <p:sp>
            <p:nvSpPr>
              <p:cNvPr id="273" name="TextBox 272"/>
              <p:cNvSpPr txBox="1"/>
              <p:nvPr/>
            </p:nvSpPr>
            <p:spPr>
              <a:xfrm>
                <a:off x="4171275" y="1213977"/>
                <a:ext cx="966708" cy="271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ko-KR" altLang="en-US" sz="1100" spc="-100" dirty="0" err="1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인터넷망</a:t>
                </a:r>
                <a:endParaRPr kumimoji="1" lang="ko-KR" altLang="en-US" sz="1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2047" y="3787140"/>
              <a:ext cx="1089895" cy="924764"/>
            </a:xfrm>
            <a:prstGeom prst="rect">
              <a:avLst/>
            </a:prstGeom>
          </p:spPr>
        </p:pic>
      </p:grpSp>
      <p:grpSp>
        <p:nvGrpSpPr>
          <p:cNvPr id="1057" name="그룹 1056"/>
          <p:cNvGrpSpPr/>
          <p:nvPr/>
        </p:nvGrpSpPr>
        <p:grpSpPr>
          <a:xfrm>
            <a:off x="5121987" y="2068228"/>
            <a:ext cx="4211199" cy="3521541"/>
            <a:chOff x="354426" y="1198519"/>
            <a:chExt cx="6654775" cy="5429722"/>
          </a:xfrm>
        </p:grpSpPr>
        <p:grpSp>
          <p:nvGrpSpPr>
            <p:cNvPr id="1058" name="그룹 1057"/>
            <p:cNvGrpSpPr/>
            <p:nvPr/>
          </p:nvGrpSpPr>
          <p:grpSpPr>
            <a:xfrm>
              <a:off x="354426" y="1198519"/>
              <a:ext cx="3295625" cy="5429722"/>
              <a:chOff x="5493390" y="2187618"/>
              <a:chExt cx="4955667" cy="5429722"/>
            </a:xfrm>
          </p:grpSpPr>
          <p:sp>
            <p:nvSpPr>
              <p:cNvPr id="1063" name="모서리가 둥근 직사각형 1062"/>
              <p:cNvSpPr/>
              <p:nvPr/>
            </p:nvSpPr>
            <p:spPr>
              <a:xfrm>
                <a:off x="5525598" y="2325757"/>
                <a:ext cx="4891253" cy="5291583"/>
              </a:xfrm>
              <a:prstGeom prst="roundRect">
                <a:avLst>
                  <a:gd name="adj" fmla="val 1771"/>
                </a:avLst>
              </a:prstGeom>
              <a:noFill/>
              <a:ln w="317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064" name="직사각형 1063"/>
              <p:cNvSpPr/>
              <p:nvPr/>
            </p:nvSpPr>
            <p:spPr>
              <a:xfrm>
                <a:off x="5493390" y="2277070"/>
                <a:ext cx="4955667" cy="36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065" name="양쪽 모서리가 둥근 사각형 1064"/>
              <p:cNvSpPr/>
              <p:nvPr/>
            </p:nvSpPr>
            <p:spPr>
              <a:xfrm>
                <a:off x="5493390" y="2187618"/>
                <a:ext cx="4955667" cy="459679"/>
              </a:xfrm>
              <a:prstGeom prst="round2SameRect">
                <a:avLst/>
              </a:prstGeom>
              <a:gradFill flip="none" rotWithShape="1">
                <a:gsLst>
                  <a:gs pos="91000">
                    <a:srgbClr val="5DA928"/>
                  </a:gs>
                  <a:gs pos="92000">
                    <a:srgbClr val="519424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b="1" kern="100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보안 및 인프라 도입비용 </a:t>
                </a:r>
                <a:r>
                  <a:rPr lang="en-US" altLang="ko-KR" sz="1300" b="1" kern="100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“0</a:t>
                </a:r>
                <a:r>
                  <a:rPr lang="en-US" altLang="ko-KR" sz="1300" b="1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”</a:t>
                </a:r>
                <a:r>
                  <a:rPr lang="ko-KR" altLang="en-US" sz="1300" b="1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원</a:t>
                </a:r>
                <a:endParaRPr lang="ko-KR" altLang="en-US" sz="1300" b="1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grpSp>
          <p:nvGrpSpPr>
            <p:cNvPr id="1059" name="그룹 1058"/>
            <p:cNvGrpSpPr/>
            <p:nvPr/>
          </p:nvGrpSpPr>
          <p:grpSpPr>
            <a:xfrm>
              <a:off x="3713576" y="1198519"/>
              <a:ext cx="3295625" cy="5429722"/>
              <a:chOff x="5493390" y="2187618"/>
              <a:chExt cx="4955667" cy="5429722"/>
            </a:xfrm>
          </p:grpSpPr>
          <p:sp>
            <p:nvSpPr>
              <p:cNvPr id="1060" name="모서리가 둥근 직사각형 1059"/>
              <p:cNvSpPr/>
              <p:nvPr/>
            </p:nvSpPr>
            <p:spPr>
              <a:xfrm>
                <a:off x="5525598" y="2325757"/>
                <a:ext cx="4891253" cy="5291583"/>
              </a:xfrm>
              <a:prstGeom prst="roundRect">
                <a:avLst>
                  <a:gd name="adj" fmla="val 1771"/>
                </a:avLst>
              </a:prstGeom>
              <a:noFill/>
              <a:ln w="317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061" name="직사각형 1060"/>
              <p:cNvSpPr/>
              <p:nvPr/>
            </p:nvSpPr>
            <p:spPr>
              <a:xfrm>
                <a:off x="5493390" y="2277070"/>
                <a:ext cx="4955667" cy="36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6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062" name="양쪽 모서리가 둥근 사각형 1061"/>
              <p:cNvSpPr/>
              <p:nvPr/>
            </p:nvSpPr>
            <p:spPr>
              <a:xfrm>
                <a:off x="5493390" y="2187618"/>
                <a:ext cx="4955667" cy="487400"/>
              </a:xfrm>
              <a:prstGeom prst="round2SameRect">
                <a:avLst/>
              </a:prstGeom>
              <a:gradFill flip="none" rotWithShape="1">
                <a:gsLst>
                  <a:gs pos="91000">
                    <a:srgbClr val="098FD2"/>
                  </a:gs>
                  <a:gs pos="92000">
                    <a:srgbClr val="0D76B7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1300" b="1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최신 보안기술과 보안 강화  </a:t>
                </a:r>
                <a:endParaRPr lang="ko-KR" altLang="en-US" sz="1300" b="1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</p:grpSp>
      <p:sp>
        <p:nvSpPr>
          <p:cNvPr id="1066" name="직사각형 8"/>
          <p:cNvSpPr>
            <a:spLocks noChangeArrowheads="1"/>
          </p:cNvSpPr>
          <p:nvPr/>
        </p:nvSpPr>
        <p:spPr bwMode="auto">
          <a:xfrm>
            <a:off x="5220209" y="2833878"/>
            <a:ext cx="1853426" cy="39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일반사용자</a:t>
            </a: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전산관리자</a:t>
            </a: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, IDC 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관리자 등 차등 적용</a:t>
            </a:r>
            <a:endParaRPr kumimoji="1" lang="ko-KR" altLang="en-US" sz="12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67" name="모서리가 둥근 직사각형 1066"/>
          <p:cNvSpPr/>
          <p:nvPr/>
        </p:nvSpPr>
        <p:spPr>
          <a:xfrm>
            <a:off x="5220209" y="3247292"/>
            <a:ext cx="1886581" cy="230897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사용자 수만큼 </a:t>
            </a:r>
            <a:r>
              <a:rPr kumimoji="1" lang="en-US" altLang="ko-KR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ASP </a:t>
            </a:r>
            <a:r>
              <a:rPr kumimoji="1" lang="ko-KR" altLang="en-US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형태로 적용</a:t>
            </a:r>
            <a:endParaRPr kumimoji="1" lang="ko-KR" altLang="en-US" sz="105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68" name="모서리가 둥근 직사각형 1067"/>
          <p:cNvSpPr/>
          <p:nvPr/>
        </p:nvSpPr>
        <p:spPr>
          <a:xfrm>
            <a:off x="5220209" y="3540151"/>
            <a:ext cx="1886581" cy="226065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 솔루션 보다 최고 이상 </a:t>
            </a:r>
            <a:r>
              <a:rPr kumimoji="1" lang="en-US" altLang="ko-KR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50% </a:t>
            </a:r>
            <a:r>
              <a:rPr kumimoji="1" lang="ko-KR" altLang="en-US" sz="105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절감</a:t>
            </a:r>
            <a:endParaRPr kumimoji="1" lang="ko-KR" altLang="en-US" sz="105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69" name="직사각형 8"/>
          <p:cNvSpPr>
            <a:spLocks noChangeArrowheads="1"/>
          </p:cNvSpPr>
          <p:nvPr/>
        </p:nvSpPr>
        <p:spPr bwMode="auto">
          <a:xfrm>
            <a:off x="5220209" y="4823944"/>
            <a:ext cx="185342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1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초기 보안솔루션 및 인건비 </a:t>
            </a:r>
            <a:r>
              <a:rPr kumimoji="1" lang="en-US" altLang="ko-KR" sz="11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“0”</a:t>
            </a:r>
            <a:endParaRPr kumimoji="1" lang="ko-KR" altLang="en-US" sz="11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70" name="모서리가 둥근 직사각형 1069"/>
          <p:cNvSpPr/>
          <p:nvPr/>
        </p:nvSpPr>
        <p:spPr>
          <a:xfrm>
            <a:off x="5220210" y="5073261"/>
            <a:ext cx="1886580" cy="186808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스토리지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보안장비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구매 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“0”</a:t>
            </a:r>
            <a:endParaRPr kumimoji="1" lang="ko-KR" altLang="en-US" sz="11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71" name="모서리가 둥근 직사각형 1070"/>
          <p:cNvSpPr/>
          <p:nvPr/>
        </p:nvSpPr>
        <p:spPr>
          <a:xfrm>
            <a:off x="5220209" y="5307287"/>
            <a:ext cx="1886581" cy="186808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보안인프라 관리 인건비 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“0”</a:t>
            </a:r>
            <a:endParaRPr kumimoji="1" lang="ko-KR" altLang="en-US" sz="11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72" name="직사각형 8"/>
          <p:cNvSpPr>
            <a:spLocks noChangeArrowheads="1"/>
          </p:cNvSpPr>
          <p:nvPr/>
        </p:nvSpPr>
        <p:spPr bwMode="auto">
          <a:xfrm>
            <a:off x="7337055" y="2834337"/>
            <a:ext cx="1853426" cy="39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근본적인 </a:t>
            </a: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PC 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분리를 통한</a:t>
            </a:r>
            <a:r>
              <a:rPr kumimoji="1" lang="en-US" altLang="ko-KR" sz="1200" b="1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인터넷</a:t>
            </a: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, 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업무망간 접근 통제 </a:t>
            </a:r>
            <a:endParaRPr kumimoji="1" lang="ko-KR" altLang="en-US" sz="12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073" name="그룹 1072"/>
          <p:cNvGrpSpPr/>
          <p:nvPr/>
        </p:nvGrpSpPr>
        <p:grpSpPr>
          <a:xfrm>
            <a:off x="5351001" y="3877111"/>
            <a:ext cx="1542141" cy="889311"/>
            <a:chOff x="792786" y="4631402"/>
            <a:chExt cx="2436978" cy="1371192"/>
          </a:xfrm>
        </p:grpSpPr>
        <p:sp>
          <p:nvSpPr>
            <p:cNvPr id="1074" name="정육면체 1073"/>
            <p:cNvSpPr/>
            <p:nvPr/>
          </p:nvSpPr>
          <p:spPr>
            <a:xfrm>
              <a:off x="2321508" y="5098621"/>
              <a:ext cx="540060" cy="478558"/>
            </a:xfrm>
            <a:prstGeom prst="cube">
              <a:avLst>
                <a:gd name="adj" fmla="val 13712"/>
              </a:avLst>
            </a:prstGeom>
            <a:solidFill>
              <a:srgbClr val="519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>
                <a:ln>
                  <a:solidFill>
                    <a:srgbClr val="EAEAEA">
                      <a:alpha val="0"/>
                    </a:srgb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75" name="정육면체 1074"/>
            <p:cNvSpPr/>
            <p:nvPr/>
          </p:nvSpPr>
          <p:spPr>
            <a:xfrm>
              <a:off x="2330509" y="4735937"/>
              <a:ext cx="522058" cy="438660"/>
            </a:xfrm>
            <a:prstGeom prst="cube">
              <a:avLst>
                <a:gd name="adj" fmla="val 19403"/>
              </a:avLst>
            </a:prstGeom>
            <a:noFill/>
            <a:ln w="12700">
              <a:solidFill>
                <a:srgbClr val="5194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>
                <a:ln>
                  <a:solidFill>
                    <a:srgbClr val="EAEAEA">
                      <a:alpha val="0"/>
                    </a:srgb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76" name="자유형 1075"/>
            <p:cNvSpPr/>
            <p:nvPr/>
          </p:nvSpPr>
          <p:spPr>
            <a:xfrm rot="2819206">
              <a:off x="1469223" y="5112017"/>
              <a:ext cx="1033950" cy="72719"/>
            </a:xfrm>
            <a:custGeom>
              <a:avLst/>
              <a:gdLst>
                <a:gd name="connsiteX0" fmla="*/ 2962499 w 3267391"/>
                <a:gd name="connsiteY0" fmla="*/ 0 h 162018"/>
                <a:gd name="connsiteX1" fmla="*/ 3267391 w 3267391"/>
                <a:gd name="connsiteY1" fmla="*/ 162018 h 162018"/>
                <a:gd name="connsiteX2" fmla="*/ 0 w 3267391"/>
                <a:gd name="connsiteY2" fmla="*/ 162018 h 162018"/>
                <a:gd name="connsiteX3" fmla="*/ 0 w 3267391"/>
                <a:gd name="connsiteY3" fmla="*/ 81009 h 162018"/>
                <a:gd name="connsiteX4" fmla="*/ 2962499 w 3267391"/>
                <a:gd name="connsiteY4" fmla="*/ 81009 h 162018"/>
                <a:gd name="connsiteX5" fmla="*/ 2962499 w 3267391"/>
                <a:gd name="connsiteY5" fmla="*/ 0 h 16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67391" h="162018">
                  <a:moveTo>
                    <a:pt x="2962499" y="0"/>
                  </a:moveTo>
                  <a:lnTo>
                    <a:pt x="3267391" y="162018"/>
                  </a:lnTo>
                  <a:lnTo>
                    <a:pt x="0" y="162018"/>
                  </a:lnTo>
                  <a:lnTo>
                    <a:pt x="0" y="81009"/>
                  </a:lnTo>
                  <a:lnTo>
                    <a:pt x="2962499" y="81009"/>
                  </a:lnTo>
                  <a:lnTo>
                    <a:pt x="2962499" y="0"/>
                  </a:lnTo>
                  <a:close/>
                </a:path>
              </a:pathLst>
            </a:custGeom>
            <a:gradFill flip="none" rotWithShape="1">
              <a:gsLst>
                <a:gs pos="46000">
                  <a:schemeClr val="bg1">
                    <a:lumMod val="65000"/>
                  </a:schemeClr>
                </a:gs>
                <a:gs pos="100000">
                  <a:srgbClr val="FF006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>
                <a:ln>
                  <a:solidFill>
                    <a:srgbClr val="EAEAEA">
                      <a:alpha val="0"/>
                    </a:srgb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77" name="정육면체 1076"/>
            <p:cNvSpPr/>
            <p:nvPr/>
          </p:nvSpPr>
          <p:spPr>
            <a:xfrm>
              <a:off x="1097372" y="4735937"/>
              <a:ext cx="540060" cy="841242"/>
            </a:xfrm>
            <a:prstGeom prst="cube">
              <a:avLst>
                <a:gd name="adj" fmla="val 1371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spc="-100">
                <a:ln>
                  <a:solidFill>
                    <a:srgbClr val="EAEAEA">
                      <a:alpha val="0"/>
                    </a:srgb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78" name="직사각형 8"/>
            <p:cNvSpPr>
              <a:spLocks noChangeArrowheads="1"/>
            </p:cNvSpPr>
            <p:nvPr/>
          </p:nvSpPr>
          <p:spPr bwMode="auto">
            <a:xfrm>
              <a:off x="792786" y="5639878"/>
              <a:ext cx="2436978" cy="362716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200" b="1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rgbClr val="FF0066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초기 도입비용  </a:t>
              </a:r>
              <a:r>
                <a:rPr kumimoji="1" lang="en-US" altLang="ko-KR" sz="1200" b="1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rgbClr val="FF0066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“0”</a:t>
              </a:r>
              <a:endParaRPr kumimoji="1" lang="ko-KR" altLang="en-US" sz="1200" b="1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rgbClr val="FF0066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1079" name="직사각형 8"/>
          <p:cNvSpPr>
            <a:spLocks noChangeArrowheads="1"/>
          </p:cNvSpPr>
          <p:nvPr/>
        </p:nvSpPr>
        <p:spPr bwMode="auto">
          <a:xfrm>
            <a:off x="7343004" y="4085093"/>
            <a:ext cx="19901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국정원 보안 인증 </a:t>
            </a: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CBC </a:t>
            </a:r>
            <a:r>
              <a:rPr kumimoji="1" lang="ko-KR" altLang="en-US" sz="1200" b="1" spc="-100" dirty="0" err="1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솔수션과</a:t>
            </a:r>
            <a:r>
              <a:rPr kumimoji="1" lang="ko-KR" altLang="en-US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자료 연계를 통한 보안 강화</a:t>
            </a:r>
            <a:endParaRPr kumimoji="1" lang="ko-KR" altLang="en-US" sz="12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80" name="직사각형 1079"/>
          <p:cNvSpPr/>
          <p:nvPr/>
        </p:nvSpPr>
        <p:spPr bwMode="auto">
          <a:xfrm>
            <a:off x="7440131" y="3304074"/>
            <a:ext cx="727539" cy="357153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1006846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ITO</a:t>
            </a:r>
            <a:r>
              <a:rPr kumimoji="1" lang="ko-KR" altLang="en-US" sz="12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서비스</a:t>
            </a:r>
            <a:endParaRPr kumimoji="1" lang="en-US" altLang="ko-KR" sz="1200" spc="-100" dirty="0" smtClean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ctr" defTabSz="1006846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2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운영수준</a:t>
            </a:r>
            <a:endParaRPr kumimoji="1" lang="en-US" altLang="ko-KR" sz="1200" spc="-100" dirty="0" smtClean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ctr" defTabSz="1006846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2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진단</a:t>
            </a:r>
            <a:endParaRPr kumimoji="1" lang="ko-KR" altLang="en-US" sz="12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bg1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1081" name="직선 화살표 연결선 1080"/>
          <p:cNvCxnSpPr>
            <a:stCxn id="1083" idx="2"/>
            <a:endCxn id="1084" idx="0"/>
          </p:cNvCxnSpPr>
          <p:nvPr/>
        </p:nvCxnSpPr>
        <p:spPr>
          <a:xfrm>
            <a:off x="8297361" y="4791214"/>
            <a:ext cx="0" cy="153548"/>
          </a:xfrm>
          <a:prstGeom prst="straightConnector1">
            <a:avLst/>
          </a:prstGeom>
          <a:ln w="38100" cap="rnd">
            <a:solidFill>
              <a:srgbClr val="0D76B7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2" name="직선 화살표 연결선 1081"/>
          <p:cNvCxnSpPr>
            <a:stCxn id="1084" idx="2"/>
            <a:endCxn id="1085" idx="0"/>
          </p:cNvCxnSpPr>
          <p:nvPr/>
        </p:nvCxnSpPr>
        <p:spPr>
          <a:xfrm>
            <a:off x="8297361" y="5157505"/>
            <a:ext cx="0" cy="149781"/>
          </a:xfrm>
          <a:prstGeom prst="straightConnector1">
            <a:avLst/>
          </a:prstGeom>
          <a:ln w="38100" cap="rnd">
            <a:solidFill>
              <a:srgbClr val="0D76B7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3" name="모서리가 둥근 직사각형 1082"/>
          <p:cNvSpPr/>
          <p:nvPr/>
        </p:nvSpPr>
        <p:spPr>
          <a:xfrm>
            <a:off x="7376160" y="4572201"/>
            <a:ext cx="1842401" cy="219013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CBC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가상화를 통한  전용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생성</a:t>
            </a:r>
            <a:endParaRPr kumimoji="1" lang="ko-KR" altLang="en-US" sz="11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84" name="모서리가 둥근 직사각형 1083"/>
          <p:cNvSpPr/>
          <p:nvPr/>
        </p:nvSpPr>
        <p:spPr>
          <a:xfrm>
            <a:off x="7376160" y="4944762"/>
            <a:ext cx="1842401" cy="212743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100" spc="-100" dirty="0" err="1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보안게이트웨이를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통한 보안 접속</a:t>
            </a:r>
            <a:endParaRPr kumimoji="1" lang="ko-KR" altLang="en-US" sz="11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85" name="모서리가 둥근 직사각형 1084"/>
          <p:cNvSpPr/>
          <p:nvPr/>
        </p:nvSpPr>
        <p:spPr>
          <a:xfrm>
            <a:off x="7376160" y="5307286"/>
            <a:ext cx="1842401" cy="198727"/>
          </a:xfrm>
          <a:prstGeom prst="round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/>
            <a:r>
              <a:rPr kumimoji="1" lang="ko-KR" altLang="en-US" sz="1100" spc="-100" dirty="0" err="1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망연계를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통한 </a:t>
            </a:r>
            <a:r>
              <a:rPr kumimoji="1" lang="en-US" altLang="ko-KR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 </a:t>
            </a:r>
            <a:r>
              <a:rPr kumimoji="1" lang="ko-KR" altLang="en-US" sz="11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간 자료 연계 </a:t>
            </a:r>
            <a:endParaRPr kumimoji="1" lang="ko-KR" altLang="en-US" sz="11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086" name="그룹 1085"/>
          <p:cNvGrpSpPr/>
          <p:nvPr/>
        </p:nvGrpSpPr>
        <p:grpSpPr>
          <a:xfrm>
            <a:off x="5325442" y="2434654"/>
            <a:ext cx="3803977" cy="353454"/>
            <a:chOff x="768405" y="2410765"/>
            <a:chExt cx="6011260" cy="544977"/>
          </a:xfrm>
        </p:grpSpPr>
        <p:grpSp>
          <p:nvGrpSpPr>
            <p:cNvPr id="1087" name="그룹 1086"/>
            <p:cNvGrpSpPr/>
            <p:nvPr/>
          </p:nvGrpSpPr>
          <p:grpSpPr>
            <a:xfrm>
              <a:off x="768405" y="2410765"/>
              <a:ext cx="2652603" cy="539841"/>
              <a:chOff x="557736" y="2867965"/>
              <a:chExt cx="2652603" cy="539841"/>
            </a:xfrm>
          </p:grpSpPr>
          <p:grpSp>
            <p:nvGrpSpPr>
              <p:cNvPr id="1093" name="그룹 1092"/>
              <p:cNvGrpSpPr/>
              <p:nvPr/>
            </p:nvGrpSpPr>
            <p:grpSpPr>
              <a:xfrm>
                <a:off x="557736" y="2867965"/>
                <a:ext cx="2652603" cy="506299"/>
                <a:chOff x="5715000" y="2953391"/>
                <a:chExt cx="4470400" cy="815834"/>
              </a:xfrm>
            </p:grpSpPr>
            <p:sp>
              <p:nvSpPr>
                <p:cNvPr id="1095" name="모서리가 둥근 직사각형 1094"/>
                <p:cNvSpPr/>
                <p:nvPr/>
              </p:nvSpPr>
              <p:spPr>
                <a:xfrm>
                  <a:off x="5715000" y="3035302"/>
                  <a:ext cx="4470400" cy="733923"/>
                </a:xfrm>
                <a:prstGeom prst="roundRect">
                  <a:avLst/>
                </a:prstGeom>
                <a:solidFill>
                  <a:schemeClr val="bg1"/>
                </a:solidFill>
                <a:ln w="412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1096" name="직사각형 1095"/>
                <p:cNvSpPr/>
                <p:nvPr/>
              </p:nvSpPr>
              <p:spPr>
                <a:xfrm>
                  <a:off x="6167255" y="2953391"/>
                  <a:ext cx="3565888" cy="7344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00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sp>
            <p:nvSpPr>
              <p:cNvPr id="1094" name="직사각형 1093"/>
              <p:cNvSpPr/>
              <p:nvPr/>
            </p:nvSpPr>
            <p:spPr>
              <a:xfrm>
                <a:off x="942631" y="2933257"/>
                <a:ext cx="1882642" cy="4745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ko-KR" altLang="en-US" sz="1400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사용자 수 만큼</a:t>
                </a:r>
                <a:endParaRPr kumimoji="1" lang="ko-KR" altLang="en-US" sz="14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grpSp>
          <p:nvGrpSpPr>
            <p:cNvPr id="1088" name="그룹 1087"/>
            <p:cNvGrpSpPr/>
            <p:nvPr/>
          </p:nvGrpSpPr>
          <p:grpSpPr>
            <a:xfrm>
              <a:off x="4127062" y="2422642"/>
              <a:ext cx="2652603" cy="533100"/>
              <a:chOff x="557736" y="2879842"/>
              <a:chExt cx="2652603" cy="533100"/>
            </a:xfrm>
          </p:grpSpPr>
          <p:grpSp>
            <p:nvGrpSpPr>
              <p:cNvPr id="1089" name="그룹 1088"/>
              <p:cNvGrpSpPr/>
              <p:nvPr/>
            </p:nvGrpSpPr>
            <p:grpSpPr>
              <a:xfrm>
                <a:off x="557736" y="2879842"/>
                <a:ext cx="2652603" cy="533100"/>
                <a:chOff x="5715000" y="2972527"/>
                <a:chExt cx="4470400" cy="859020"/>
              </a:xfrm>
            </p:grpSpPr>
            <p:sp>
              <p:nvSpPr>
                <p:cNvPr id="1091" name="모서리가 둥근 직사각형 1090"/>
                <p:cNvSpPr/>
                <p:nvPr/>
              </p:nvSpPr>
              <p:spPr>
                <a:xfrm>
                  <a:off x="5715000" y="3035303"/>
                  <a:ext cx="4470400" cy="796244"/>
                </a:xfrm>
                <a:prstGeom prst="roundRect">
                  <a:avLst/>
                </a:prstGeom>
                <a:solidFill>
                  <a:schemeClr val="bg1"/>
                </a:solidFill>
                <a:ln w="412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1092" name="직사각형 1091"/>
                <p:cNvSpPr/>
                <p:nvPr/>
              </p:nvSpPr>
              <p:spPr>
                <a:xfrm>
                  <a:off x="6167255" y="2972527"/>
                  <a:ext cx="3565888" cy="6421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sp>
            <p:nvSpPr>
              <p:cNvPr id="1090" name="직사각형 1089"/>
              <p:cNvSpPr/>
              <p:nvPr/>
            </p:nvSpPr>
            <p:spPr>
              <a:xfrm>
                <a:off x="899874" y="2944972"/>
                <a:ext cx="1994101" cy="4508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kumimoji="1" lang="ko-KR" altLang="en-US" sz="1300" spc="-100" dirty="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최신의 보안 기술</a:t>
                </a:r>
                <a:endParaRPr kumimoji="1" lang="ko-KR" altLang="en-US" sz="13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</p:grpSp>
      <p:pic>
        <p:nvPicPr>
          <p:cNvPr id="1097" name="그림 109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97" y="3065209"/>
            <a:ext cx="771520" cy="674687"/>
          </a:xfrm>
          <a:prstGeom prst="rect">
            <a:avLst/>
          </a:prstGeom>
        </p:spPr>
      </p:pic>
      <p:sp>
        <p:nvSpPr>
          <p:cNvPr id="1098" name="TextBox 1097"/>
          <p:cNvSpPr txBox="1"/>
          <p:nvPr/>
        </p:nvSpPr>
        <p:spPr>
          <a:xfrm>
            <a:off x="7467948" y="3298995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900" spc="-100" dirty="0" err="1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업무망</a:t>
            </a:r>
            <a:r>
              <a:rPr kumimoji="1" lang="ko-KR" altLang="en-US" sz="9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9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</a:t>
            </a:r>
            <a:endParaRPr kumimoji="1" lang="ko-KR" altLang="en-US" sz="9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99" name="그림 109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94" y="3554126"/>
            <a:ext cx="771520" cy="661209"/>
          </a:xfrm>
          <a:prstGeom prst="rect">
            <a:avLst/>
          </a:prstGeom>
        </p:spPr>
      </p:pic>
      <p:sp>
        <p:nvSpPr>
          <p:cNvPr id="1100" name="TextBox 1099"/>
          <p:cNvSpPr txBox="1"/>
          <p:nvPr/>
        </p:nvSpPr>
        <p:spPr>
          <a:xfrm>
            <a:off x="7484724" y="3795603"/>
            <a:ext cx="6105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ko-KR" altLang="en-US" sz="9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인터넷 </a:t>
            </a:r>
            <a:r>
              <a:rPr kumimoji="1" lang="en-US" altLang="ko-KR" sz="9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PC</a:t>
            </a:r>
            <a:endParaRPr kumimoji="1" lang="ko-KR" altLang="en-US" sz="900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101" name="그림 110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434" y="3121958"/>
            <a:ext cx="570695" cy="584907"/>
          </a:xfrm>
          <a:prstGeom prst="rect">
            <a:avLst/>
          </a:prstGeom>
        </p:spPr>
      </p:pic>
      <p:pic>
        <p:nvPicPr>
          <p:cNvPr id="1102" name="그림 110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694" y="3585488"/>
            <a:ext cx="570695" cy="584907"/>
          </a:xfrm>
          <a:prstGeom prst="rect">
            <a:avLst/>
          </a:prstGeom>
        </p:spPr>
      </p:pic>
      <p:sp>
        <p:nvSpPr>
          <p:cNvPr id="1103" name="TextBox 1102"/>
          <p:cNvSpPr txBox="1"/>
          <p:nvPr/>
        </p:nvSpPr>
        <p:spPr>
          <a:xfrm>
            <a:off x="8673220" y="3329039"/>
            <a:ext cx="545342" cy="277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100" b="1" spc="-100" dirty="0" err="1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업무망</a:t>
            </a:r>
            <a:endParaRPr kumimoji="1" lang="ko-KR" altLang="en-US" sz="11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04" name="TextBox 1103"/>
          <p:cNvSpPr txBox="1"/>
          <p:nvPr/>
        </p:nvSpPr>
        <p:spPr>
          <a:xfrm>
            <a:off x="8626752" y="3801950"/>
            <a:ext cx="665567" cy="277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100" b="1" spc="-100" dirty="0" err="1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인터넷망</a:t>
            </a:r>
            <a:endParaRPr kumimoji="1" lang="ko-KR" altLang="en-US" sz="11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1105" name="직선 화살표 연결선 1104"/>
          <p:cNvCxnSpPr>
            <a:stCxn id="1097" idx="3"/>
          </p:cNvCxnSpPr>
          <p:nvPr/>
        </p:nvCxnSpPr>
        <p:spPr>
          <a:xfrm>
            <a:off x="8158217" y="3402553"/>
            <a:ext cx="489086" cy="42583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6" name="직선 화살표 연결선 1105"/>
          <p:cNvCxnSpPr>
            <a:stCxn id="1099" idx="3"/>
          </p:cNvCxnSpPr>
          <p:nvPr/>
        </p:nvCxnSpPr>
        <p:spPr>
          <a:xfrm flipV="1">
            <a:off x="8182315" y="3463165"/>
            <a:ext cx="480647" cy="42156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7" name="직선 화살표 연결선 1106"/>
          <p:cNvCxnSpPr>
            <a:stCxn id="1099" idx="3"/>
            <a:endCxn id="1102" idx="1"/>
          </p:cNvCxnSpPr>
          <p:nvPr/>
        </p:nvCxnSpPr>
        <p:spPr>
          <a:xfrm flipV="1">
            <a:off x="8182314" y="3877942"/>
            <a:ext cx="468380" cy="6789"/>
          </a:xfrm>
          <a:prstGeom prst="straightConnector1">
            <a:avLst/>
          </a:prstGeom>
          <a:ln w="28575">
            <a:solidFill>
              <a:srgbClr val="0D76B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8" name="타원 1107"/>
          <p:cNvSpPr/>
          <p:nvPr/>
        </p:nvSpPr>
        <p:spPr>
          <a:xfrm>
            <a:off x="8426345" y="3851570"/>
            <a:ext cx="66508" cy="68164"/>
          </a:xfrm>
          <a:prstGeom prst="ellipse">
            <a:avLst/>
          </a:prstGeom>
          <a:solidFill>
            <a:schemeClr val="bg1"/>
          </a:solidFill>
          <a:ln>
            <a:solidFill>
              <a:srgbClr val="0D76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1109" name="직선 화살표 연결선 1108"/>
          <p:cNvCxnSpPr>
            <a:stCxn id="1097" idx="3"/>
            <a:endCxn id="1101" idx="1"/>
          </p:cNvCxnSpPr>
          <p:nvPr/>
        </p:nvCxnSpPr>
        <p:spPr>
          <a:xfrm>
            <a:off x="8158217" y="3402553"/>
            <a:ext cx="497217" cy="11859"/>
          </a:xfrm>
          <a:prstGeom prst="straightConnector1">
            <a:avLst/>
          </a:prstGeom>
          <a:ln w="28575">
            <a:solidFill>
              <a:srgbClr val="0D76B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0" name="타원 1109"/>
          <p:cNvSpPr/>
          <p:nvPr/>
        </p:nvSpPr>
        <p:spPr>
          <a:xfrm>
            <a:off x="8426345" y="3381940"/>
            <a:ext cx="66508" cy="68164"/>
          </a:xfrm>
          <a:prstGeom prst="ellipse">
            <a:avLst/>
          </a:prstGeom>
          <a:solidFill>
            <a:schemeClr val="bg1"/>
          </a:solidFill>
          <a:ln>
            <a:solidFill>
              <a:srgbClr val="0D76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11" name="타원 1110"/>
          <p:cNvSpPr/>
          <p:nvPr/>
        </p:nvSpPr>
        <p:spPr>
          <a:xfrm>
            <a:off x="8475545" y="3679646"/>
            <a:ext cx="66508" cy="6816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ctr"/>
          <a:lstStyle/>
          <a:p>
            <a:pPr algn="ctr"/>
            <a:r>
              <a:rPr lang="en-US" altLang="ko-KR" sz="105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x</a:t>
            </a:r>
            <a:endParaRPr lang="ko-KR" altLang="en-US" sz="1050" dirty="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12" name="타원 1111"/>
          <p:cNvSpPr/>
          <p:nvPr/>
        </p:nvSpPr>
        <p:spPr>
          <a:xfrm>
            <a:off x="8489450" y="3554847"/>
            <a:ext cx="66508" cy="6816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ctr"/>
          <a:lstStyle/>
          <a:p>
            <a:pPr algn="ctr"/>
            <a:r>
              <a:rPr lang="en-US" altLang="ko-KR" sz="105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x</a:t>
            </a:r>
            <a:endParaRPr lang="ko-KR" altLang="en-US" sz="1050" dirty="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13" name="자유형 1112"/>
          <p:cNvSpPr/>
          <p:nvPr/>
        </p:nvSpPr>
        <p:spPr>
          <a:xfrm rot="1627300">
            <a:off x="5853185" y="4051157"/>
            <a:ext cx="494009" cy="47163"/>
          </a:xfrm>
          <a:custGeom>
            <a:avLst/>
            <a:gdLst>
              <a:gd name="connsiteX0" fmla="*/ 2962499 w 3267391"/>
              <a:gd name="connsiteY0" fmla="*/ 0 h 162018"/>
              <a:gd name="connsiteX1" fmla="*/ 3267391 w 3267391"/>
              <a:gd name="connsiteY1" fmla="*/ 162018 h 162018"/>
              <a:gd name="connsiteX2" fmla="*/ 0 w 3267391"/>
              <a:gd name="connsiteY2" fmla="*/ 162018 h 162018"/>
              <a:gd name="connsiteX3" fmla="*/ 0 w 3267391"/>
              <a:gd name="connsiteY3" fmla="*/ 81009 h 162018"/>
              <a:gd name="connsiteX4" fmla="*/ 2962499 w 3267391"/>
              <a:gd name="connsiteY4" fmla="*/ 81009 h 162018"/>
              <a:gd name="connsiteX5" fmla="*/ 2962499 w 3267391"/>
              <a:gd name="connsiteY5" fmla="*/ 0 h 1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391" h="162018">
                <a:moveTo>
                  <a:pt x="2962499" y="0"/>
                </a:moveTo>
                <a:lnTo>
                  <a:pt x="3267391" y="162018"/>
                </a:lnTo>
                <a:lnTo>
                  <a:pt x="0" y="162018"/>
                </a:lnTo>
                <a:lnTo>
                  <a:pt x="0" y="81009"/>
                </a:lnTo>
                <a:lnTo>
                  <a:pt x="2962499" y="81009"/>
                </a:lnTo>
                <a:lnTo>
                  <a:pt x="2962499" y="0"/>
                </a:lnTo>
                <a:close/>
              </a:path>
            </a:pathLst>
          </a:custGeom>
          <a:gradFill flip="none" rotWithShape="1">
            <a:gsLst>
              <a:gs pos="46000">
                <a:schemeClr val="bg1">
                  <a:lumMod val="65000"/>
                </a:schemeClr>
              </a:gs>
              <a:gs pos="100000">
                <a:srgbClr val="FF0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spc="-100">
              <a:ln>
                <a:solidFill>
                  <a:srgbClr val="EAEAEA">
                    <a:alpha val="0"/>
                  </a:srgbClr>
                </a:solidFill>
              </a:ln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1114" name="직선 화살표 연결선 1113"/>
          <p:cNvCxnSpPr/>
          <p:nvPr/>
        </p:nvCxnSpPr>
        <p:spPr>
          <a:xfrm flipV="1">
            <a:off x="6597920" y="4215335"/>
            <a:ext cx="361089" cy="2753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5" name="직선 화살표 연결선 1114"/>
          <p:cNvCxnSpPr/>
          <p:nvPr/>
        </p:nvCxnSpPr>
        <p:spPr>
          <a:xfrm>
            <a:off x="6612582" y="4473653"/>
            <a:ext cx="358156" cy="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6" name="직선 화살표 연결선 1115"/>
          <p:cNvCxnSpPr/>
          <p:nvPr/>
        </p:nvCxnSpPr>
        <p:spPr>
          <a:xfrm>
            <a:off x="6817986" y="4232563"/>
            <a:ext cx="7036" cy="241090"/>
          </a:xfrm>
          <a:prstGeom prst="straightConnector1">
            <a:avLst/>
          </a:prstGeom>
          <a:ln w="38100" cap="rnd">
            <a:solidFill>
              <a:srgbClr val="0D76B7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7" name="직사각형 8"/>
          <p:cNvSpPr>
            <a:spLocks noChangeArrowheads="1"/>
          </p:cNvSpPr>
          <p:nvPr/>
        </p:nvSpPr>
        <p:spPr bwMode="auto">
          <a:xfrm>
            <a:off x="6341473" y="4287320"/>
            <a:ext cx="296983" cy="137444"/>
          </a:xfrm>
          <a:prstGeom prst="rect">
            <a:avLst/>
          </a:prstGeom>
          <a:noFill/>
          <a:ln w="190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50%</a:t>
            </a:r>
            <a:endParaRPr kumimoji="1" lang="ko-KR" altLang="en-US" sz="12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18" name="원호 1117"/>
          <p:cNvSpPr/>
          <p:nvPr/>
        </p:nvSpPr>
        <p:spPr>
          <a:xfrm flipH="1">
            <a:off x="7337055" y="3407428"/>
            <a:ext cx="392760" cy="481297"/>
          </a:xfrm>
          <a:prstGeom prst="arc">
            <a:avLst>
              <a:gd name="adj1" fmla="val 16864473"/>
              <a:gd name="adj2" fmla="val 4576685"/>
            </a:avLst>
          </a:prstGeom>
          <a:ln w="28575">
            <a:solidFill>
              <a:schemeClr val="accent3">
                <a:lumMod val="50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119" name="TextBox 1118"/>
          <p:cNvSpPr txBox="1"/>
          <p:nvPr/>
        </p:nvSpPr>
        <p:spPr>
          <a:xfrm>
            <a:off x="7284452" y="3525086"/>
            <a:ext cx="692818" cy="277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100" b="1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자료 연계</a:t>
            </a:r>
            <a:endParaRPr kumimoji="1" lang="ko-KR" altLang="en-US" sz="1100" b="1" spc="-100" dirty="0">
              <a:ln>
                <a:solidFill>
                  <a:srgbClr val="EAEAE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84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89118" y="863796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삭제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9156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6. </a:t>
            </a:r>
            <a:r>
              <a:rPr lang="ko-KR" altLang="en-US" dirty="0" smtClean="0"/>
              <a:t>백업 서비스</a:t>
            </a:r>
            <a:r>
              <a:rPr lang="en-US" altLang="ko-KR" dirty="0" smtClean="0"/>
              <a:t>(</a:t>
            </a:r>
            <a:r>
              <a:rPr lang="ko-KR" altLang="en-US" dirty="0" smtClean="0"/>
              <a:t>백업 </a:t>
            </a:r>
            <a:r>
              <a:rPr lang="en-US" altLang="ko-KR" dirty="0" smtClean="0"/>
              <a:t>ASP </a:t>
            </a:r>
            <a:r>
              <a:rPr lang="ko-KR" altLang="en-US" dirty="0" smtClean="0"/>
              <a:t>서비스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4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백업 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ASP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 란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21605" y="1459683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데이터 백업을 통한 연쇄적인 피해 예방 효과 강조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6563753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양쪽 모서리가 둥근 사각형 22"/>
          <p:cNvSpPr/>
          <p:nvPr/>
        </p:nvSpPr>
        <p:spPr>
          <a:xfrm>
            <a:off x="6563653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5"/>
          <p:cNvSpPr>
            <a:spLocks noChangeArrowheads="1"/>
          </p:cNvSpPr>
          <p:nvPr/>
        </p:nvSpPr>
        <p:spPr bwMode="auto">
          <a:xfrm>
            <a:off x="6701027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착안 사항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6637034" y="1459683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459528" y="1350963"/>
            <a:ext cx="3024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양쪽 모서리가 둥근 사각형 31"/>
          <p:cNvSpPr/>
          <p:nvPr/>
        </p:nvSpPr>
        <p:spPr>
          <a:xfrm>
            <a:off x="3459428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5"/>
          <p:cNvSpPr>
            <a:spLocks noChangeArrowheads="1"/>
          </p:cNvSpPr>
          <p:nvPr/>
        </p:nvSpPr>
        <p:spPr bwMode="auto">
          <a:xfrm>
            <a:off x="3596802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백업 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ASP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 종류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32809" y="1459683"/>
            <a:ext cx="2880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그룹 34"/>
          <p:cNvGrpSpPr/>
          <p:nvPr/>
        </p:nvGrpSpPr>
        <p:grpSpPr>
          <a:xfrm>
            <a:off x="485598" y="1529628"/>
            <a:ext cx="3204546" cy="764312"/>
            <a:chOff x="592599" y="1513140"/>
            <a:chExt cx="3204546" cy="764312"/>
          </a:xfrm>
        </p:grpSpPr>
        <p:sp>
          <p:nvSpPr>
            <p:cNvPr id="36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2952587" cy="76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smtClean="0">
                  <a:solidFill>
                    <a:schemeClr val="tx1"/>
                  </a:solidFill>
                </a:rPr>
                <a:t>데이터 손실에 따른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연쇄적인 피해를 예방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하기 위해 </a:t>
              </a:r>
              <a:endParaRPr kumimoji="1" lang="en-US" altLang="ko-KR" sz="1600" dirty="0" smtClean="0">
                <a:solidFill>
                  <a:schemeClr val="tx1"/>
                </a:solidFill>
              </a:endParaRPr>
            </a:p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백업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공간을 제공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하는 서비스</a:t>
              </a:r>
              <a:endParaRPr lang="en-US" altLang="ko-KR" sz="16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37" name="타원 36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363997" y="2624440"/>
            <a:ext cx="3010919" cy="2736126"/>
            <a:chOff x="320437" y="2421066"/>
            <a:chExt cx="3010919" cy="2736126"/>
          </a:xfrm>
        </p:grpSpPr>
        <p:sp>
          <p:nvSpPr>
            <p:cNvPr id="39" name="AutoShape 3"/>
            <p:cNvSpPr>
              <a:spLocks noChangeArrowheads="1"/>
            </p:cNvSpPr>
            <p:nvPr/>
          </p:nvSpPr>
          <p:spPr bwMode="gray">
            <a:xfrm rot="10800000">
              <a:off x="660692" y="4141359"/>
              <a:ext cx="2330408" cy="187741"/>
            </a:xfrm>
            <a:custGeom>
              <a:avLst/>
              <a:gdLst>
                <a:gd name="T0" fmla="*/ 1578599478 w 21600"/>
                <a:gd name="T1" fmla="*/ 991728 h 21600"/>
                <a:gd name="T2" fmla="*/ 819224357 w 21600"/>
                <a:gd name="T3" fmla="*/ 1983456 h 21600"/>
                <a:gd name="T4" fmla="*/ 59848962 w 21600"/>
                <a:gd name="T5" fmla="*/ 991728 h 21600"/>
                <a:gd name="T6" fmla="*/ 81922435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589 w 21600"/>
                <a:gd name="T13" fmla="*/ 2589 h 21600"/>
                <a:gd name="T14" fmla="*/ 19011 w 21600"/>
                <a:gd name="T15" fmla="*/ 190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578" y="21600"/>
                  </a:lnTo>
                  <a:lnTo>
                    <a:pt x="20022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4E4E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320437" y="4301846"/>
              <a:ext cx="3010919" cy="855346"/>
              <a:chOff x="173329" y="4727863"/>
              <a:chExt cx="3010919" cy="642634"/>
            </a:xfrm>
          </p:grpSpPr>
          <p:grpSp>
            <p:nvGrpSpPr>
              <p:cNvPr id="50" name="그룹 49"/>
              <p:cNvGrpSpPr/>
              <p:nvPr/>
            </p:nvGrpSpPr>
            <p:grpSpPr>
              <a:xfrm>
                <a:off x="173329" y="4727863"/>
                <a:ext cx="1023295" cy="642634"/>
                <a:chOff x="122164" y="4729906"/>
                <a:chExt cx="1125624" cy="642634"/>
              </a:xfrm>
            </p:grpSpPr>
            <p:pic>
              <p:nvPicPr>
                <p:cNvPr id="57" name="Picture 2" descr="D:\최고성은\도형작업\추가제안아이콘_1\강조번개-오렌지.png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22164" y="4729906"/>
                  <a:ext cx="1125624" cy="6426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8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297692" y="4975864"/>
                  <a:ext cx="775853" cy="1271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ctr">
                    <a:defRPr sz="1600">
                      <a:solidFill>
                        <a:schemeClr val="bg1"/>
                      </a:solidFill>
                      <a:latin typeface="Rix모던고딕 EB" pitchFamily="18" charset="-127"/>
                      <a:ea typeface="Rix모던고딕 EB" pitchFamily="18" charset="-127"/>
                    </a:defRPr>
                  </a:lvl1pPr>
                  <a:lvl2pPr marL="4572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2pPr>
                  <a:lvl3pPr marL="115888" marR="0" lvl="2" indent="-115888" defTabSz="244911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200"/>
                    </a:spcAft>
                    <a:buClr>
                      <a:srgbClr val="969696"/>
                    </a:buClr>
                    <a:buSzPct val="80000"/>
                    <a:buFont typeface="Wingdings" pitchFamily="2" charset="2"/>
                    <a:buChar char="§"/>
                    <a:tabLst/>
                    <a:defRPr kumimoji="0" sz="1100" b="0" i="0" u="none" strike="noStrike" kern="0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Rix모던고딕 B" pitchFamily="18" charset="-127"/>
                      <a:ea typeface="Rix모던고딕 B" panose="02020603020101020101" pitchFamily="18" charset="-127"/>
                    </a:defRPr>
                  </a:lvl3pPr>
                  <a:lvl4pPr marL="13716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4pPr>
                  <a:lvl5pPr marL="18288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5pPr>
                  <a:lvl6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6pPr>
                  <a:lvl7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7pPr>
                  <a:lvl8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8pPr>
                  <a:lvl9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9pPr>
                </a:lstStyle>
                <a:p>
                  <a:pPr defTabSz="995363">
                    <a:defRPr/>
                  </a:pPr>
                  <a:r>
                    <a:rPr lang="ko-KR" altLang="en-US" sz="1100" b="1" kern="0" dirty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데이터 손실</a:t>
                  </a:r>
                </a:p>
              </p:txBody>
            </p:sp>
          </p:grpSp>
          <p:grpSp>
            <p:nvGrpSpPr>
              <p:cNvPr id="51" name="그룹 50"/>
              <p:cNvGrpSpPr/>
              <p:nvPr/>
            </p:nvGrpSpPr>
            <p:grpSpPr>
              <a:xfrm>
                <a:off x="1167141" y="4727863"/>
                <a:ext cx="1023295" cy="642634"/>
                <a:chOff x="1117576" y="4730582"/>
                <a:chExt cx="1125624" cy="642634"/>
              </a:xfrm>
            </p:grpSpPr>
            <p:pic>
              <p:nvPicPr>
                <p:cNvPr id="55" name="Picture 2" descr="D:\최고성은\도형작업\추가제안아이콘_1\강조번개-오렌지.png"/>
                <p:cNvPicPr preferRelativeResize="0"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117576" y="4730582"/>
                  <a:ext cx="1125624" cy="6426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6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1366281" y="4912950"/>
                  <a:ext cx="629500" cy="25436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ctr">
                    <a:defRPr sz="1600">
                      <a:solidFill>
                        <a:schemeClr val="bg1"/>
                      </a:solidFill>
                      <a:latin typeface="Rix모던고딕 EB" pitchFamily="18" charset="-127"/>
                      <a:ea typeface="Rix모던고딕 EB" pitchFamily="18" charset="-127"/>
                    </a:defRPr>
                  </a:lvl1pPr>
                  <a:lvl2pPr marL="4572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2pPr>
                  <a:lvl3pPr marL="115888" marR="0" lvl="2" indent="-115888" defTabSz="244911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200"/>
                    </a:spcAft>
                    <a:buClr>
                      <a:srgbClr val="969696"/>
                    </a:buClr>
                    <a:buSzPct val="80000"/>
                    <a:buFont typeface="Wingdings" pitchFamily="2" charset="2"/>
                    <a:buChar char="§"/>
                    <a:tabLst/>
                    <a:defRPr kumimoji="0" sz="1100" b="0" i="0" u="none" strike="noStrike" kern="0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Rix모던고딕 B" pitchFamily="18" charset="-127"/>
                      <a:ea typeface="Rix모던고딕 B" panose="02020603020101020101" pitchFamily="18" charset="-127"/>
                    </a:defRPr>
                  </a:lvl3pPr>
                  <a:lvl4pPr marL="13716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4pPr>
                  <a:lvl5pPr marL="18288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5pPr>
                  <a:lvl6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6pPr>
                  <a:lvl7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7pPr>
                  <a:lvl8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8pPr>
                  <a:lvl9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9pPr>
                </a:lstStyle>
                <a:p>
                  <a:pPr defTabSz="995363" eaLnBrk="1" hangingPunct="1">
                    <a:defRPr/>
                  </a:pPr>
                  <a:r>
                    <a:rPr lang="ko-KR" altLang="en-US" sz="1100" b="1" kern="0" dirty="0" smtClean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과도한</a:t>
                  </a:r>
                  <a:r>
                    <a:rPr lang="en-US" altLang="ko-KR" sz="1100" b="1" kern="0" dirty="0" smtClean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/>
                  </a:r>
                  <a:br>
                    <a:rPr lang="en-US" altLang="ko-KR" sz="1100" b="1" kern="0" dirty="0" smtClean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</a:br>
                  <a:r>
                    <a:rPr lang="ko-KR" altLang="en-US" sz="1100" b="1" kern="0" dirty="0" smtClean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복구 비용</a:t>
                  </a:r>
                  <a:endParaRPr lang="ko-KR" altLang="en-US" sz="1100" b="1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grpSp>
            <p:nvGrpSpPr>
              <p:cNvPr id="52" name="그룹 51"/>
              <p:cNvGrpSpPr/>
              <p:nvPr/>
            </p:nvGrpSpPr>
            <p:grpSpPr>
              <a:xfrm>
                <a:off x="2160953" y="4727863"/>
                <a:ext cx="1023295" cy="642634"/>
                <a:chOff x="2135188" y="4725144"/>
                <a:chExt cx="1125624" cy="642634"/>
              </a:xfrm>
            </p:grpSpPr>
            <p:pic>
              <p:nvPicPr>
                <p:cNvPr id="53" name="Picture 2" descr="D:\최고성은\도형작업\추가제안아이콘_1\강조번개-오렌지.png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135188" y="4725144"/>
                  <a:ext cx="1125624" cy="6426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4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2310717" y="4971102"/>
                  <a:ext cx="775853" cy="1271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ctr">
                    <a:defRPr sz="1600">
                      <a:solidFill>
                        <a:schemeClr val="bg1"/>
                      </a:solidFill>
                      <a:latin typeface="Rix모던고딕 EB" pitchFamily="18" charset="-127"/>
                      <a:ea typeface="Rix모던고딕 EB" pitchFamily="18" charset="-127"/>
                    </a:defRPr>
                  </a:lvl1pPr>
                  <a:lvl2pPr marL="4572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2pPr>
                  <a:lvl3pPr marL="115888" marR="0" lvl="2" indent="-115888" defTabSz="244911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200"/>
                    </a:spcAft>
                    <a:buClr>
                      <a:srgbClr val="969696"/>
                    </a:buClr>
                    <a:buSzPct val="80000"/>
                    <a:buFont typeface="Wingdings" pitchFamily="2" charset="2"/>
                    <a:buChar char="§"/>
                    <a:tabLst/>
                    <a:defRPr kumimoji="0" sz="1100" b="0" i="0" u="none" strike="noStrike" kern="0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Rix모던고딕 B" pitchFamily="18" charset="-127"/>
                      <a:ea typeface="Rix모던고딕 B" panose="02020603020101020101" pitchFamily="18" charset="-127"/>
                    </a:defRPr>
                  </a:lvl3pPr>
                  <a:lvl4pPr marL="13716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4pPr>
                  <a:lvl5pPr marL="1828800"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5pPr>
                  <a:lvl6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6pPr>
                  <a:lvl7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7pPr>
                  <a:lvl8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8pPr>
                  <a:lvl9pPr>
                    <a:defRPr sz="1000">
                      <a:solidFill>
                        <a:srgbClr val="000000"/>
                      </a:solidFill>
                      <a:latin typeface="Rix모던고딕 B" pitchFamily="18" charset="-127"/>
                    </a:defRPr>
                  </a:lvl9pPr>
                </a:lstStyle>
                <a:p>
                  <a:pPr defTabSz="995363" eaLnBrk="1" hangingPunct="1">
                    <a:defRPr/>
                  </a:pPr>
                  <a:r>
                    <a:rPr lang="ko-KR" altLang="en-US" sz="1100" b="1" kern="0" dirty="0" smtClean="0"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서비스 중지</a:t>
                  </a:r>
                  <a:endParaRPr lang="ko-KR" altLang="en-US" sz="1100" b="1" kern="0" dirty="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</p:grpSp>
        <p:grpSp>
          <p:nvGrpSpPr>
            <p:cNvPr id="41" name="그룹 40"/>
            <p:cNvGrpSpPr/>
            <p:nvPr/>
          </p:nvGrpSpPr>
          <p:grpSpPr>
            <a:xfrm>
              <a:off x="452001" y="2421066"/>
              <a:ext cx="2747790" cy="586231"/>
              <a:chOff x="411731" y="2421066"/>
              <a:chExt cx="2747790" cy="586231"/>
            </a:xfrm>
          </p:grpSpPr>
          <p:sp>
            <p:nvSpPr>
              <p:cNvPr id="47" name="직사각형 232"/>
              <p:cNvSpPr>
                <a:spLocks noChangeArrowheads="1"/>
              </p:cNvSpPr>
              <p:nvPr/>
            </p:nvSpPr>
            <p:spPr bwMode="auto">
              <a:xfrm>
                <a:off x="653909" y="2443702"/>
                <a:ext cx="2505612" cy="56139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86B8E2"/>
                </a:solidFill>
                <a:round/>
                <a:headEnd/>
                <a:tailEnd/>
              </a:ln>
              <a:effectLst>
                <a:outerShdw dist="25400" dir="3378633" algn="ctr" rotWithShape="0">
                  <a:srgbClr val="DDDDDD"/>
                </a:outerShdw>
              </a:effectLst>
            </p:spPr>
            <p:txBody>
              <a:bodyPr lIns="36000" tIns="0" rIns="36000" bIns="0" anchor="ctr"/>
              <a:lstStyle/>
              <a:p>
                <a:pPr algn="ctr" defTabSz="882650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762170" y="2483793"/>
                <a:ext cx="2289089" cy="4924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 algn="ctr" latinLnBrk="0">
                  <a:defRPr/>
                </a:pPr>
                <a:r>
                  <a:rPr lang="ko-KR" altLang="en-US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연쇄적인 피해 </a:t>
                </a:r>
                <a:r>
                  <a:rPr lang="ko-KR" altLang="en-US" sz="1600" b="1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예방</a:t>
                </a:r>
                <a:r>
                  <a:rPr lang="ko-KR" altLang="en-US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과</a:t>
                </a:r>
                <a:r>
                  <a:rPr lang="en-US" altLang="ko-KR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/>
                </a:r>
                <a:br>
                  <a:rPr lang="en-US" altLang="ko-KR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</a:br>
                <a:r>
                  <a:rPr lang="ko-KR" altLang="en-US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고객의 서비스 </a:t>
                </a:r>
                <a:r>
                  <a:rPr lang="ko-KR" altLang="en-US" sz="1600" b="1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연속성 </a:t>
                </a:r>
                <a:r>
                  <a:rPr lang="ko-KR" altLang="en-US" sz="1600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보장</a:t>
                </a:r>
              </a:p>
            </p:txBody>
          </p:sp>
          <p:pic>
            <p:nvPicPr>
              <p:cNvPr id="49" name="Picture 6" descr="서버-한개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11731" y="2421066"/>
                <a:ext cx="344156" cy="586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3" name="그룹 296"/>
            <p:cNvGrpSpPr>
              <a:grpSpLocks/>
            </p:cNvGrpSpPr>
            <p:nvPr/>
          </p:nvGrpSpPr>
          <p:grpSpPr bwMode="auto">
            <a:xfrm flipH="1">
              <a:off x="858096" y="3398985"/>
              <a:ext cx="1935600" cy="543433"/>
              <a:chOff x="468803" y="3513138"/>
              <a:chExt cx="1391747" cy="644525"/>
            </a:xfrm>
          </p:grpSpPr>
          <p:sp>
            <p:nvSpPr>
              <p:cNvPr id="44" name="Freeform 124"/>
              <p:cNvSpPr>
                <a:spLocks/>
              </p:cNvSpPr>
              <p:nvPr/>
            </p:nvSpPr>
            <p:spPr bwMode="auto">
              <a:xfrm>
                <a:off x="1646238" y="3587750"/>
                <a:ext cx="195262" cy="531813"/>
              </a:xfrm>
              <a:custGeom>
                <a:avLst/>
                <a:gdLst>
                  <a:gd name="T0" fmla="*/ 2147483647 w 88"/>
                  <a:gd name="T1" fmla="*/ 0 h 313"/>
                  <a:gd name="T2" fmla="*/ 2147483647 w 88"/>
                  <a:gd name="T3" fmla="*/ 2147483647 h 313"/>
                  <a:gd name="T4" fmla="*/ 0 w 88"/>
                  <a:gd name="T5" fmla="*/ 2147483647 h 313"/>
                  <a:gd name="T6" fmla="*/ 2147483647 w 88"/>
                  <a:gd name="T7" fmla="*/ 0 h 3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8"/>
                  <a:gd name="T13" fmla="*/ 0 h 313"/>
                  <a:gd name="T14" fmla="*/ 88 w 88"/>
                  <a:gd name="T15" fmla="*/ 313 h 3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8" h="313">
                    <a:moveTo>
                      <a:pt x="58" y="0"/>
                    </a:moveTo>
                    <a:lnTo>
                      <a:pt x="88" y="305"/>
                    </a:lnTo>
                    <a:lnTo>
                      <a:pt x="0" y="31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CB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5" name="AutoShape 125"/>
              <p:cNvSpPr>
                <a:spLocks noChangeArrowheads="1"/>
              </p:cNvSpPr>
              <p:nvPr/>
            </p:nvSpPr>
            <p:spPr bwMode="gray">
              <a:xfrm>
                <a:off x="468803" y="3596946"/>
                <a:ext cx="1303890" cy="560717"/>
              </a:xfrm>
              <a:prstGeom prst="roundRect">
                <a:avLst>
                  <a:gd name="adj" fmla="val 1514"/>
                </a:avLst>
              </a:prstGeom>
              <a:solidFill>
                <a:srgbClr val="8BB8DD"/>
              </a:solidFill>
              <a:ln w="12700" algn="ctr">
                <a:solidFill>
                  <a:srgbClr val="8BB8DD"/>
                </a:solidFill>
                <a:round/>
                <a:headEnd/>
                <a:tailEnd/>
              </a:ln>
              <a:effectLst>
                <a:outerShdw dist="25400" dir="5400000" algn="ctr" rotWithShape="0">
                  <a:srgbClr val="5396CD"/>
                </a:outerShdw>
              </a:effectLst>
            </p:spPr>
            <p:txBody>
              <a:bodyPr lIns="36000" tIns="0" rIns="36000" bIns="0" anchor="ctr"/>
              <a:lstStyle>
                <a:lvl1pPr defTabSz="8826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1pPr>
                <a:lvl2pPr marL="742950" indent="-285750" defTabSz="8826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2pPr>
                <a:lvl3pPr marL="1143000" indent="-228600" defTabSz="8826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3pPr>
                <a:lvl4pPr marL="1600200" indent="-228600" defTabSz="8826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4pPr>
                <a:lvl5pPr marL="2057400" indent="-228600" defTabSz="882650" eaLnBrk="0" hangingPunct="0"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5pPr>
                <a:lvl6pPr marL="25146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6pPr>
                <a:lvl7pPr marL="29718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7pPr>
                <a:lvl8pPr marL="34290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8pPr>
                <a:lvl9pPr marL="38862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>
                    <a:solidFill>
                      <a:schemeClr val="tx1"/>
                    </a:solidFill>
                    <a:latin typeface="산돌고딕B" pitchFamily="18" charset="-127"/>
                    <a:ea typeface="-윤명조360" pitchFamily="18" charset="-127"/>
                  </a:defRPr>
                </a:lvl9pPr>
              </a:lstStyle>
              <a:p>
                <a:pPr lvl="0" algn="ctr" eaLnBrk="1" latinLnBrk="0" hangingPunct="1">
                  <a:defRPr/>
                </a:pPr>
                <a:r>
                  <a:rPr kumimoji="0" lang="ko-KR" altLang="en-US" sz="1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백업 서비스</a:t>
                </a:r>
                <a:endParaRPr kumimoji="0" lang="ko-KR" altLang="en-US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  <p:sp>
            <p:nvSpPr>
              <p:cNvPr id="46" name="AutoShape 126"/>
              <p:cNvSpPr>
                <a:spLocks noChangeArrowheads="1"/>
              </p:cNvSpPr>
              <p:nvPr/>
            </p:nvSpPr>
            <p:spPr bwMode="gray">
              <a:xfrm>
                <a:off x="1774825" y="3513138"/>
                <a:ext cx="85725" cy="85725"/>
              </a:xfrm>
              <a:prstGeom prst="roundRect">
                <a:avLst>
                  <a:gd name="adj" fmla="val 1514"/>
                </a:avLst>
              </a:pr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/>
              <a:p>
                <a:pPr algn="ctr" defTabSz="882650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100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AutoShape 85"/>
          <p:cNvSpPr>
            <a:spLocks/>
          </p:cNvSpPr>
          <p:nvPr/>
        </p:nvSpPr>
        <p:spPr bwMode="gray">
          <a:xfrm rot="16200000" flipH="1" flipV="1">
            <a:off x="1738283" y="2573006"/>
            <a:ext cx="381569" cy="1816376"/>
          </a:xfrm>
          <a:prstGeom prst="leftBrace">
            <a:avLst>
              <a:gd name="adj1" fmla="val 62591"/>
              <a:gd name="adj2" fmla="val 50000"/>
            </a:avLst>
          </a:prstGeom>
          <a:gradFill flip="none" rotWithShape="0">
            <a:gsLst>
              <a:gs pos="0">
                <a:schemeClr val="bg1">
                  <a:lumMod val="75000"/>
                </a:schemeClr>
              </a:gs>
              <a:gs pos="100000">
                <a:srgbClr val="EAEAEA"/>
              </a:gs>
            </a:gsLst>
            <a:lin ang="10800000" scaled="1"/>
            <a:tileRect/>
          </a:gradFill>
          <a:ln w="12700">
            <a:solidFill>
              <a:srgbClr val="C0C0C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latinLnBrk="0"/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3707242" y="1534659"/>
            <a:ext cx="1749774" cy="246221"/>
            <a:chOff x="592599" y="1513141"/>
            <a:chExt cx="1775487" cy="246221"/>
          </a:xfrm>
        </p:grpSpPr>
        <p:sp>
          <p:nvSpPr>
            <p:cNvPr id="73" name="TextBox 281"/>
            <p:cNvSpPr txBox="1">
              <a:spLocks noChangeArrowheads="1"/>
            </p:cNvSpPr>
            <p:nvPr/>
          </p:nvSpPr>
          <p:spPr bwMode="auto">
            <a:xfrm>
              <a:off x="844559" y="1513141"/>
              <a:ext cx="152352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데이터 백업</a:t>
              </a:r>
              <a:endParaRPr lang="en-US" altLang="ko-KR" sz="1600" dirty="0" smtClean="0"/>
            </a:p>
          </p:txBody>
        </p:sp>
        <p:sp>
          <p:nvSpPr>
            <p:cNvPr id="74" name="타원 73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65" name="직사각형 44"/>
          <p:cNvSpPr>
            <a:spLocks noChangeArrowheads="1"/>
          </p:cNvSpPr>
          <p:nvPr/>
        </p:nvSpPr>
        <p:spPr bwMode="ltGray">
          <a:xfrm>
            <a:off x="3725659" y="3080248"/>
            <a:ext cx="2462381" cy="315832"/>
          </a:xfrm>
          <a:prstGeom prst="rect">
            <a:avLst/>
          </a:prstGeom>
          <a:noFill/>
          <a:ln w="22225">
            <a:solidFill>
              <a:srgbClr val="A0C5E3"/>
            </a:solidFill>
            <a:miter lim="800000"/>
            <a:headEnd/>
            <a:tailEnd/>
          </a:ln>
          <a:extLst/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200" dirty="0" smtClean="0"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백업 전용 스토리지 저장</a:t>
            </a:r>
            <a:endParaRPr lang="ko-KR" altLang="en-US" sz="1200" dirty="0"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3596801" y="3623810"/>
            <a:ext cx="2752819" cy="1963595"/>
            <a:chOff x="7402254" y="1232756"/>
            <a:chExt cx="2447290" cy="1963595"/>
          </a:xfrm>
        </p:grpSpPr>
        <p:pic>
          <p:nvPicPr>
            <p:cNvPr id="76" name="Picture 2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02254" y="1232756"/>
              <a:ext cx="2447290" cy="1963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7" name="TextBox 76"/>
            <p:cNvSpPr txBox="1"/>
            <p:nvPr/>
          </p:nvSpPr>
          <p:spPr>
            <a:xfrm>
              <a:off x="7928287" y="2960455"/>
              <a:ext cx="554783" cy="1693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r>
                <a:rPr lang="ko-KR" altLang="en-US" sz="8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백업모니터링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648117" y="2899704"/>
              <a:ext cx="457929" cy="10174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altLang="ko-KR" sz="8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r>
                <a:rPr lang="ko-KR" altLang="en-US" sz="8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차 스토리지</a:t>
              </a:r>
              <a:endPara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9240430" y="2889774"/>
              <a:ext cx="444067" cy="11167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n-US" altLang="ko-KR" sz="8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r>
                <a:rPr lang="ko-KR" altLang="en-US" sz="8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차 스토리지</a:t>
              </a:r>
              <a:endPara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8432001" y="2187541"/>
              <a:ext cx="643149" cy="1693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ko-KR" altLang="en-US" sz="8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자동백업 솔루션</a:t>
              </a:r>
              <a:endPara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455592" y="2212380"/>
              <a:ext cx="832395" cy="150305"/>
            </a:xfrm>
            <a:prstGeom prst="rect">
              <a:avLst/>
            </a:prstGeom>
            <a:solidFill>
              <a:srgbClr val="929292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7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백업 전용 네트워크</a:t>
              </a:r>
              <a:endParaRPr lang="ko-KR" altLang="en-US" sz="7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455592" y="1456778"/>
              <a:ext cx="701764" cy="210215"/>
            </a:xfrm>
            <a:prstGeom prst="rect">
              <a:avLst/>
            </a:prstGeom>
            <a:solidFill>
              <a:srgbClr val="92929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7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 전용 </a:t>
              </a:r>
              <a:r>
                <a:rPr lang="en-US" altLang="ko-KR" sz="7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네트워크</a:t>
              </a:r>
              <a:endParaRPr lang="ko-KR" altLang="en-US" sz="7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83" name="TextBox 281"/>
          <p:cNvSpPr txBox="1">
            <a:spLocks noChangeArrowheads="1"/>
          </p:cNvSpPr>
          <p:nvPr/>
        </p:nvSpPr>
        <p:spPr bwMode="auto">
          <a:xfrm>
            <a:off x="6888362" y="1883886"/>
            <a:ext cx="22212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kumimoji="1" lang="ko-KR" altLang="en-US" dirty="0">
                <a:solidFill>
                  <a:schemeClr val="tx1"/>
                </a:solidFill>
              </a:rPr>
              <a:t>백업용량</a:t>
            </a:r>
            <a:r>
              <a:rPr lang="ko-KR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ko-KR" dirty="0" smtClean="0">
                <a:solidFill>
                  <a:schemeClr val="tx1"/>
                </a:solidFill>
              </a:rPr>
              <a:t>+ </a:t>
            </a:r>
            <a:r>
              <a:rPr kumimoji="1" lang="ko-KR" altLang="en-US" dirty="0" smtClean="0">
                <a:solidFill>
                  <a:schemeClr val="tx1"/>
                </a:solidFill>
              </a:rPr>
              <a:t>보관주기</a:t>
            </a:r>
            <a:r>
              <a:rPr kumimoji="1" lang="en-US" altLang="ko-KR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/>
            </a:r>
            <a:br>
              <a:rPr kumimoji="1" lang="en-US" altLang="ko-KR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</a:br>
            <a:r>
              <a:rPr kumimoji="1" lang="en-US" altLang="ko-KR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>= </a:t>
            </a:r>
            <a:r>
              <a:rPr kumimoji="1" lang="ko-KR" altLang="en-US" sz="1600" dirty="0" err="1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>종량제</a:t>
            </a:r>
            <a:r>
              <a:rPr kumimoji="1" lang="ko-KR" altLang="en-US" sz="1600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> 방식</a:t>
            </a:r>
            <a:endParaRPr kumimoji="1" lang="en-US" altLang="ko-KR" dirty="0">
              <a:gradFill>
                <a:gsLst>
                  <a:gs pos="0">
                    <a:srgbClr val="FF6600"/>
                  </a:gs>
                  <a:gs pos="100000">
                    <a:srgbClr val="FF6600"/>
                  </a:gs>
                </a:gsLst>
                <a:lin ang="5400000" scaled="0"/>
              </a:gradFill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6708910" y="1537511"/>
            <a:ext cx="2395272" cy="246221"/>
            <a:chOff x="7346491" y="3773088"/>
            <a:chExt cx="2395272" cy="246221"/>
          </a:xfrm>
        </p:grpSpPr>
        <p:sp>
          <p:nvSpPr>
            <p:cNvPr id="85" name="TextBox 281"/>
            <p:cNvSpPr txBox="1">
              <a:spLocks noChangeArrowheads="1"/>
            </p:cNvSpPr>
            <p:nvPr/>
          </p:nvSpPr>
          <p:spPr bwMode="auto">
            <a:xfrm>
              <a:off x="7581533" y="3773088"/>
              <a:ext cx="216023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smtClean="0">
                  <a:solidFill>
                    <a:schemeClr val="tx1"/>
                  </a:solidFill>
                </a:rPr>
                <a:t>가격 책정 기준</a:t>
              </a:r>
              <a:endParaRPr kumimoji="1"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타원 85"/>
            <p:cNvSpPr/>
            <p:nvPr/>
          </p:nvSpPr>
          <p:spPr>
            <a:xfrm>
              <a:off x="7346491" y="3838652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87" name="TextBox 281"/>
          <p:cNvSpPr txBox="1">
            <a:spLocks noChangeArrowheads="1"/>
          </p:cNvSpPr>
          <p:nvPr/>
        </p:nvSpPr>
        <p:spPr bwMode="auto">
          <a:xfrm>
            <a:off x="6907948" y="2531959"/>
            <a:ext cx="22212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kumimoji="1" lang="en-US" altLang="ko-KR" dirty="0" smtClean="0">
                <a:solidFill>
                  <a:schemeClr val="tx1"/>
                </a:solidFill>
              </a:rPr>
              <a:t>OS, DBMS </a:t>
            </a:r>
            <a:r>
              <a:rPr kumimoji="1" lang="ko-KR" altLang="en-US" dirty="0" smtClean="0">
                <a:solidFill>
                  <a:schemeClr val="tx1"/>
                </a:solidFill>
              </a:rPr>
              <a:t>의 종류에 따라 변동이 있음</a:t>
            </a:r>
            <a:endParaRPr kumimoji="1" lang="en-US" altLang="ko-KR" dirty="0">
              <a:gradFill>
                <a:gsLst>
                  <a:gs pos="0">
                    <a:srgbClr val="FF6600"/>
                  </a:gs>
                  <a:gs pos="100000">
                    <a:srgbClr val="FF6600"/>
                  </a:gs>
                </a:gsLst>
                <a:lin ang="5400000" scaled="0"/>
              </a:gradFill>
            </a:endParaRPr>
          </a:p>
        </p:txBody>
      </p:sp>
      <p:pic>
        <p:nvPicPr>
          <p:cNvPr id="88" name="그림 8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701" y="2667470"/>
            <a:ext cx="377653" cy="377653"/>
          </a:xfrm>
          <a:prstGeom prst="rect">
            <a:avLst/>
          </a:prstGeom>
        </p:spPr>
      </p:pic>
      <p:pic>
        <p:nvPicPr>
          <p:cNvPr id="89" name="그림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603" y="3119726"/>
            <a:ext cx="271797" cy="246316"/>
          </a:xfrm>
          <a:prstGeom prst="rect">
            <a:avLst/>
          </a:prstGeom>
        </p:spPr>
      </p:pic>
      <p:sp>
        <p:nvSpPr>
          <p:cNvPr id="90" name="Rectangle 41" descr="강-3단"/>
          <p:cNvSpPr>
            <a:spLocks noChangeArrowheads="1"/>
          </p:cNvSpPr>
          <p:nvPr/>
        </p:nvSpPr>
        <p:spPr bwMode="auto">
          <a:xfrm>
            <a:off x="4944561" y="2834409"/>
            <a:ext cx="109164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98425" indent="-98425" algn="ctr" fontAlgn="base" latinLnBrk="0"/>
            <a:r>
              <a:rPr kumimoji="1" lang="ko-KR" altLang="en-US" sz="1200" spc="-6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백업장치</a:t>
            </a:r>
            <a:endParaRPr kumimoji="1" lang="ko-KR" altLang="en-US" sz="1200" spc="-6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91" name="Rectangle 41" descr="강-3단"/>
          <p:cNvSpPr>
            <a:spLocks noChangeArrowheads="1"/>
          </p:cNvSpPr>
          <p:nvPr/>
        </p:nvSpPr>
        <p:spPr bwMode="auto">
          <a:xfrm>
            <a:off x="3744776" y="-577888"/>
            <a:ext cx="109164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98425" indent="-98425" algn="ctr" fontAlgn="base" latinLnBrk="0"/>
            <a:r>
              <a:rPr kumimoji="1" lang="ko-KR" altLang="en-US" sz="1200" spc="-60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스토리지</a:t>
            </a:r>
            <a:endParaRPr kumimoji="1" lang="ko-KR" altLang="en-US" sz="1200" spc="-60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5303257" y="1917353"/>
            <a:ext cx="707788" cy="710219"/>
            <a:chOff x="5247557" y="1976948"/>
            <a:chExt cx="707788" cy="710219"/>
          </a:xfrm>
        </p:grpSpPr>
        <p:sp>
          <p:nvSpPr>
            <p:cNvPr id="94" name="타원 93"/>
            <p:cNvSpPr/>
            <p:nvPr/>
          </p:nvSpPr>
          <p:spPr>
            <a:xfrm>
              <a:off x="5247557" y="1976948"/>
              <a:ext cx="707788" cy="710219"/>
            </a:xfrm>
            <a:prstGeom prst="ellipse">
              <a:avLst/>
            </a:prstGeom>
            <a:noFill/>
            <a:ln w="571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0199" y="2061493"/>
              <a:ext cx="526692" cy="526692"/>
            </a:xfrm>
            <a:prstGeom prst="rect">
              <a:avLst/>
            </a:prstGeom>
          </p:spPr>
        </p:pic>
      </p:grpSp>
      <p:grpSp>
        <p:nvGrpSpPr>
          <p:cNvPr id="11" name="그룹 10"/>
          <p:cNvGrpSpPr/>
          <p:nvPr/>
        </p:nvGrpSpPr>
        <p:grpSpPr>
          <a:xfrm>
            <a:off x="3862767" y="1918428"/>
            <a:ext cx="707788" cy="710219"/>
            <a:chOff x="3955553" y="1950733"/>
            <a:chExt cx="707788" cy="710219"/>
          </a:xfrm>
        </p:grpSpPr>
        <p:sp>
          <p:nvSpPr>
            <p:cNvPr id="92" name="타원 91"/>
            <p:cNvSpPr/>
            <p:nvPr/>
          </p:nvSpPr>
          <p:spPr>
            <a:xfrm>
              <a:off x="3955553" y="1950733"/>
              <a:ext cx="707788" cy="710219"/>
            </a:xfrm>
            <a:prstGeom prst="ellipse">
              <a:avLst/>
            </a:prstGeom>
            <a:noFill/>
            <a:ln w="571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50" y="2038276"/>
              <a:ext cx="536224" cy="536224"/>
            </a:xfrm>
            <a:prstGeom prst="rect">
              <a:avLst/>
            </a:prstGeom>
          </p:spPr>
        </p:pic>
      </p:grpSp>
      <p:grpSp>
        <p:nvGrpSpPr>
          <p:cNvPr id="95" name="그룹 94"/>
          <p:cNvGrpSpPr/>
          <p:nvPr/>
        </p:nvGrpSpPr>
        <p:grpSpPr>
          <a:xfrm rot="5400000">
            <a:off x="4755629" y="3377695"/>
            <a:ext cx="321717" cy="274789"/>
            <a:chOff x="1866900" y="4864100"/>
            <a:chExt cx="787400" cy="642164"/>
          </a:xfrm>
        </p:grpSpPr>
        <p:sp>
          <p:nvSpPr>
            <p:cNvPr id="96" name="갈매기형 수장 95"/>
            <p:cNvSpPr/>
            <p:nvPr/>
          </p:nvSpPr>
          <p:spPr>
            <a:xfrm>
              <a:off x="1866900" y="4864100"/>
              <a:ext cx="368300" cy="642164"/>
            </a:xfrm>
            <a:prstGeom prst="chevron">
              <a:avLst>
                <a:gd name="adj" fmla="val 6590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97" name="갈매기형 수장 96"/>
            <p:cNvSpPr/>
            <p:nvPr/>
          </p:nvSpPr>
          <p:spPr>
            <a:xfrm>
              <a:off x="2076450" y="4864100"/>
              <a:ext cx="368300" cy="642164"/>
            </a:xfrm>
            <a:prstGeom prst="chevron">
              <a:avLst>
                <a:gd name="adj" fmla="val 6590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98" name="갈매기형 수장 97"/>
            <p:cNvSpPr/>
            <p:nvPr/>
          </p:nvSpPr>
          <p:spPr>
            <a:xfrm>
              <a:off x="2286000" y="4864100"/>
              <a:ext cx="368300" cy="642164"/>
            </a:xfrm>
            <a:prstGeom prst="chevron">
              <a:avLst>
                <a:gd name="adj" fmla="val 65909"/>
              </a:avLst>
            </a:prstGeom>
            <a:solidFill>
              <a:srgbClr val="098F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100" name="양쪽 모서리가 둥근 사각형 566"/>
          <p:cNvSpPr/>
          <p:nvPr/>
        </p:nvSpPr>
        <p:spPr>
          <a:xfrm rot="10800000">
            <a:off x="4557921" y="2367792"/>
            <a:ext cx="769167" cy="307103"/>
          </a:xfrm>
          <a:custGeom>
            <a:avLst/>
            <a:gdLst/>
            <a:ahLst/>
            <a:cxnLst/>
            <a:rect l="l" t="t" r="r" b="b"/>
            <a:pathLst>
              <a:path w="3064522" h="798286">
                <a:moveTo>
                  <a:pt x="0" y="798286"/>
                </a:moveTo>
                <a:lnTo>
                  <a:pt x="0" y="530756"/>
                </a:lnTo>
                <a:cubicBezTo>
                  <a:pt x="826138" y="502594"/>
                  <a:pt x="1475760" y="278358"/>
                  <a:pt x="1526740" y="0"/>
                </a:cubicBezTo>
                <a:lnTo>
                  <a:pt x="1537781" y="0"/>
                </a:lnTo>
                <a:cubicBezTo>
                  <a:pt x="1588761" y="278358"/>
                  <a:pt x="2238384" y="502594"/>
                  <a:pt x="3064522" y="530756"/>
                </a:cubicBezTo>
                <a:lnTo>
                  <a:pt x="3064522" y="79828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mtClean="0">
              <a:ln>
                <a:solidFill>
                  <a:srgbClr val="EAEAEA">
                    <a:alpha val="0"/>
                  </a:srgbClr>
                </a:solidFill>
              </a:ln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4804365" y="2038429"/>
            <a:ext cx="282144" cy="280997"/>
            <a:chOff x="1439102" y="2835456"/>
            <a:chExt cx="183138" cy="208647"/>
          </a:xfrm>
        </p:grpSpPr>
        <p:sp>
          <p:nvSpPr>
            <p:cNvPr id="101" name="타원 100"/>
            <p:cNvSpPr/>
            <p:nvPr/>
          </p:nvSpPr>
          <p:spPr bwMode="auto">
            <a:xfrm>
              <a:off x="1505117" y="2835456"/>
              <a:ext cx="51108" cy="5755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2" name="타원 101"/>
            <p:cNvSpPr/>
            <p:nvPr/>
          </p:nvSpPr>
          <p:spPr bwMode="auto">
            <a:xfrm>
              <a:off x="1505117" y="2909801"/>
              <a:ext cx="51108" cy="5995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3" name="타원 102"/>
            <p:cNvSpPr/>
            <p:nvPr/>
          </p:nvSpPr>
          <p:spPr bwMode="auto">
            <a:xfrm>
              <a:off x="1505117" y="2986545"/>
              <a:ext cx="51108" cy="5755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4" name="타원 103"/>
            <p:cNvSpPr/>
            <p:nvPr/>
          </p:nvSpPr>
          <p:spPr bwMode="auto">
            <a:xfrm rot="16200000">
              <a:off x="1435744" y="2913162"/>
              <a:ext cx="59955" cy="5323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5" name="타원 104"/>
            <p:cNvSpPr/>
            <p:nvPr/>
          </p:nvSpPr>
          <p:spPr bwMode="auto">
            <a:xfrm rot="16200000">
              <a:off x="1565644" y="2913162"/>
              <a:ext cx="59955" cy="5323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322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13831" y="896747"/>
            <a:ext cx="7015993" cy="478357"/>
          </a:xfrm>
        </p:spPr>
        <p:txBody>
          <a:bodyPr/>
          <a:lstStyle/>
          <a:p>
            <a:r>
              <a:rPr lang="en-US" altLang="ko-KR" dirty="0" smtClean="0"/>
              <a:t>CDP </a:t>
            </a:r>
            <a:r>
              <a:rPr lang="ko-KR" altLang="en-US" smtClean="0"/>
              <a:t>백업 추가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313831" y="1375104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Oracle </a:t>
            </a:r>
            <a:r>
              <a:rPr lang="ko-KR" altLang="en-US" smtClean="0"/>
              <a:t>백업 추가</a:t>
            </a:r>
            <a:endParaRPr lang="ko-KR" altLang="en-US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313831" y="1853461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백업 주기 표기</a:t>
            </a:r>
            <a:r>
              <a:rPr lang="en-US" altLang="ko-KR" dirty="0" smtClean="0"/>
              <a:t>(</a:t>
            </a:r>
            <a:r>
              <a:rPr lang="ko-KR" altLang="en-US" smtClean="0"/>
              <a:t>증분</a:t>
            </a:r>
            <a:r>
              <a:rPr lang="en-US" altLang="ko-KR" dirty="0" smtClean="0"/>
              <a:t>,</a:t>
            </a:r>
            <a:r>
              <a:rPr lang="ko-KR" altLang="en-US" smtClean="0"/>
              <a:t>풀</a:t>
            </a:r>
            <a:r>
              <a:rPr lang="en-US" altLang="ko-KR" dirty="0" smtClean="0"/>
              <a:t>)</a:t>
            </a:r>
            <a:endParaRPr lang="ko-KR" altLang="en-US"/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313831" y="2331818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구성도 심플하게 바꾸기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0398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2074583" y="1635375"/>
            <a:ext cx="6850932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코로케이션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Co_Location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062976" y="2312724"/>
            <a:ext cx="6866284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서버호스팅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(Server-Hosting)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077658" y="3615779"/>
            <a:ext cx="6846862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통합아웃소싱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(DR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구축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위탁운영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서비스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2077658" y="4264382"/>
            <a:ext cx="6846862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보안 서비스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관제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클린존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가상 서비스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4" name="그룹 122"/>
          <p:cNvGrpSpPr>
            <a:grpSpLocks/>
          </p:cNvGrpSpPr>
          <p:nvPr/>
        </p:nvGrpSpPr>
        <p:grpSpPr bwMode="auto">
          <a:xfrm>
            <a:off x="1540834" y="2257257"/>
            <a:ext cx="922049" cy="653299"/>
            <a:chOff x="1118176" y="3272444"/>
            <a:chExt cx="798550" cy="1478907"/>
          </a:xfrm>
        </p:grpSpPr>
        <p:sp>
          <p:nvSpPr>
            <p:cNvPr id="39" name="Rectangle 10"/>
            <p:cNvSpPr>
              <a:spLocks noChangeArrowheads="1"/>
            </p:cNvSpPr>
            <p:nvPr/>
          </p:nvSpPr>
          <p:spPr bwMode="auto">
            <a:xfrm>
              <a:off x="1124527" y="3272444"/>
              <a:ext cx="601739" cy="1478907"/>
            </a:xfrm>
            <a:prstGeom prst="rect">
              <a:avLst/>
            </a:prstGeom>
            <a:gradFill flip="none" rotWithShape="1">
              <a:gsLst>
                <a:gs pos="1000">
                  <a:schemeClr val="tx2">
                    <a:lumMod val="93000"/>
                  </a:schemeClr>
                </a:gs>
                <a:gs pos="100000">
                  <a:srgbClr val="5F8DD7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1540834" y="1585085"/>
            <a:ext cx="929382" cy="675031"/>
            <a:chOff x="302862" y="933372"/>
            <a:chExt cx="716112" cy="1360189"/>
          </a:xfrm>
        </p:grpSpPr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83095" y="933372"/>
              <a:ext cx="201981" cy="126301"/>
            </a:xfrm>
            <a:custGeom>
              <a:avLst/>
              <a:gdLst>
                <a:gd name="T0" fmla="*/ 153692 w 161"/>
                <a:gd name="T1" fmla="*/ 0 h 83"/>
                <a:gd name="T2" fmla="*/ 227013 w 161"/>
                <a:gd name="T3" fmla="*/ 78763 h 83"/>
                <a:gd name="T4" fmla="*/ 32430 w 161"/>
                <a:gd name="T5" fmla="*/ 112713 h 83"/>
                <a:gd name="T6" fmla="*/ 153692 w 161"/>
                <a:gd name="T7" fmla="*/ 0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1"/>
                <a:gd name="T13" fmla="*/ 0 h 83"/>
                <a:gd name="T14" fmla="*/ 161 w 161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1" h="83">
                  <a:moveTo>
                    <a:pt x="109" y="0"/>
                  </a:moveTo>
                  <a:cubicBezTo>
                    <a:pt x="109" y="0"/>
                    <a:pt x="161" y="5"/>
                    <a:pt x="161" y="58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3" y="83"/>
                    <a:pt x="0" y="0"/>
                    <a:pt x="109" y="0"/>
                  </a:cubicBezTo>
                  <a:close/>
                </a:path>
              </a:pathLst>
            </a:custGeom>
            <a:solidFill>
              <a:srgbClr val="1844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grpSp>
          <p:nvGrpSpPr>
            <p:cNvPr id="31" name="그룹 119"/>
            <p:cNvGrpSpPr>
              <a:grpSpLocks/>
            </p:cNvGrpSpPr>
            <p:nvPr/>
          </p:nvGrpSpPr>
          <p:grpSpPr bwMode="auto">
            <a:xfrm>
              <a:off x="302862" y="933372"/>
              <a:ext cx="716112" cy="1360189"/>
              <a:chOff x="1111130" y="1743120"/>
              <a:chExt cx="805596" cy="1529324"/>
            </a:xfrm>
          </p:grpSpPr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1117486" y="2378353"/>
                <a:ext cx="799240" cy="894091"/>
              </a:xfrm>
              <a:custGeom>
                <a:avLst/>
                <a:gdLst>
                  <a:gd name="connsiteX0" fmla="*/ 9048 w 10000"/>
                  <a:gd name="connsiteY0" fmla="*/ 10000 h 10000"/>
                  <a:gd name="connsiteX1" fmla="*/ 10000 w 10000"/>
                  <a:gd name="connsiteY1" fmla="*/ 0 h 10000"/>
                  <a:gd name="connsiteX2" fmla="*/ 8447 w 10000"/>
                  <a:gd name="connsiteY2" fmla="*/ 0 h 10000"/>
                  <a:gd name="connsiteX3" fmla="*/ 7702 w 10000"/>
                  <a:gd name="connsiteY3" fmla="*/ 0 h 10000"/>
                  <a:gd name="connsiteX4" fmla="*/ 2340 w 10000"/>
                  <a:gd name="connsiteY4" fmla="*/ 0 h 10000"/>
                  <a:gd name="connsiteX5" fmla="*/ 104 w 10000"/>
                  <a:gd name="connsiteY5" fmla="*/ 932 h 10000"/>
                  <a:gd name="connsiteX6" fmla="*/ 104 w 10000"/>
                  <a:gd name="connsiteY6" fmla="*/ 10000 h 10000"/>
                  <a:gd name="connsiteX7" fmla="*/ 9048 w 10000"/>
                  <a:gd name="connsiteY7" fmla="*/ 10000 h 10000"/>
                  <a:gd name="connsiteX0" fmla="*/ 9048 w 9048"/>
                  <a:gd name="connsiteY0" fmla="*/ 10000 h 10000"/>
                  <a:gd name="connsiteX1" fmla="*/ 8447 w 9048"/>
                  <a:gd name="connsiteY1" fmla="*/ 0 h 10000"/>
                  <a:gd name="connsiteX2" fmla="*/ 7702 w 9048"/>
                  <a:gd name="connsiteY2" fmla="*/ 0 h 10000"/>
                  <a:gd name="connsiteX3" fmla="*/ 2340 w 9048"/>
                  <a:gd name="connsiteY3" fmla="*/ 0 h 10000"/>
                  <a:gd name="connsiteX4" fmla="*/ 104 w 9048"/>
                  <a:gd name="connsiteY4" fmla="*/ 932 h 10000"/>
                  <a:gd name="connsiteX5" fmla="*/ 104 w 9048"/>
                  <a:gd name="connsiteY5" fmla="*/ 10000 h 10000"/>
                  <a:gd name="connsiteX6" fmla="*/ 9048 w 9048"/>
                  <a:gd name="connsiteY6" fmla="*/ 10000 h 10000"/>
                  <a:gd name="connsiteX0" fmla="*/ 10000 w 11399"/>
                  <a:gd name="connsiteY0" fmla="*/ 10000 h 10000"/>
                  <a:gd name="connsiteX1" fmla="*/ 8512 w 11399"/>
                  <a:gd name="connsiteY1" fmla="*/ 0 h 10000"/>
                  <a:gd name="connsiteX2" fmla="*/ 2586 w 11399"/>
                  <a:gd name="connsiteY2" fmla="*/ 0 h 10000"/>
                  <a:gd name="connsiteX3" fmla="*/ 115 w 11399"/>
                  <a:gd name="connsiteY3" fmla="*/ 932 h 10000"/>
                  <a:gd name="connsiteX4" fmla="*/ 115 w 11399"/>
                  <a:gd name="connsiteY4" fmla="*/ 10000 h 10000"/>
                  <a:gd name="connsiteX5" fmla="*/ 10000 w 11399"/>
                  <a:gd name="connsiteY5" fmla="*/ 10000 h 10000"/>
                  <a:gd name="connsiteX0" fmla="*/ 10000 w 10412"/>
                  <a:gd name="connsiteY0" fmla="*/ 10000 h 10000"/>
                  <a:gd name="connsiteX1" fmla="*/ 2586 w 10412"/>
                  <a:gd name="connsiteY1" fmla="*/ 0 h 10000"/>
                  <a:gd name="connsiteX2" fmla="*/ 115 w 10412"/>
                  <a:gd name="connsiteY2" fmla="*/ 932 h 10000"/>
                  <a:gd name="connsiteX3" fmla="*/ 115 w 10412"/>
                  <a:gd name="connsiteY3" fmla="*/ 10000 h 10000"/>
                  <a:gd name="connsiteX4" fmla="*/ 10000 w 10412"/>
                  <a:gd name="connsiteY4" fmla="*/ 10000 h 10000"/>
                  <a:gd name="connsiteX0" fmla="*/ 10992 w 11404"/>
                  <a:gd name="connsiteY0" fmla="*/ 10000 h 10129"/>
                  <a:gd name="connsiteX1" fmla="*/ 3578 w 11404"/>
                  <a:gd name="connsiteY1" fmla="*/ 0 h 10129"/>
                  <a:gd name="connsiteX2" fmla="*/ 1107 w 11404"/>
                  <a:gd name="connsiteY2" fmla="*/ 932 h 10129"/>
                  <a:gd name="connsiteX3" fmla="*/ 1107 w 11404"/>
                  <a:gd name="connsiteY3" fmla="*/ 10000 h 10129"/>
                  <a:gd name="connsiteX4" fmla="*/ 10992 w 11404"/>
                  <a:gd name="connsiteY4" fmla="*/ 10000 h 10129"/>
                  <a:gd name="connsiteX0" fmla="*/ 10992 w 10992"/>
                  <a:gd name="connsiteY0" fmla="*/ 10000 h 10129"/>
                  <a:gd name="connsiteX1" fmla="*/ 3578 w 10992"/>
                  <a:gd name="connsiteY1" fmla="*/ 0 h 10129"/>
                  <a:gd name="connsiteX2" fmla="*/ 1107 w 10992"/>
                  <a:gd name="connsiteY2" fmla="*/ 932 h 10129"/>
                  <a:gd name="connsiteX3" fmla="*/ 1107 w 10992"/>
                  <a:gd name="connsiteY3" fmla="*/ 10000 h 10129"/>
                  <a:gd name="connsiteX4" fmla="*/ 10992 w 10992"/>
                  <a:gd name="connsiteY4" fmla="*/ 10000 h 10129"/>
                  <a:gd name="connsiteX0" fmla="*/ 10208 w 10208"/>
                  <a:gd name="connsiteY0" fmla="*/ 10000 h 10000"/>
                  <a:gd name="connsiteX1" fmla="*/ 2794 w 10208"/>
                  <a:gd name="connsiteY1" fmla="*/ 0 h 10000"/>
                  <a:gd name="connsiteX2" fmla="*/ 323 w 10208"/>
                  <a:gd name="connsiteY2" fmla="*/ 932 h 10000"/>
                  <a:gd name="connsiteX3" fmla="*/ 323 w 10208"/>
                  <a:gd name="connsiteY3" fmla="*/ 10000 h 10000"/>
                  <a:gd name="connsiteX4" fmla="*/ 10208 w 10208"/>
                  <a:gd name="connsiteY4" fmla="*/ 10000 h 10000"/>
                  <a:gd name="connsiteX0" fmla="*/ 10000 w 10901"/>
                  <a:gd name="connsiteY0" fmla="*/ 10000 h 10000"/>
                  <a:gd name="connsiteX1" fmla="*/ 2586 w 10901"/>
                  <a:gd name="connsiteY1" fmla="*/ 0 h 10000"/>
                  <a:gd name="connsiteX2" fmla="*/ 115 w 10901"/>
                  <a:gd name="connsiteY2" fmla="*/ 932 h 10000"/>
                  <a:gd name="connsiteX3" fmla="*/ 115 w 10901"/>
                  <a:gd name="connsiteY3" fmla="*/ 10000 h 10000"/>
                  <a:gd name="connsiteX4" fmla="*/ 10000 w 10901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9885 w 9885"/>
                  <a:gd name="connsiteY0" fmla="*/ 9068 h 9068"/>
                  <a:gd name="connsiteX1" fmla="*/ 0 w 9885"/>
                  <a:gd name="connsiteY1" fmla="*/ 0 h 9068"/>
                  <a:gd name="connsiteX2" fmla="*/ 0 w 9885"/>
                  <a:gd name="connsiteY2" fmla="*/ 9068 h 9068"/>
                  <a:gd name="connsiteX3" fmla="*/ 9885 w 9885"/>
                  <a:gd name="connsiteY3" fmla="*/ 9068 h 9068"/>
                  <a:gd name="connsiteX0" fmla="*/ 10000 w 10000"/>
                  <a:gd name="connsiteY0" fmla="*/ 10000 h 10000"/>
                  <a:gd name="connsiteX1" fmla="*/ 0 w 10000"/>
                  <a:gd name="connsiteY1" fmla="*/ 0 h 10000"/>
                  <a:gd name="connsiteX2" fmla="*/ 0 w 10000"/>
                  <a:gd name="connsiteY2" fmla="*/ 10000 h 10000"/>
                  <a:gd name="connsiteX3" fmla="*/ 10000 w 10000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87" h="10000">
                    <a:moveTo>
                      <a:pt x="10000" y="10000"/>
                    </a:moveTo>
                    <a:cubicBezTo>
                      <a:pt x="7096" y="9322"/>
                      <a:pt x="13187" y="8086"/>
                      <a:pt x="0" y="0"/>
                    </a:cubicBezTo>
                    <a:lnTo>
                      <a:pt x="0" y="10000"/>
                    </a:lnTo>
                    <a:lnTo>
                      <a:pt x="10000" y="100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21000"/>
                    </a:schemeClr>
                  </a:gs>
                  <a:gs pos="63000">
                    <a:schemeClr val="bg1">
                      <a:alpha val="0"/>
                    </a:schemeClr>
                  </a:gs>
                </a:gsLst>
                <a:lin ang="54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34" name="Freeform 8"/>
              <p:cNvSpPr>
                <a:spLocks/>
              </p:cNvSpPr>
              <p:nvPr/>
            </p:nvSpPr>
            <p:spPr bwMode="auto">
              <a:xfrm>
                <a:off x="1111130" y="1743120"/>
                <a:ext cx="674030" cy="1529324"/>
              </a:xfrm>
              <a:custGeom>
                <a:avLst/>
                <a:gdLst/>
                <a:ahLst/>
                <a:cxnLst>
                  <a:cxn ang="0">
                    <a:pos x="437" y="107"/>
                  </a:cxn>
                  <a:cxn ang="0">
                    <a:pos x="483" y="0"/>
                  </a:cxn>
                  <a:cxn ang="0">
                    <a:pos x="408" y="0"/>
                  </a:cxn>
                  <a:cxn ang="0">
                    <a:pos x="372" y="0"/>
                  </a:cxn>
                  <a:cxn ang="0">
                    <a:pos x="113" y="0"/>
                  </a:cxn>
                  <a:cxn ang="0">
                    <a:pos x="5" y="105"/>
                  </a:cxn>
                  <a:cxn ang="0">
                    <a:pos x="5" y="1127"/>
                  </a:cxn>
                  <a:cxn ang="0">
                    <a:pos x="437" y="1127"/>
                  </a:cxn>
                  <a:cxn ang="0">
                    <a:pos x="437" y="107"/>
                  </a:cxn>
                </a:cxnLst>
                <a:rect l="0" t="0" r="r" b="b"/>
                <a:pathLst>
                  <a:path w="483" h="1127">
                    <a:moveTo>
                      <a:pt x="437" y="107"/>
                    </a:moveTo>
                    <a:cubicBezTo>
                      <a:pt x="437" y="14"/>
                      <a:pt x="471" y="2"/>
                      <a:pt x="483" y="0"/>
                    </a:cubicBezTo>
                    <a:cubicBezTo>
                      <a:pt x="408" y="0"/>
                      <a:pt x="408" y="0"/>
                      <a:pt x="408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0" y="0"/>
                      <a:pt x="5" y="90"/>
                      <a:pt x="5" y="105"/>
                    </a:cubicBezTo>
                    <a:cubicBezTo>
                      <a:pt x="5" y="1127"/>
                      <a:pt x="5" y="1127"/>
                      <a:pt x="5" y="1127"/>
                    </a:cubicBezTo>
                    <a:cubicBezTo>
                      <a:pt x="437" y="1127"/>
                      <a:pt x="437" y="1127"/>
                      <a:pt x="437" y="1127"/>
                    </a:cubicBezTo>
                    <a:lnTo>
                      <a:pt x="437" y="107"/>
                    </a:lnTo>
                    <a:close/>
                  </a:path>
                </a:pathLst>
              </a:custGeom>
              <a:gradFill>
                <a:gsLst>
                  <a:gs pos="0">
                    <a:srgbClr val="ABE7E0"/>
                  </a:gs>
                  <a:gs pos="35000">
                    <a:srgbClr val="42BEC6"/>
                  </a:gs>
                  <a:gs pos="100000">
                    <a:srgbClr val="163E42"/>
                  </a:gs>
                </a:gsLst>
                <a:lin ang="5400000" scaled="0"/>
              </a:gradFill>
              <a:ln w="3175">
                <a:noFill/>
              </a:ln>
              <a:effectLst>
                <a:outerShdw blurRad="38100" dist="12700" dir="2700000" algn="tl" rotWithShape="0">
                  <a:prstClr val="black">
                    <a:alpha val="2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sp>
          <p:nvSpPr>
            <p:cNvPr id="32" name="Freeform 78"/>
            <p:cNvSpPr>
              <a:spLocks/>
            </p:cNvSpPr>
            <p:nvPr/>
          </p:nvSpPr>
          <p:spPr bwMode="auto">
            <a:xfrm>
              <a:off x="904565" y="933372"/>
              <a:ext cx="7063" cy="1413"/>
            </a:xfrm>
            <a:custGeom>
              <a:avLst/>
              <a:gdLst>
                <a:gd name="T0" fmla="*/ 0 w 5"/>
                <a:gd name="T1" fmla="*/ 0 h 1400"/>
                <a:gd name="T2" fmla="*/ 7938 w 5"/>
                <a:gd name="T3" fmla="*/ 0 h 1400"/>
                <a:gd name="T4" fmla="*/ 0 w 5"/>
                <a:gd name="T5" fmla="*/ 0 h 1400"/>
                <a:gd name="T6" fmla="*/ 0 60000 65536"/>
                <a:gd name="T7" fmla="*/ 0 60000 65536"/>
                <a:gd name="T8" fmla="*/ 0 60000 65536"/>
                <a:gd name="T9" fmla="*/ 0 w 5"/>
                <a:gd name="T10" fmla="*/ 0 h 1400"/>
                <a:gd name="T11" fmla="*/ 5 w 5"/>
                <a:gd name="T12" fmla="*/ 1400 h 14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400">
                  <a:moveTo>
                    <a:pt x="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707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27" name="그룹 122"/>
          <p:cNvGrpSpPr>
            <a:grpSpLocks/>
          </p:cNvGrpSpPr>
          <p:nvPr/>
        </p:nvGrpSpPr>
        <p:grpSpPr bwMode="auto">
          <a:xfrm>
            <a:off x="1528880" y="3553870"/>
            <a:ext cx="922049" cy="653299"/>
            <a:chOff x="1118176" y="3272444"/>
            <a:chExt cx="798550" cy="1478907"/>
          </a:xfrm>
        </p:grpSpPr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1136501" y="3272444"/>
              <a:ext cx="598621" cy="1478907"/>
            </a:xfrm>
            <a:prstGeom prst="rect">
              <a:avLst/>
            </a:prstGeom>
            <a:gradFill flip="none" rotWithShape="1">
              <a:gsLst>
                <a:gs pos="0">
                  <a:srgbClr val="001F36"/>
                </a:gs>
                <a:gs pos="100000">
                  <a:srgbClr val="0070C0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42" name="TextBox 41"/>
          <p:cNvSpPr txBox="1"/>
          <p:nvPr/>
        </p:nvSpPr>
        <p:spPr bwMode="auto">
          <a:xfrm>
            <a:off x="1642369" y="1604528"/>
            <a:ext cx="4802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/>
          <a:p>
            <a:pPr algn="ctr"/>
            <a:r>
              <a:rPr lang="en-US" altLang="ko-KR" sz="4000" kern="0" dirty="0" smtClea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rPr>
              <a:t>1</a:t>
            </a:r>
            <a:endParaRPr lang="ko-KR" altLang="en-US" sz="4000" kern="0" dirty="0">
              <a:solidFill>
                <a:schemeClr val="bg1"/>
              </a:solidFill>
              <a:latin typeface="10X10 Bold" pitchFamily="50" charset="-127"/>
              <a:ea typeface="10X10 Bold" pitchFamily="50" charset="-127"/>
            </a:endParaRPr>
          </a:p>
        </p:txBody>
      </p:sp>
      <p:grpSp>
        <p:nvGrpSpPr>
          <p:cNvPr id="46" name="그룹 122"/>
          <p:cNvGrpSpPr>
            <a:grpSpLocks/>
          </p:cNvGrpSpPr>
          <p:nvPr/>
        </p:nvGrpSpPr>
        <p:grpSpPr bwMode="auto">
          <a:xfrm>
            <a:off x="1528880" y="4207080"/>
            <a:ext cx="922049" cy="653299"/>
            <a:chOff x="1118176" y="3272444"/>
            <a:chExt cx="798550" cy="1478907"/>
          </a:xfrm>
        </p:grpSpPr>
        <p:sp>
          <p:nvSpPr>
            <p:cNvPr id="47" name="Rectangle 10"/>
            <p:cNvSpPr>
              <a:spLocks noChangeArrowheads="1"/>
            </p:cNvSpPr>
            <p:nvPr/>
          </p:nvSpPr>
          <p:spPr bwMode="auto">
            <a:xfrm>
              <a:off x="1136501" y="3272444"/>
              <a:ext cx="598621" cy="14789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49" name="TextBox 48"/>
          <p:cNvSpPr txBox="1"/>
          <p:nvPr/>
        </p:nvSpPr>
        <p:spPr bwMode="auto">
          <a:xfrm>
            <a:off x="1642369" y="2283114"/>
            <a:ext cx="4802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50" name="TextBox 49"/>
          <p:cNvSpPr txBox="1"/>
          <p:nvPr/>
        </p:nvSpPr>
        <p:spPr bwMode="auto">
          <a:xfrm>
            <a:off x="1611888" y="3541627"/>
            <a:ext cx="558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 smtClean="0"/>
              <a:t>4</a:t>
            </a:r>
            <a:endParaRPr lang="ko-KR" altLang="en-US" dirty="0"/>
          </a:p>
        </p:txBody>
      </p:sp>
      <p:sp>
        <p:nvSpPr>
          <p:cNvPr id="51" name="TextBox 50"/>
          <p:cNvSpPr txBox="1"/>
          <p:nvPr/>
        </p:nvSpPr>
        <p:spPr bwMode="auto">
          <a:xfrm>
            <a:off x="1611888" y="4226237"/>
            <a:ext cx="5601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 smtClean="0"/>
              <a:t>5</a:t>
            </a:r>
            <a:endParaRPr lang="ko-KR" altLang="en-US" dirty="0"/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1" y="757402"/>
            <a:ext cx="9905999" cy="615553"/>
          </a:xfrm>
          <a:prstGeom prst="rect">
            <a:avLst/>
          </a:prstGeom>
          <a:noFill/>
          <a:ln w="19050" algn="ctr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44450" prstMaterial="matte">
              <a:bevelT w="0" h="25400"/>
              <a:extrusionClr>
                <a:schemeClr val="bg1"/>
              </a:extrusionClr>
              <a:contourClr>
                <a:schemeClr val="tx1"/>
              </a:contourClr>
            </a:sp3d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0" cap="none" spc="0" normalizeH="0" baseline="0" noProof="0" dirty="0" err="1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시스원</a:t>
            </a:r>
            <a:r>
              <a:rPr kumimoji="0" lang="ko-KR" altLang="en-US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r>
              <a:rPr kumimoji="0" lang="en-US" altLang="ko-KR" sz="4000" b="1" i="0" u="none" strike="noStrike" kern="0" cap="none" spc="0" normalizeH="0" baseline="0" noProof="0" dirty="0" err="1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siIDC</a:t>
            </a:r>
            <a:r>
              <a:rPr kumimoji="0" lang="en-US" altLang="ko-KR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r>
              <a:rPr kumimoji="0" lang="ko-KR" altLang="en-US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서비스</a:t>
            </a:r>
            <a:endParaRPr kumimoji="0" lang="en-US" altLang="ko-KR" sz="4000" b="1" i="0" u="none" strike="noStrike" kern="0" cap="none" spc="0" normalizeH="0" baseline="0" noProof="0" dirty="0">
              <a:ln w="11430"/>
              <a:solidFill>
                <a:sysClr val="window" lastClr="FFFFFF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69" name="모서리가 둥근 직사각형 68"/>
          <p:cNvSpPr/>
          <p:nvPr/>
        </p:nvSpPr>
        <p:spPr>
          <a:xfrm>
            <a:off x="2077658" y="4920269"/>
            <a:ext cx="6846862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백업 서비스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백업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ASP·HA·DR ASP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서비스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2082737" y="5584818"/>
            <a:ext cx="6840144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IT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솔루션 서비스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en-US" altLang="ko-KR" kern="100" spc="-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SysmangerOne</a:t>
            </a:r>
            <a:r>
              <a: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kern="100" spc="-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와탭</a:t>
            </a:r>
            <a:r>
              <a: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en-US" altLang="ko-KR" kern="1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MS</a:t>
            </a:r>
            <a:r>
              <a:rPr lang="ko-KR" altLang="en-US" kern="1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임대</a:t>
            </a:r>
            <a:r>
              <a: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kern="1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문자</a:t>
            </a:r>
            <a:r>
              <a:rPr lang="en-US" altLang="ko-KR" sz="1600" kern="1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538796" y="5483264"/>
            <a:ext cx="930752" cy="665918"/>
            <a:chOff x="2449650" y="5629374"/>
            <a:chExt cx="933048" cy="852233"/>
          </a:xfrm>
        </p:grpSpPr>
        <p:sp>
          <p:nvSpPr>
            <p:cNvPr id="72" name="Freeform 8"/>
            <p:cNvSpPr>
              <a:spLocks/>
            </p:cNvSpPr>
            <p:nvPr/>
          </p:nvSpPr>
          <p:spPr bwMode="auto">
            <a:xfrm>
              <a:off x="2460648" y="5818943"/>
              <a:ext cx="922050" cy="505957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solidFill>
                  <a:schemeClr val="tx2">
                    <a:lumMod val="50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449650" y="5629374"/>
              <a:ext cx="812863" cy="852233"/>
              <a:chOff x="2449650" y="5629374"/>
              <a:chExt cx="812863" cy="852233"/>
            </a:xfrm>
          </p:grpSpPr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2449650" y="5629374"/>
                <a:ext cx="783532" cy="852233"/>
              </a:xfrm>
              <a:custGeom>
                <a:avLst/>
                <a:gdLst/>
                <a:ahLst/>
                <a:cxnLst>
                  <a:cxn ang="0">
                    <a:pos x="439" y="1034"/>
                  </a:cxn>
                  <a:cxn ang="0">
                    <a:pos x="439" y="0"/>
                  </a:cxn>
                  <a:cxn ang="0">
                    <a:pos x="7" y="0"/>
                  </a:cxn>
                  <a:cxn ang="0">
                    <a:pos x="7" y="1010"/>
                  </a:cxn>
                  <a:cxn ang="0">
                    <a:pos x="122" y="1111"/>
                  </a:cxn>
                  <a:cxn ang="0">
                    <a:pos x="374" y="1111"/>
                  </a:cxn>
                  <a:cxn ang="0">
                    <a:pos x="410" y="1111"/>
                  </a:cxn>
                  <a:cxn ang="0">
                    <a:pos x="490" y="1111"/>
                  </a:cxn>
                  <a:cxn ang="0">
                    <a:pos x="439" y="1034"/>
                  </a:cxn>
                </a:cxnLst>
                <a:rect l="0" t="0" r="r" b="b"/>
                <a:pathLst>
                  <a:path w="490" h="1111">
                    <a:moveTo>
                      <a:pt x="439" y="1034"/>
                    </a:moveTo>
                    <a:cubicBezTo>
                      <a:pt x="439" y="0"/>
                      <a:pt x="439" y="0"/>
                      <a:pt x="439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010"/>
                      <a:pt x="7" y="1010"/>
                      <a:pt x="7" y="1010"/>
                    </a:cubicBezTo>
                    <a:cubicBezTo>
                      <a:pt x="7" y="1010"/>
                      <a:pt x="0" y="1111"/>
                      <a:pt x="122" y="1111"/>
                    </a:cubicBezTo>
                    <a:cubicBezTo>
                      <a:pt x="374" y="1111"/>
                      <a:pt x="374" y="1111"/>
                      <a:pt x="374" y="1111"/>
                    </a:cubicBezTo>
                    <a:cubicBezTo>
                      <a:pt x="410" y="1111"/>
                      <a:pt x="410" y="1111"/>
                      <a:pt x="410" y="1111"/>
                    </a:cubicBezTo>
                    <a:cubicBezTo>
                      <a:pt x="490" y="1111"/>
                      <a:pt x="490" y="1111"/>
                      <a:pt x="490" y="1111"/>
                    </a:cubicBezTo>
                    <a:cubicBezTo>
                      <a:pt x="490" y="1111"/>
                      <a:pt x="439" y="1111"/>
                      <a:pt x="439" y="1034"/>
                    </a:cubicBezTo>
                  </a:path>
                </a:pathLst>
              </a:custGeom>
              <a:gradFill>
                <a:gsLst>
                  <a:gs pos="0">
                    <a:srgbClr val="D1D1D1"/>
                  </a:gs>
                  <a:gs pos="26000">
                    <a:srgbClr val="929292"/>
                  </a:gs>
                  <a:gs pos="97000">
                    <a:srgbClr val="1B1B1B"/>
                  </a:gs>
                </a:gsLst>
                <a:lin ang="5400000" scaled="0"/>
              </a:gradFill>
              <a:ln w="3175">
                <a:noFill/>
              </a:ln>
              <a:effectLst>
                <a:outerShdw blurRad="508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solidFill>
                    <a:schemeClr val="tx2">
                      <a:lumMod val="50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73" name="Freeform 5"/>
              <p:cNvSpPr>
                <a:spLocks/>
              </p:cNvSpPr>
              <p:nvPr/>
            </p:nvSpPr>
            <p:spPr bwMode="auto">
              <a:xfrm>
                <a:off x="3101200" y="6403801"/>
                <a:ext cx="161313" cy="76841"/>
              </a:xfrm>
              <a:custGeom>
                <a:avLst/>
                <a:gdLst>
                  <a:gd name="T0" fmla="*/ 94544 w 99"/>
                  <a:gd name="T1" fmla="*/ 68263 h 51"/>
                  <a:gd name="T2" fmla="*/ 139700 w 99"/>
                  <a:gd name="T3" fmla="*/ 21416 h 51"/>
                  <a:gd name="T4" fmla="*/ 21167 w 99"/>
                  <a:gd name="T5" fmla="*/ 0 h 51"/>
                  <a:gd name="T6" fmla="*/ 94544 w 99"/>
                  <a:gd name="T7" fmla="*/ 68263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9"/>
                  <a:gd name="T13" fmla="*/ 0 h 51"/>
                  <a:gd name="T14" fmla="*/ 99 w 99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9" h="51">
                    <a:moveTo>
                      <a:pt x="67" y="51"/>
                    </a:moveTo>
                    <a:cubicBezTo>
                      <a:pt x="67" y="51"/>
                      <a:pt x="99" y="48"/>
                      <a:pt x="99" y="16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0" y="51"/>
                      <a:pt x="67" y="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 dirty="0">
                  <a:solidFill>
                    <a:schemeClr val="tx2">
                      <a:lumMod val="50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</p:grpSp>
      <p:grpSp>
        <p:nvGrpSpPr>
          <p:cNvPr id="74" name="그룹 122"/>
          <p:cNvGrpSpPr>
            <a:grpSpLocks/>
          </p:cNvGrpSpPr>
          <p:nvPr/>
        </p:nvGrpSpPr>
        <p:grpSpPr bwMode="auto">
          <a:xfrm>
            <a:off x="1528880" y="4855933"/>
            <a:ext cx="922049" cy="653299"/>
            <a:chOff x="1118176" y="3272444"/>
            <a:chExt cx="798550" cy="1478907"/>
          </a:xfrm>
        </p:grpSpPr>
        <p:sp>
          <p:nvSpPr>
            <p:cNvPr id="75" name="Rectangle 10"/>
            <p:cNvSpPr>
              <a:spLocks noChangeArrowheads="1"/>
            </p:cNvSpPr>
            <p:nvPr/>
          </p:nvSpPr>
          <p:spPr bwMode="auto">
            <a:xfrm>
              <a:off x="1136501" y="3272444"/>
              <a:ext cx="598621" cy="14789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76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77" name="TextBox 76"/>
          <p:cNvSpPr txBox="1"/>
          <p:nvPr/>
        </p:nvSpPr>
        <p:spPr bwMode="auto">
          <a:xfrm>
            <a:off x="1611888" y="4875090"/>
            <a:ext cx="5601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78" name="TextBox 77"/>
          <p:cNvSpPr txBox="1"/>
          <p:nvPr/>
        </p:nvSpPr>
        <p:spPr bwMode="auto">
          <a:xfrm>
            <a:off x="1611888" y="5517194"/>
            <a:ext cx="5601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 smtClean="0"/>
              <a:t>7</a:t>
            </a:r>
            <a:endParaRPr lang="ko-KR" altLang="en-US" dirty="0"/>
          </a:p>
        </p:txBody>
      </p:sp>
      <p:sp>
        <p:nvSpPr>
          <p:cNvPr id="38" name="모서리가 둥근 직사각형 37"/>
          <p:cNvSpPr/>
          <p:nvPr/>
        </p:nvSpPr>
        <p:spPr>
          <a:xfrm>
            <a:off x="2062976" y="2957769"/>
            <a:ext cx="6866284" cy="519702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퍼블릭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클라우드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퍼블릭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하이브리드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3" name="그룹 122"/>
          <p:cNvGrpSpPr>
            <a:grpSpLocks/>
          </p:cNvGrpSpPr>
          <p:nvPr/>
        </p:nvGrpSpPr>
        <p:grpSpPr bwMode="auto">
          <a:xfrm>
            <a:off x="1540834" y="2902302"/>
            <a:ext cx="922049" cy="653299"/>
            <a:chOff x="1118176" y="3272444"/>
            <a:chExt cx="798550" cy="1478907"/>
          </a:xfrm>
        </p:grpSpPr>
        <p:sp>
          <p:nvSpPr>
            <p:cNvPr id="44" name="Rectangle 10"/>
            <p:cNvSpPr>
              <a:spLocks noChangeArrowheads="1"/>
            </p:cNvSpPr>
            <p:nvPr/>
          </p:nvSpPr>
          <p:spPr bwMode="auto">
            <a:xfrm>
              <a:off x="1124527" y="3272444"/>
              <a:ext cx="601739" cy="1478907"/>
            </a:xfrm>
            <a:prstGeom prst="rect">
              <a:avLst/>
            </a:prstGeom>
            <a:gradFill flip="none" rotWithShape="1">
              <a:gsLst>
                <a:gs pos="52000">
                  <a:srgbClr val="002060"/>
                </a:gs>
                <a:gs pos="100000">
                  <a:srgbClr val="5F8DD7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52" name="TextBox 51"/>
          <p:cNvSpPr txBox="1"/>
          <p:nvPr/>
        </p:nvSpPr>
        <p:spPr bwMode="auto">
          <a:xfrm>
            <a:off x="1642369" y="2928159"/>
            <a:ext cx="4802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 smtClean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3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직사각형 261"/>
          <p:cNvSpPr/>
          <p:nvPr/>
        </p:nvSpPr>
        <p:spPr>
          <a:xfrm>
            <a:off x="412730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6. </a:t>
            </a:r>
            <a:r>
              <a:rPr lang="ko-KR" altLang="en-US" dirty="0" smtClean="0"/>
              <a:t>백업 서비스</a:t>
            </a:r>
            <a:r>
              <a:rPr lang="en-US" altLang="ko-KR" dirty="0" smtClean="0"/>
              <a:t>(HA·DR ASP</a:t>
            </a:r>
            <a:r>
              <a:rPr lang="ko-KR" altLang="en-US" dirty="0" smtClean="0"/>
              <a:t>서비스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048052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데이터 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백업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동기화를 통한 비즈니스 연속성 제공 및 복구 시간 최소화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47" name="직사각형 46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양쪽 모서리가 둥근 사각형 47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HA ASP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양쪽 모서리가 둥근 사각형 51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DR ASP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507449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4" name="그룹 93"/>
          <p:cNvGrpSpPr/>
          <p:nvPr/>
        </p:nvGrpSpPr>
        <p:grpSpPr>
          <a:xfrm>
            <a:off x="501364" y="1522747"/>
            <a:ext cx="4259624" cy="492443"/>
            <a:chOff x="592599" y="1513140"/>
            <a:chExt cx="4259624" cy="492443"/>
          </a:xfrm>
        </p:grpSpPr>
        <p:sp>
          <p:nvSpPr>
            <p:cNvPr id="95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>
                  <a:solidFill>
                    <a:srgbClr val="FF6600"/>
                  </a:solidFill>
                </a:rPr>
                <a:t>서버 </a:t>
              </a:r>
              <a:r>
                <a:rPr kumimoji="1" lang="ko-KR" altLang="en-US" sz="1600" dirty="0" smtClean="0">
                  <a:solidFill>
                    <a:srgbClr val="FF6600"/>
                  </a:solidFill>
                </a:rPr>
                <a:t>이중화 </a:t>
              </a:r>
              <a:r>
                <a:rPr kumimoji="1" lang="ko-KR" altLang="en-US" sz="1600" dirty="0">
                  <a:solidFill>
                    <a:schemeClr val="tx1"/>
                  </a:solidFill>
                </a:rPr>
                <a:t>기반으로 </a:t>
              </a:r>
              <a:r>
                <a:rPr kumimoji="1" lang="ko-KR" altLang="en-US" sz="1600" dirty="0">
                  <a:solidFill>
                    <a:srgbClr val="FF6600"/>
                  </a:solidFill>
                </a:rPr>
                <a:t>실시간 데이터 동기화</a:t>
              </a:r>
              <a:r>
                <a:rPr kumimoji="1" lang="ko-KR" altLang="en-US" sz="1600" dirty="0">
                  <a:solidFill>
                    <a:schemeClr val="tx1"/>
                  </a:solidFill>
                </a:rPr>
                <a:t>를 통한 비즈니스 </a:t>
              </a:r>
              <a:r>
                <a:rPr kumimoji="1" lang="ko-KR" altLang="en-US" sz="1600" dirty="0">
                  <a:solidFill>
                    <a:srgbClr val="FF6600"/>
                  </a:solidFill>
                </a:rPr>
                <a:t>연속성</a:t>
              </a:r>
              <a:r>
                <a:rPr kumimoji="1" lang="ko-KR" altLang="en-US" sz="1600" dirty="0">
                  <a:solidFill>
                    <a:schemeClr val="tx1"/>
                  </a:solidFill>
                </a:rPr>
                <a:t>을 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제공해주는 </a:t>
              </a:r>
              <a:r>
                <a:rPr kumimoji="1" lang="ko-KR" altLang="en-US" sz="1600" dirty="0">
                  <a:solidFill>
                    <a:schemeClr val="tx1"/>
                  </a:solidFill>
                </a:rPr>
                <a:t>서비스</a:t>
              </a:r>
              <a:endParaRPr kumimoji="1" lang="en-US" altLang="ko-KR" sz="1600" dirty="0">
                <a:solidFill>
                  <a:schemeClr val="tx1"/>
                </a:solidFill>
              </a:endParaRPr>
            </a:p>
          </p:txBody>
        </p:sp>
        <p:sp>
          <p:nvSpPr>
            <p:cNvPr id="96" name="타원 95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5164909" y="1530364"/>
            <a:ext cx="4259624" cy="518091"/>
            <a:chOff x="592599" y="1513140"/>
            <a:chExt cx="4259624" cy="518091"/>
          </a:xfrm>
        </p:grpSpPr>
        <p:sp>
          <p:nvSpPr>
            <p:cNvPr id="114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518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>
                  <a:solidFill>
                    <a:srgbClr val="FF6600"/>
                  </a:solidFill>
                </a:rPr>
                <a:t>주 센터와 원격지 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센터간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 </a:t>
              </a:r>
              <a:r>
                <a:rPr lang="en-US" altLang="ko-KR" sz="1600" dirty="0" smtClean="0">
                  <a:solidFill>
                    <a:srgbClr val="FF6600"/>
                  </a:solidFill>
                </a:rPr>
                <a:t>DR 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구성을 </a:t>
              </a:r>
              <a:r>
                <a:rPr lang="ko-KR" altLang="en-US" sz="1600" dirty="0" smtClean="0"/>
                <a:t>제공하여</a:t>
              </a:r>
              <a:endParaRPr lang="ko-KR" altLang="en-US" sz="1600" dirty="0"/>
            </a:p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비즈니스 </a:t>
              </a:r>
              <a:r>
                <a:rPr lang="ko-KR" altLang="en-US" sz="1600" dirty="0">
                  <a:solidFill>
                    <a:srgbClr val="FF6600"/>
                  </a:solidFill>
                </a:rPr>
                <a:t>연속성</a:t>
              </a:r>
              <a:r>
                <a:rPr lang="ko-KR" altLang="en-US" sz="1600" dirty="0"/>
                <a:t>을 제공하는 </a:t>
              </a:r>
              <a:r>
                <a:rPr lang="ko-KR" altLang="en-US" sz="1600" dirty="0" smtClean="0"/>
                <a:t>서비스</a:t>
              </a:r>
              <a:endParaRPr lang="en-US" altLang="ko-KR" sz="1600" dirty="0"/>
            </a:p>
          </p:txBody>
        </p:sp>
        <p:sp>
          <p:nvSpPr>
            <p:cNvPr id="115" name="타원 114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540237" y="2553231"/>
            <a:ext cx="4170764" cy="1365714"/>
            <a:chOff x="540237" y="2600792"/>
            <a:chExt cx="4170764" cy="1365714"/>
          </a:xfrm>
        </p:grpSpPr>
        <p:grpSp>
          <p:nvGrpSpPr>
            <p:cNvPr id="45" name="그룹 44"/>
            <p:cNvGrpSpPr/>
            <p:nvPr/>
          </p:nvGrpSpPr>
          <p:grpSpPr>
            <a:xfrm>
              <a:off x="540237" y="2600792"/>
              <a:ext cx="1307236" cy="1365714"/>
              <a:chOff x="540237" y="2600792"/>
              <a:chExt cx="1307236" cy="1365714"/>
            </a:xfrm>
          </p:grpSpPr>
          <p:grpSp>
            <p:nvGrpSpPr>
              <p:cNvPr id="20" name="그룹 19"/>
              <p:cNvGrpSpPr/>
              <p:nvPr/>
            </p:nvGrpSpPr>
            <p:grpSpPr>
              <a:xfrm>
                <a:off x="551202" y="2600792"/>
                <a:ext cx="1288116" cy="1365714"/>
                <a:chOff x="551202" y="2600792"/>
                <a:chExt cx="1288116" cy="1365714"/>
              </a:xfrm>
            </p:grpSpPr>
            <p:sp>
              <p:nvSpPr>
                <p:cNvPr id="137" name="AutoShape 17"/>
                <p:cNvSpPr>
                  <a:spLocks noChangeArrowheads="1"/>
                </p:cNvSpPr>
                <p:nvPr/>
              </p:nvSpPr>
              <p:spPr bwMode="auto">
                <a:xfrm>
                  <a:off x="558910" y="2674988"/>
                  <a:ext cx="1269890" cy="1291518"/>
                </a:xfrm>
                <a:prstGeom prst="roundRect">
                  <a:avLst>
                    <a:gd name="adj" fmla="val 14167"/>
                  </a:avLst>
                </a:prstGeom>
                <a:noFill/>
                <a:ln w="28575">
                  <a:solidFill>
                    <a:srgbClr val="ADD7D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l" eaLnBrk="1" hangingPunct="1">
                    <a:spcBef>
                      <a:spcPct val="0"/>
                    </a:spcBef>
                  </a:pPr>
                  <a:endParaRPr lang="ko-KR" altLang="en-US" sz="1400" b="1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132" name="AutoShape 17"/>
                <p:cNvSpPr>
                  <a:spLocks noChangeArrowheads="1"/>
                </p:cNvSpPr>
                <p:nvPr/>
              </p:nvSpPr>
              <p:spPr bwMode="auto">
                <a:xfrm>
                  <a:off x="551202" y="2600792"/>
                  <a:ext cx="1288116" cy="306581"/>
                </a:xfrm>
                <a:prstGeom prst="roundRect">
                  <a:avLst>
                    <a:gd name="adj" fmla="val 14167"/>
                  </a:avLst>
                </a:prstGeom>
                <a:solidFill>
                  <a:srgbClr val="00B0F0"/>
                </a:solidFill>
                <a:ln w="28575">
                  <a:noFill/>
                  <a:round/>
                  <a:headEnd/>
                  <a:tailEnd/>
                </a:ln>
                <a:extLst/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</a:pPr>
                  <a:r>
                    <a:rPr lang="ko-KR" altLang="en-US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물리 </a:t>
                  </a:r>
                  <a:r>
                    <a:rPr lang="en-US" altLang="ko-KR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to </a:t>
                  </a:r>
                  <a:r>
                    <a:rPr lang="ko-KR" altLang="en-US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물리</a:t>
                  </a:r>
                  <a:endParaRPr lang="ko-KR" altLang="en-US" sz="1300" dirty="0">
                    <a:solidFill>
                      <a:schemeClr val="bg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grpSp>
            <p:nvGrpSpPr>
              <p:cNvPr id="40" name="그룹 39"/>
              <p:cNvGrpSpPr/>
              <p:nvPr/>
            </p:nvGrpSpPr>
            <p:grpSpPr>
              <a:xfrm>
                <a:off x="540237" y="2993431"/>
                <a:ext cx="1307236" cy="918886"/>
                <a:chOff x="540237" y="2993431"/>
                <a:chExt cx="1307236" cy="918886"/>
              </a:xfrm>
            </p:grpSpPr>
            <p:sp>
              <p:nvSpPr>
                <p:cNvPr id="127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563155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원본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38" name="직선 화살표 연결선 137"/>
                <p:cNvCxnSpPr/>
                <p:nvPr/>
              </p:nvCxnSpPr>
              <p:spPr>
                <a:xfrm>
                  <a:off x="1065609" y="3383539"/>
                  <a:ext cx="260959" cy="1065"/>
                </a:xfrm>
                <a:prstGeom prst="straightConnector1">
                  <a:avLst/>
                </a:prstGeom>
                <a:ln w="15875"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1" name="그림 10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784" y="3561857"/>
                  <a:ext cx="250326" cy="250326"/>
                </a:xfrm>
                <a:prstGeom prst="rect">
                  <a:avLst/>
                </a:prstGeom>
              </p:spPr>
            </p:pic>
            <p:grpSp>
              <p:nvGrpSpPr>
                <p:cNvPr id="16" name="그룹 15"/>
                <p:cNvGrpSpPr/>
                <p:nvPr/>
              </p:nvGrpSpPr>
              <p:grpSpPr>
                <a:xfrm>
                  <a:off x="540237" y="3245412"/>
                  <a:ext cx="507126" cy="273560"/>
                  <a:chOff x="-1580921" y="354013"/>
                  <a:chExt cx="613416" cy="408944"/>
                </a:xfrm>
              </p:grpSpPr>
              <p:pic>
                <p:nvPicPr>
                  <p:cNvPr id="15" name="그림 14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580921" y="354013"/>
                    <a:ext cx="408944" cy="408944"/>
                  </a:xfrm>
                  <a:prstGeom prst="rect">
                    <a:avLst/>
                  </a:prstGeom>
                </p:spPr>
              </p:pic>
              <p:pic>
                <p:nvPicPr>
                  <p:cNvPr id="140" name="그림 139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76449" y="354013"/>
                    <a:ext cx="408944" cy="40894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41" name="그룹 140"/>
                <p:cNvGrpSpPr/>
                <p:nvPr/>
              </p:nvGrpSpPr>
              <p:grpSpPr>
                <a:xfrm>
                  <a:off x="1340347" y="3245419"/>
                  <a:ext cx="507126" cy="273560"/>
                  <a:chOff x="-1580921" y="354013"/>
                  <a:chExt cx="613416" cy="408944"/>
                </a:xfrm>
              </p:grpSpPr>
              <p:pic>
                <p:nvPicPr>
                  <p:cNvPr id="142" name="그림 14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580921" y="354013"/>
                    <a:ext cx="408944" cy="408944"/>
                  </a:xfrm>
                  <a:prstGeom prst="rect">
                    <a:avLst/>
                  </a:prstGeom>
                </p:spPr>
              </p:pic>
              <p:pic>
                <p:nvPicPr>
                  <p:cNvPr id="143" name="그림 142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76449" y="354013"/>
                    <a:ext cx="408944" cy="40894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44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1367571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복제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46" name="직선 화살표 연결선 145"/>
                <p:cNvCxnSpPr/>
                <p:nvPr/>
              </p:nvCxnSpPr>
              <p:spPr>
                <a:xfrm>
                  <a:off x="1065278" y="3681995"/>
                  <a:ext cx="260959" cy="1065"/>
                </a:xfrm>
                <a:prstGeom prst="straightConnector1">
                  <a:avLst/>
                </a:prstGeom>
                <a:ln w="15875">
                  <a:solidFill>
                    <a:srgbClr val="C00000"/>
                  </a:solidFill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9" name="그림 18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6053" y="3542557"/>
                  <a:ext cx="243617" cy="288925"/>
                </a:xfrm>
                <a:prstGeom prst="rect">
                  <a:avLst/>
                </a:prstGeom>
              </p:spPr>
            </p:pic>
            <p:sp>
              <p:nvSpPr>
                <p:cNvPr id="245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974412" y="3750734"/>
                  <a:ext cx="411471" cy="1615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05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데이터</a:t>
                  </a:r>
                  <a:endParaRPr kumimoji="1" lang="ko-KR" altLang="en-US" sz="105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</p:grpSp>
        <p:grpSp>
          <p:nvGrpSpPr>
            <p:cNvPr id="44" name="그룹 43"/>
            <p:cNvGrpSpPr/>
            <p:nvPr/>
          </p:nvGrpSpPr>
          <p:grpSpPr>
            <a:xfrm>
              <a:off x="1991054" y="2600792"/>
              <a:ext cx="1290127" cy="1365714"/>
              <a:chOff x="1991054" y="2600792"/>
              <a:chExt cx="1290127" cy="1365714"/>
            </a:xfrm>
          </p:grpSpPr>
          <p:grpSp>
            <p:nvGrpSpPr>
              <p:cNvPr id="38" name="그룹 37"/>
              <p:cNvGrpSpPr/>
              <p:nvPr/>
            </p:nvGrpSpPr>
            <p:grpSpPr>
              <a:xfrm>
                <a:off x="1993065" y="2600792"/>
                <a:ext cx="1288116" cy="1365714"/>
                <a:chOff x="1993065" y="2600792"/>
                <a:chExt cx="1288116" cy="1365714"/>
              </a:xfrm>
            </p:grpSpPr>
            <p:sp>
              <p:nvSpPr>
                <p:cNvPr id="147" name="AutoShape 17"/>
                <p:cNvSpPr>
                  <a:spLocks noChangeArrowheads="1"/>
                </p:cNvSpPr>
                <p:nvPr/>
              </p:nvSpPr>
              <p:spPr bwMode="auto">
                <a:xfrm>
                  <a:off x="2007813" y="2674988"/>
                  <a:ext cx="1269890" cy="1291518"/>
                </a:xfrm>
                <a:prstGeom prst="roundRect">
                  <a:avLst>
                    <a:gd name="adj" fmla="val 14167"/>
                  </a:avLst>
                </a:prstGeom>
                <a:noFill/>
                <a:ln w="28575">
                  <a:solidFill>
                    <a:srgbClr val="ADD7D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l" eaLnBrk="1" hangingPunct="1">
                    <a:spcBef>
                      <a:spcPct val="0"/>
                    </a:spcBef>
                  </a:pPr>
                  <a:endParaRPr lang="ko-KR" altLang="en-US" sz="1400" b="1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135" name="AutoShape 17"/>
                <p:cNvSpPr>
                  <a:spLocks noChangeArrowheads="1"/>
                </p:cNvSpPr>
                <p:nvPr/>
              </p:nvSpPr>
              <p:spPr bwMode="auto">
                <a:xfrm>
                  <a:off x="1993065" y="2600792"/>
                  <a:ext cx="1288116" cy="306581"/>
                </a:xfrm>
                <a:prstGeom prst="roundRect">
                  <a:avLst>
                    <a:gd name="adj" fmla="val 14167"/>
                  </a:avLst>
                </a:prstGeom>
                <a:solidFill>
                  <a:srgbClr val="00B0F0"/>
                </a:solidFill>
                <a:ln w="28575">
                  <a:noFill/>
                  <a:round/>
                  <a:headEnd/>
                  <a:tailEnd/>
                </a:ln>
                <a:extLst/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</a:pPr>
                  <a:r>
                    <a:rPr lang="ko-KR" altLang="en-US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물리 </a:t>
                  </a:r>
                  <a:r>
                    <a:rPr lang="en-US" altLang="ko-KR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to VM</a:t>
                  </a:r>
                  <a:endParaRPr lang="ko-KR" altLang="en-US" sz="1300" dirty="0">
                    <a:solidFill>
                      <a:schemeClr val="bg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grpSp>
            <p:nvGrpSpPr>
              <p:cNvPr id="41" name="그룹 40"/>
              <p:cNvGrpSpPr/>
              <p:nvPr/>
            </p:nvGrpSpPr>
            <p:grpSpPr>
              <a:xfrm>
                <a:off x="1991054" y="2993431"/>
                <a:ext cx="1238805" cy="918886"/>
                <a:chOff x="1991054" y="2993431"/>
                <a:chExt cx="1238805" cy="918886"/>
              </a:xfrm>
            </p:grpSpPr>
            <p:pic>
              <p:nvPicPr>
                <p:cNvPr id="126" name="그림 12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68816" y="3202245"/>
                  <a:ext cx="318561" cy="318561"/>
                </a:xfrm>
                <a:prstGeom prst="rect">
                  <a:avLst/>
                </a:prstGeom>
              </p:spPr>
            </p:pic>
            <p:sp>
              <p:nvSpPr>
                <p:cNvPr id="153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2013972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원본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54" name="직선 화살표 연결선 153"/>
                <p:cNvCxnSpPr/>
                <p:nvPr/>
              </p:nvCxnSpPr>
              <p:spPr>
                <a:xfrm>
                  <a:off x="2516426" y="3383539"/>
                  <a:ext cx="260959" cy="1065"/>
                </a:xfrm>
                <a:prstGeom prst="straightConnector1">
                  <a:avLst/>
                </a:prstGeom>
                <a:ln w="15875"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55" name="그림 154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31601" y="3561857"/>
                  <a:ext cx="250326" cy="250326"/>
                </a:xfrm>
                <a:prstGeom prst="rect">
                  <a:avLst/>
                </a:prstGeom>
              </p:spPr>
            </p:pic>
            <p:grpSp>
              <p:nvGrpSpPr>
                <p:cNvPr id="156" name="그룹 155"/>
                <p:cNvGrpSpPr/>
                <p:nvPr/>
              </p:nvGrpSpPr>
              <p:grpSpPr>
                <a:xfrm>
                  <a:off x="1991054" y="3245412"/>
                  <a:ext cx="507126" cy="273560"/>
                  <a:chOff x="-1580921" y="354013"/>
                  <a:chExt cx="613416" cy="408944"/>
                </a:xfrm>
              </p:grpSpPr>
              <p:pic>
                <p:nvPicPr>
                  <p:cNvPr id="157" name="그림 156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580921" y="354013"/>
                    <a:ext cx="408944" cy="408944"/>
                  </a:xfrm>
                  <a:prstGeom prst="rect">
                    <a:avLst/>
                  </a:prstGeom>
                </p:spPr>
              </p:pic>
              <p:pic>
                <p:nvPicPr>
                  <p:cNvPr id="158" name="그림 157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1376449" y="354013"/>
                    <a:ext cx="408944" cy="40894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62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2818388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복제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63" name="직선 화살표 연결선 162"/>
                <p:cNvCxnSpPr/>
                <p:nvPr/>
              </p:nvCxnSpPr>
              <p:spPr>
                <a:xfrm>
                  <a:off x="2516426" y="3687306"/>
                  <a:ext cx="260959" cy="1065"/>
                </a:xfrm>
                <a:prstGeom prst="straightConnector1">
                  <a:avLst/>
                </a:prstGeom>
                <a:ln w="15875">
                  <a:solidFill>
                    <a:srgbClr val="C00000"/>
                  </a:solidFill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64" name="그림 163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colorTemperature colorTemp="112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16870" y="3542557"/>
                  <a:ext cx="243617" cy="288925"/>
                </a:xfrm>
                <a:prstGeom prst="rect">
                  <a:avLst/>
                </a:prstGeom>
              </p:spPr>
            </p:pic>
            <p:sp>
              <p:nvSpPr>
                <p:cNvPr id="247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2425440" y="3750734"/>
                  <a:ext cx="411471" cy="1615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050" spc="-6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데이터</a:t>
                  </a:r>
                </a:p>
              </p:txBody>
            </p:sp>
          </p:grpSp>
        </p:grpSp>
        <p:grpSp>
          <p:nvGrpSpPr>
            <p:cNvPr id="43" name="그룹 42"/>
            <p:cNvGrpSpPr/>
            <p:nvPr/>
          </p:nvGrpSpPr>
          <p:grpSpPr>
            <a:xfrm>
              <a:off x="3422885" y="2600792"/>
              <a:ext cx="1288116" cy="1365714"/>
              <a:chOff x="3422885" y="2600792"/>
              <a:chExt cx="1288116" cy="1365714"/>
            </a:xfrm>
          </p:grpSpPr>
          <p:grpSp>
            <p:nvGrpSpPr>
              <p:cNvPr id="39" name="그룹 38"/>
              <p:cNvGrpSpPr/>
              <p:nvPr/>
            </p:nvGrpSpPr>
            <p:grpSpPr>
              <a:xfrm>
                <a:off x="3422885" y="2600792"/>
                <a:ext cx="1288116" cy="1365714"/>
                <a:chOff x="3422885" y="2600792"/>
                <a:chExt cx="1288116" cy="1365714"/>
              </a:xfrm>
            </p:grpSpPr>
            <p:sp>
              <p:nvSpPr>
                <p:cNvPr id="152" name="AutoShape 17"/>
                <p:cNvSpPr>
                  <a:spLocks noChangeArrowheads="1"/>
                </p:cNvSpPr>
                <p:nvPr/>
              </p:nvSpPr>
              <p:spPr bwMode="auto">
                <a:xfrm>
                  <a:off x="3433783" y="2674988"/>
                  <a:ext cx="1269890" cy="1291518"/>
                </a:xfrm>
                <a:prstGeom prst="roundRect">
                  <a:avLst>
                    <a:gd name="adj" fmla="val 14167"/>
                  </a:avLst>
                </a:prstGeom>
                <a:noFill/>
                <a:ln w="28575">
                  <a:solidFill>
                    <a:srgbClr val="ADD7DE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l" eaLnBrk="1" hangingPunct="1">
                    <a:spcBef>
                      <a:spcPct val="0"/>
                    </a:spcBef>
                  </a:pPr>
                  <a:endParaRPr lang="ko-KR" altLang="en-US" sz="1400" b="1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136" name="AutoShape 17"/>
                <p:cNvSpPr>
                  <a:spLocks noChangeArrowheads="1"/>
                </p:cNvSpPr>
                <p:nvPr/>
              </p:nvSpPr>
              <p:spPr bwMode="auto">
                <a:xfrm>
                  <a:off x="3422885" y="2600792"/>
                  <a:ext cx="1288116" cy="306581"/>
                </a:xfrm>
                <a:prstGeom prst="roundRect">
                  <a:avLst>
                    <a:gd name="adj" fmla="val 14167"/>
                  </a:avLst>
                </a:prstGeom>
                <a:solidFill>
                  <a:srgbClr val="00B0F0"/>
                </a:solidFill>
                <a:ln w="28575">
                  <a:noFill/>
                  <a:round/>
                  <a:headEnd/>
                  <a:tailEnd/>
                </a:ln>
                <a:extLst/>
              </p:spPr>
              <p:txBody>
                <a:bodyPr wrap="none" anchor="ctr"/>
                <a:lstStyle>
                  <a:lvl1pPr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1pPr>
                  <a:lvl2pPr marL="742950" indent="-28575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2pPr>
                  <a:lvl3pPr marL="11430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3pPr>
                  <a:lvl4pPr marL="16002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4pPr>
                  <a:lvl5pPr marL="2057400" indent="-228600" eaLnBrk="0" hangingPunct="0"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HY중고딕" panose="02030600000101010101" pitchFamily="18" charset="-127"/>
                      <a:ea typeface="HY중고딕" panose="02030600000101010101" pitchFamily="18" charset="-127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</a:pPr>
                  <a:r>
                    <a:rPr lang="en-US" altLang="ko-KR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VM</a:t>
                  </a:r>
                  <a:r>
                    <a:rPr lang="ko-KR" altLang="en-US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 </a:t>
                  </a:r>
                  <a:r>
                    <a:rPr lang="en-US" altLang="ko-KR" sz="1300" dirty="0" smtClean="0"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to VM</a:t>
                  </a:r>
                  <a:endParaRPr lang="ko-KR" altLang="en-US" sz="1300" dirty="0">
                    <a:solidFill>
                      <a:schemeClr val="bg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grpSp>
            <p:nvGrpSpPr>
              <p:cNvPr id="42" name="그룹 41"/>
              <p:cNvGrpSpPr/>
              <p:nvPr/>
            </p:nvGrpSpPr>
            <p:grpSpPr>
              <a:xfrm>
                <a:off x="3461797" y="2993431"/>
                <a:ext cx="1215887" cy="919190"/>
                <a:chOff x="3461797" y="2993431"/>
                <a:chExt cx="1215887" cy="919190"/>
              </a:xfrm>
            </p:grpSpPr>
            <p:sp>
              <p:nvSpPr>
                <p:cNvPr id="165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3461797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원본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66" name="직선 화살표 연결선 165"/>
                <p:cNvCxnSpPr/>
                <p:nvPr/>
              </p:nvCxnSpPr>
              <p:spPr>
                <a:xfrm>
                  <a:off x="3964251" y="3383539"/>
                  <a:ext cx="260959" cy="1065"/>
                </a:xfrm>
                <a:prstGeom prst="straightConnector1">
                  <a:avLst/>
                </a:prstGeom>
                <a:ln w="15875"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67" name="그림 166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79426" y="3561857"/>
                  <a:ext cx="250326" cy="250326"/>
                </a:xfrm>
                <a:prstGeom prst="rect">
                  <a:avLst/>
                </a:prstGeom>
              </p:spPr>
            </p:pic>
            <p:sp>
              <p:nvSpPr>
                <p:cNvPr id="174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4266213" y="2993431"/>
                  <a:ext cx="411471" cy="1846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200" spc="-6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복제</a:t>
                  </a:r>
                  <a:endParaRPr kumimoji="1" lang="ko-KR" altLang="en-US" sz="1200" spc="-6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cxnSp>
              <p:nvCxnSpPr>
                <p:cNvPr id="175" name="직선 화살표 연결선 174"/>
                <p:cNvCxnSpPr/>
                <p:nvPr/>
              </p:nvCxnSpPr>
              <p:spPr>
                <a:xfrm>
                  <a:off x="3960919" y="3683707"/>
                  <a:ext cx="260959" cy="1065"/>
                </a:xfrm>
                <a:prstGeom prst="straightConnector1">
                  <a:avLst/>
                </a:prstGeom>
                <a:ln w="15875">
                  <a:solidFill>
                    <a:srgbClr val="C00000"/>
                  </a:solidFill>
                  <a:headEnd type="oval" w="sm" len="sm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76" name="그림 175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4695" y="3542557"/>
                  <a:ext cx="243617" cy="288925"/>
                </a:xfrm>
                <a:prstGeom prst="rect">
                  <a:avLst/>
                </a:prstGeom>
              </p:spPr>
            </p:pic>
            <p:pic>
              <p:nvPicPr>
                <p:cNvPr id="177" name="그림 176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34547" y="3202245"/>
                  <a:ext cx="318561" cy="318561"/>
                </a:xfrm>
                <a:prstGeom prst="rect">
                  <a:avLst/>
                </a:prstGeom>
              </p:spPr>
            </p:pic>
            <p:pic>
              <p:nvPicPr>
                <p:cNvPr id="178" name="그림 17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30658" y="3202245"/>
                  <a:ext cx="318561" cy="318561"/>
                </a:xfrm>
                <a:prstGeom prst="rect">
                  <a:avLst/>
                </a:prstGeom>
              </p:spPr>
            </p:pic>
            <p:sp>
              <p:nvSpPr>
                <p:cNvPr id="249" name="Rectangle 41" descr="강-3단"/>
                <p:cNvSpPr>
                  <a:spLocks noChangeArrowheads="1"/>
                </p:cNvSpPr>
                <p:nvPr/>
              </p:nvSpPr>
              <p:spPr bwMode="auto">
                <a:xfrm>
                  <a:off x="3874064" y="3751038"/>
                  <a:ext cx="411471" cy="1615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/>
                  </a:sp3d>
                </a:bodyPr>
                <a:lstStyle/>
                <a:p>
                  <a:pPr marL="98425" indent="-98425" algn="ctr" fontAlgn="base" latinLnBrk="0"/>
                  <a:r>
                    <a:rPr kumimoji="1" lang="ko-KR" altLang="en-US" sz="1050" spc="-6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데이터</a:t>
                  </a:r>
                </a:p>
              </p:txBody>
            </p:sp>
          </p:grpSp>
        </p:grpSp>
      </p:grpSp>
      <p:grpSp>
        <p:nvGrpSpPr>
          <p:cNvPr id="183" name="그룹 182"/>
          <p:cNvGrpSpPr/>
          <p:nvPr/>
        </p:nvGrpSpPr>
        <p:grpSpPr>
          <a:xfrm>
            <a:off x="536706" y="4838486"/>
            <a:ext cx="4259624" cy="215444"/>
            <a:chOff x="592599" y="1513140"/>
            <a:chExt cx="4259624" cy="215444"/>
          </a:xfrm>
        </p:grpSpPr>
        <p:sp>
          <p:nvSpPr>
            <p:cNvPr id="184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장애로 인한</a:t>
              </a:r>
              <a:r>
                <a:rPr lang="en-US" altLang="ko-KR" dirty="0" smtClean="0"/>
                <a:t> </a:t>
              </a:r>
              <a:r>
                <a:rPr lang="ko-KR" altLang="en-US" dirty="0"/>
                <a:t>비용 손실 </a:t>
              </a:r>
              <a:r>
                <a:rPr lang="ko-KR" altLang="en-US" dirty="0" smtClean="0"/>
                <a:t>최소화</a:t>
              </a:r>
              <a:r>
                <a:rPr lang="en-US" altLang="ko-KR" dirty="0" smtClean="0"/>
                <a:t>, </a:t>
              </a:r>
              <a:r>
                <a:rPr lang="ko-KR" altLang="en-US" dirty="0"/>
                <a:t>데이터 손실 </a:t>
              </a:r>
              <a:r>
                <a:rPr lang="ko-KR" altLang="en-US" dirty="0" smtClean="0"/>
                <a:t>보호 등</a:t>
              </a:r>
              <a:endParaRPr lang="ko-KR" altLang="en-US" dirty="0"/>
            </a:p>
          </p:txBody>
        </p:sp>
        <p:sp>
          <p:nvSpPr>
            <p:cNvPr id="185" name="타원 184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86" name="TextBox 281"/>
          <p:cNvSpPr txBox="1">
            <a:spLocks noChangeArrowheads="1"/>
          </p:cNvSpPr>
          <p:nvPr/>
        </p:nvSpPr>
        <p:spPr bwMode="auto">
          <a:xfrm>
            <a:off x="612405" y="5041798"/>
            <a:ext cx="417288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ko-KR" altLang="en-US" sz="1300" b="0" dirty="0" err="1" smtClean="0">
                <a:solidFill>
                  <a:schemeClr val="tx1"/>
                </a:solidFill>
              </a:rPr>
              <a:t>시스원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sz="1300" b="0" dirty="0" err="1" smtClean="0">
                <a:solidFill>
                  <a:schemeClr val="tx1"/>
                </a:solidFill>
              </a:rPr>
              <a:t>siIDC</a:t>
            </a:r>
            <a:r>
              <a:rPr kumimoji="1" lang="en-US" altLang="ko-KR" sz="1300" b="0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이용 조건</a:t>
            </a:r>
            <a:r>
              <a:rPr kumimoji="1" lang="en-US" altLang="ko-KR" sz="1300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시스템 이전이 필요할 수 있음</a:t>
            </a:r>
            <a:endParaRPr kumimoji="1" lang="en-US" altLang="ko-KR" sz="1300" b="0" dirty="0" smtClean="0">
              <a:solidFill>
                <a:schemeClr val="tx1"/>
              </a:solidFill>
            </a:endParaRPr>
          </a:p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sz="1300" b="0" dirty="0" smtClean="0">
                <a:solidFill>
                  <a:schemeClr val="tx1"/>
                </a:solidFill>
              </a:rPr>
              <a:t>Windows XP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이상</a:t>
            </a:r>
            <a:r>
              <a:rPr kumimoji="1" lang="en-US" altLang="ko-KR" sz="1300" b="0" dirty="0" smtClean="0">
                <a:solidFill>
                  <a:schemeClr val="tx1"/>
                </a:solidFill>
              </a:rPr>
              <a:t>, Linux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계열 지원</a:t>
            </a:r>
            <a:endParaRPr kumimoji="1" lang="en-US" altLang="ko-KR" sz="1300" b="0" dirty="0">
              <a:solidFill>
                <a:schemeClr val="tx1"/>
              </a:solidFill>
            </a:endParaRPr>
          </a:p>
        </p:txBody>
      </p:sp>
      <p:sp>
        <p:nvSpPr>
          <p:cNvPr id="187" name="직사각형 8"/>
          <p:cNvSpPr>
            <a:spLocks noChangeArrowheads="1"/>
          </p:cNvSpPr>
          <p:nvPr/>
        </p:nvSpPr>
        <p:spPr bwMode="auto">
          <a:xfrm>
            <a:off x="546407" y="3996293"/>
            <a:ext cx="120671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300" spc="-100" dirty="0" err="1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고객사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소유의 물리서버를 활용</a:t>
            </a:r>
          </a:p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고객비용 최소화</a:t>
            </a:r>
          </a:p>
        </p:txBody>
      </p:sp>
      <p:sp>
        <p:nvSpPr>
          <p:cNvPr id="188" name="직사각형 8"/>
          <p:cNvSpPr>
            <a:spLocks noChangeArrowheads="1"/>
          </p:cNvSpPr>
          <p:nvPr/>
        </p:nvSpPr>
        <p:spPr bwMode="auto">
          <a:xfrm>
            <a:off x="2007813" y="3996293"/>
            <a:ext cx="128811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en-US" altLang="ko-KR" sz="1300" spc="-100" dirty="0" err="1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siIDC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에서 제공해 주는 </a:t>
            </a:r>
            <a:r>
              <a:rPr kumimoji="1" lang="en-US" altLang="ko-KR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 사용</a:t>
            </a:r>
          </a:p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en-US" altLang="ko-KR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 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사용료 발생</a:t>
            </a:r>
          </a:p>
        </p:txBody>
      </p:sp>
      <p:sp>
        <p:nvSpPr>
          <p:cNvPr id="189" name="직사각형 8"/>
          <p:cNvSpPr>
            <a:spLocks noChangeArrowheads="1"/>
          </p:cNvSpPr>
          <p:nvPr/>
        </p:nvSpPr>
        <p:spPr bwMode="auto">
          <a:xfrm>
            <a:off x="3437633" y="3996293"/>
            <a:ext cx="12881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운영 서버가 </a:t>
            </a:r>
            <a:r>
              <a:rPr kumimoji="1" lang="en-US" altLang="ko-KR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 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서버인 경우 </a:t>
            </a:r>
          </a:p>
        </p:txBody>
      </p:sp>
      <p:grpSp>
        <p:nvGrpSpPr>
          <p:cNvPr id="190" name="그룹 189"/>
          <p:cNvGrpSpPr/>
          <p:nvPr/>
        </p:nvGrpSpPr>
        <p:grpSpPr>
          <a:xfrm>
            <a:off x="485598" y="2265606"/>
            <a:ext cx="4259624" cy="215444"/>
            <a:chOff x="592599" y="1513140"/>
            <a:chExt cx="4259624" cy="215444"/>
          </a:xfrm>
        </p:grpSpPr>
        <p:sp>
          <p:nvSpPr>
            <p:cNvPr id="191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dirty="0" smtClean="0"/>
                <a:t>HA ASP </a:t>
              </a:r>
              <a:r>
                <a:rPr lang="ko-KR" altLang="en-US" dirty="0" smtClean="0"/>
                <a:t>서비스 종류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92" name="타원 191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09" name="그룹 208"/>
          <p:cNvGrpSpPr/>
          <p:nvPr/>
        </p:nvGrpSpPr>
        <p:grpSpPr>
          <a:xfrm>
            <a:off x="5188571" y="2553231"/>
            <a:ext cx="2055267" cy="1365714"/>
            <a:chOff x="1998569" y="2600792"/>
            <a:chExt cx="1288116" cy="1365714"/>
          </a:xfrm>
        </p:grpSpPr>
        <p:sp>
          <p:nvSpPr>
            <p:cNvPr id="221" name="AutoShape 17"/>
            <p:cNvSpPr>
              <a:spLocks noChangeArrowheads="1"/>
            </p:cNvSpPr>
            <p:nvPr/>
          </p:nvSpPr>
          <p:spPr bwMode="auto">
            <a:xfrm>
              <a:off x="2007813" y="2674988"/>
              <a:ext cx="1269890" cy="1291518"/>
            </a:xfrm>
            <a:prstGeom prst="roundRect">
              <a:avLst>
                <a:gd name="adj" fmla="val 14167"/>
              </a:avLst>
            </a:prstGeom>
            <a:noFill/>
            <a:ln w="28575">
              <a:solidFill>
                <a:srgbClr val="ADD7D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9pPr>
            </a:lstStyle>
            <a:p>
              <a:pPr algn="l" eaLnBrk="1" hangingPunct="1">
                <a:spcBef>
                  <a:spcPct val="0"/>
                </a:spcBef>
              </a:pP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2" name="AutoShape 17"/>
            <p:cNvSpPr>
              <a:spLocks noChangeArrowheads="1"/>
            </p:cNvSpPr>
            <p:nvPr/>
          </p:nvSpPr>
          <p:spPr bwMode="auto">
            <a:xfrm>
              <a:off x="1998569" y="2600792"/>
              <a:ext cx="1288116" cy="306581"/>
            </a:xfrm>
            <a:prstGeom prst="roundRect">
              <a:avLst>
                <a:gd name="adj" fmla="val 14167"/>
              </a:avLst>
            </a:prstGeom>
            <a:solidFill>
              <a:srgbClr val="00B0F0"/>
            </a:solidFill>
            <a:ln w="28575">
              <a:noFill/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ko-KR" altLang="en-US" sz="13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물리 </a:t>
              </a:r>
              <a:r>
                <a:rPr lang="en-US" altLang="ko-KR" sz="13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to VM</a:t>
              </a:r>
              <a:endParaRPr lang="ko-KR" altLang="en-US" sz="13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210" name="그룹 209"/>
          <p:cNvGrpSpPr/>
          <p:nvPr/>
        </p:nvGrpSpPr>
        <p:grpSpPr>
          <a:xfrm>
            <a:off x="5539223" y="2966781"/>
            <a:ext cx="1227769" cy="907301"/>
            <a:chOff x="1991054" y="2993431"/>
            <a:chExt cx="1278115" cy="907301"/>
          </a:xfrm>
        </p:grpSpPr>
        <p:pic>
          <p:nvPicPr>
            <p:cNvPr id="211" name="그림 2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816" y="3202245"/>
              <a:ext cx="318561" cy="318561"/>
            </a:xfrm>
            <a:prstGeom prst="rect">
              <a:avLst/>
            </a:prstGeom>
          </p:spPr>
        </p:pic>
        <p:sp>
          <p:nvSpPr>
            <p:cNvPr id="212" name="Rectangle 41" descr="강-3단"/>
            <p:cNvSpPr>
              <a:spLocks noChangeArrowheads="1"/>
            </p:cNvSpPr>
            <p:nvPr/>
          </p:nvSpPr>
          <p:spPr bwMode="auto">
            <a:xfrm>
              <a:off x="1991055" y="2993431"/>
              <a:ext cx="461128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err="1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주센터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cxnSp>
          <p:nvCxnSpPr>
            <p:cNvPr id="213" name="직선 화살표 연결선 212"/>
            <p:cNvCxnSpPr/>
            <p:nvPr/>
          </p:nvCxnSpPr>
          <p:spPr>
            <a:xfrm>
              <a:off x="2516426" y="3383539"/>
              <a:ext cx="260959" cy="1065"/>
            </a:xfrm>
            <a:prstGeom prst="straightConnector1">
              <a:avLst/>
            </a:prstGeom>
            <a:ln w="15875"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4" name="그림 2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601" y="3561857"/>
              <a:ext cx="250326" cy="250326"/>
            </a:xfrm>
            <a:prstGeom prst="rect">
              <a:avLst/>
            </a:prstGeom>
          </p:spPr>
        </p:pic>
        <p:grpSp>
          <p:nvGrpSpPr>
            <p:cNvPr id="215" name="그룹 214"/>
            <p:cNvGrpSpPr/>
            <p:nvPr/>
          </p:nvGrpSpPr>
          <p:grpSpPr>
            <a:xfrm>
              <a:off x="1991054" y="3245412"/>
              <a:ext cx="507126" cy="273560"/>
              <a:chOff x="-1580921" y="354013"/>
              <a:chExt cx="613416" cy="408944"/>
            </a:xfrm>
          </p:grpSpPr>
          <p:pic>
            <p:nvPicPr>
              <p:cNvPr id="219" name="그림 2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80921" y="354013"/>
                <a:ext cx="408944" cy="408944"/>
              </a:xfrm>
              <a:prstGeom prst="rect">
                <a:avLst/>
              </a:prstGeom>
            </p:spPr>
          </p:pic>
          <p:pic>
            <p:nvPicPr>
              <p:cNvPr id="220" name="그림 2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76449" y="354013"/>
                <a:ext cx="408944" cy="408944"/>
              </a:xfrm>
              <a:prstGeom prst="rect">
                <a:avLst/>
              </a:prstGeom>
            </p:spPr>
          </p:pic>
        </p:grpSp>
        <p:sp>
          <p:nvSpPr>
            <p:cNvPr id="216" name="Rectangle 41" descr="강-3단"/>
            <p:cNvSpPr>
              <a:spLocks noChangeArrowheads="1"/>
            </p:cNvSpPr>
            <p:nvPr/>
          </p:nvSpPr>
          <p:spPr bwMode="auto">
            <a:xfrm>
              <a:off x="2777385" y="2993431"/>
              <a:ext cx="491784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원격지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cxnSp>
          <p:nvCxnSpPr>
            <p:cNvPr id="217" name="직선 화살표 연결선 216"/>
            <p:cNvCxnSpPr/>
            <p:nvPr/>
          </p:nvCxnSpPr>
          <p:spPr>
            <a:xfrm>
              <a:off x="2516426" y="3687020"/>
              <a:ext cx="260959" cy="1065"/>
            </a:xfrm>
            <a:prstGeom prst="straightConnector1">
              <a:avLst/>
            </a:prstGeom>
            <a:ln w="15875">
              <a:solidFill>
                <a:srgbClr val="C00000"/>
              </a:solidFill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그림 217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6870" y="3542557"/>
              <a:ext cx="243617" cy="288925"/>
            </a:xfrm>
            <a:prstGeom prst="rect">
              <a:avLst/>
            </a:prstGeom>
          </p:spPr>
        </p:pic>
        <p:sp>
          <p:nvSpPr>
            <p:cNvPr id="252" name="Rectangle 41" descr="강-3단"/>
            <p:cNvSpPr>
              <a:spLocks noChangeArrowheads="1"/>
            </p:cNvSpPr>
            <p:nvPr/>
          </p:nvSpPr>
          <p:spPr bwMode="auto">
            <a:xfrm>
              <a:off x="2404241" y="3739149"/>
              <a:ext cx="473950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05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데이터</a:t>
              </a:r>
              <a:endParaRPr kumimoji="1" lang="ko-KR" altLang="en-US" sz="105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197" name="그룹 196"/>
          <p:cNvGrpSpPr/>
          <p:nvPr/>
        </p:nvGrpSpPr>
        <p:grpSpPr>
          <a:xfrm>
            <a:off x="7340214" y="2550408"/>
            <a:ext cx="2031304" cy="1365714"/>
            <a:chOff x="3428281" y="2600792"/>
            <a:chExt cx="1288116" cy="1365714"/>
          </a:xfrm>
        </p:grpSpPr>
        <p:sp>
          <p:nvSpPr>
            <p:cNvPr id="207" name="AutoShape 17"/>
            <p:cNvSpPr>
              <a:spLocks noChangeArrowheads="1"/>
            </p:cNvSpPr>
            <p:nvPr/>
          </p:nvSpPr>
          <p:spPr bwMode="auto">
            <a:xfrm>
              <a:off x="3433783" y="2674988"/>
              <a:ext cx="1269890" cy="1291518"/>
            </a:xfrm>
            <a:prstGeom prst="roundRect">
              <a:avLst>
                <a:gd name="adj" fmla="val 14167"/>
              </a:avLst>
            </a:prstGeom>
            <a:noFill/>
            <a:ln w="28575">
              <a:solidFill>
                <a:srgbClr val="ADD7D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9pPr>
            </a:lstStyle>
            <a:p>
              <a:pPr algn="l" eaLnBrk="1" hangingPunct="1">
                <a:spcBef>
                  <a:spcPct val="0"/>
                </a:spcBef>
              </a:pPr>
              <a:endParaRPr lang="ko-KR" altLang="en-US" sz="14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8" name="AutoShape 17"/>
            <p:cNvSpPr>
              <a:spLocks noChangeArrowheads="1"/>
            </p:cNvSpPr>
            <p:nvPr/>
          </p:nvSpPr>
          <p:spPr bwMode="auto">
            <a:xfrm>
              <a:off x="3428281" y="2600792"/>
              <a:ext cx="1288116" cy="306581"/>
            </a:xfrm>
            <a:prstGeom prst="roundRect">
              <a:avLst>
                <a:gd name="adj" fmla="val 14167"/>
              </a:avLst>
            </a:prstGeom>
            <a:solidFill>
              <a:srgbClr val="00B0F0"/>
            </a:solidFill>
            <a:ln w="28575">
              <a:noFill/>
              <a:round/>
              <a:headEnd/>
              <a:tailEnd/>
            </a:ln>
            <a:extLst/>
          </p:spPr>
          <p:txBody>
            <a:bodyPr wrap="none" anchor="ctr"/>
            <a:lstStyle>
              <a:lvl1pPr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1pPr>
              <a:lvl2pPr marL="742950" indent="-28575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2pPr>
              <a:lvl3pPr marL="11430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3pPr>
              <a:lvl4pPr marL="16002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4pPr>
              <a:lvl5pPr marL="2057400" indent="-228600" eaLnBrk="0" hangingPunct="0"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ko-KR" sz="13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VM</a:t>
              </a:r>
              <a:r>
                <a:rPr lang="ko-KR" altLang="en-US" sz="13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 </a:t>
              </a:r>
              <a:r>
                <a:rPr lang="en-US" altLang="ko-KR" sz="13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to VM</a:t>
              </a:r>
              <a:endParaRPr lang="ko-KR" altLang="en-US" sz="13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198" name="그룹 197"/>
          <p:cNvGrpSpPr/>
          <p:nvPr/>
        </p:nvGrpSpPr>
        <p:grpSpPr>
          <a:xfrm>
            <a:off x="7690569" y="2968767"/>
            <a:ext cx="1319204" cy="905428"/>
            <a:chOff x="3461797" y="2993431"/>
            <a:chExt cx="1215887" cy="905428"/>
          </a:xfrm>
        </p:grpSpPr>
        <p:sp>
          <p:nvSpPr>
            <p:cNvPr id="199" name="Rectangle 41" descr="강-3단"/>
            <p:cNvSpPr>
              <a:spLocks noChangeArrowheads="1"/>
            </p:cNvSpPr>
            <p:nvPr/>
          </p:nvSpPr>
          <p:spPr bwMode="auto">
            <a:xfrm>
              <a:off x="3461797" y="2993431"/>
              <a:ext cx="411471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err="1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주센터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cxnSp>
          <p:nvCxnSpPr>
            <p:cNvPr id="200" name="직선 화살표 연결선 199"/>
            <p:cNvCxnSpPr/>
            <p:nvPr/>
          </p:nvCxnSpPr>
          <p:spPr>
            <a:xfrm>
              <a:off x="3964251" y="3383539"/>
              <a:ext cx="260959" cy="1065"/>
            </a:xfrm>
            <a:prstGeom prst="straightConnector1">
              <a:avLst/>
            </a:prstGeom>
            <a:ln w="15875"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1" name="그림 20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9426" y="3561857"/>
              <a:ext cx="250326" cy="250326"/>
            </a:xfrm>
            <a:prstGeom prst="rect">
              <a:avLst/>
            </a:prstGeom>
          </p:spPr>
        </p:pic>
        <p:sp>
          <p:nvSpPr>
            <p:cNvPr id="202" name="Rectangle 41" descr="강-3단"/>
            <p:cNvSpPr>
              <a:spLocks noChangeArrowheads="1"/>
            </p:cNvSpPr>
            <p:nvPr/>
          </p:nvSpPr>
          <p:spPr bwMode="auto">
            <a:xfrm>
              <a:off x="4266213" y="2993431"/>
              <a:ext cx="411471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원격지</a:t>
              </a:r>
            </a:p>
          </p:txBody>
        </p:sp>
        <p:cxnSp>
          <p:nvCxnSpPr>
            <p:cNvPr id="203" name="직선 화살표 연결선 202"/>
            <p:cNvCxnSpPr/>
            <p:nvPr/>
          </p:nvCxnSpPr>
          <p:spPr>
            <a:xfrm>
              <a:off x="3964251" y="3687020"/>
              <a:ext cx="260959" cy="1065"/>
            </a:xfrm>
            <a:prstGeom prst="straightConnector1">
              <a:avLst/>
            </a:prstGeom>
            <a:ln w="15875">
              <a:solidFill>
                <a:srgbClr val="C00000"/>
              </a:solidFill>
              <a:headEnd type="oval"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4" name="그림 20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4695" y="3542557"/>
              <a:ext cx="243617" cy="288925"/>
            </a:xfrm>
            <a:prstGeom prst="rect">
              <a:avLst/>
            </a:prstGeom>
          </p:spPr>
        </p:pic>
        <p:pic>
          <p:nvPicPr>
            <p:cNvPr id="205" name="그림 20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4547" y="3202245"/>
              <a:ext cx="318561" cy="318561"/>
            </a:xfrm>
            <a:prstGeom prst="rect">
              <a:avLst/>
            </a:prstGeom>
          </p:spPr>
        </p:pic>
        <p:pic>
          <p:nvPicPr>
            <p:cNvPr id="206" name="그림 20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658" y="3202245"/>
              <a:ext cx="318561" cy="318561"/>
            </a:xfrm>
            <a:prstGeom prst="rect">
              <a:avLst/>
            </a:prstGeom>
          </p:spPr>
        </p:pic>
        <p:sp>
          <p:nvSpPr>
            <p:cNvPr id="254" name="Rectangle 41" descr="강-3단"/>
            <p:cNvSpPr>
              <a:spLocks noChangeArrowheads="1"/>
            </p:cNvSpPr>
            <p:nvPr/>
          </p:nvSpPr>
          <p:spPr bwMode="auto">
            <a:xfrm>
              <a:off x="3877180" y="3737276"/>
              <a:ext cx="411471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05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데이터</a:t>
              </a:r>
              <a:endParaRPr kumimoji="1" lang="ko-KR" altLang="en-US" sz="105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241" name="그룹 240"/>
          <p:cNvGrpSpPr/>
          <p:nvPr/>
        </p:nvGrpSpPr>
        <p:grpSpPr>
          <a:xfrm>
            <a:off x="5164909" y="2265606"/>
            <a:ext cx="4259624" cy="215444"/>
            <a:chOff x="592599" y="1513140"/>
            <a:chExt cx="4259624" cy="215444"/>
          </a:xfrm>
        </p:grpSpPr>
        <p:sp>
          <p:nvSpPr>
            <p:cNvPr id="242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dirty="0" smtClean="0"/>
                <a:t>DR ASP </a:t>
              </a:r>
              <a:r>
                <a:rPr lang="ko-KR" altLang="en-US" dirty="0" smtClean="0"/>
                <a:t>서비스 종류</a:t>
              </a:r>
              <a:r>
                <a:rPr lang="en-US" altLang="ko-KR" dirty="0" smtClean="0"/>
                <a:t>(</a:t>
              </a:r>
              <a:r>
                <a:rPr lang="ko-KR" altLang="en-US" dirty="0" err="1" smtClean="0"/>
                <a:t>주센터</a:t>
              </a:r>
              <a:r>
                <a:rPr lang="ko-KR" altLang="en-US" dirty="0" smtClean="0"/>
                <a:t>     원격지</a:t>
              </a:r>
              <a:r>
                <a:rPr lang="en-US" altLang="ko-KR" dirty="0" smtClean="0"/>
                <a:t>)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243" name="타원 24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55" name="직선 화살표 연결선 254"/>
          <p:cNvCxnSpPr/>
          <p:nvPr/>
        </p:nvCxnSpPr>
        <p:spPr>
          <a:xfrm flipV="1">
            <a:off x="7570970" y="2366025"/>
            <a:ext cx="158775" cy="1807"/>
          </a:xfrm>
          <a:prstGeom prst="straightConnector1">
            <a:avLst/>
          </a:prstGeom>
          <a:ln w="15875">
            <a:headEnd type="stealth" w="med" len="sm"/>
            <a:tailEnd type="stealth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직사각형 8"/>
          <p:cNvSpPr>
            <a:spLocks noChangeArrowheads="1"/>
          </p:cNvSpPr>
          <p:nvPr/>
        </p:nvSpPr>
        <p:spPr bwMode="auto">
          <a:xfrm>
            <a:off x="5203320" y="3996293"/>
            <a:ext cx="206060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en-US" altLang="ko-KR" sz="1300" spc="-100" dirty="0" err="1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siIDC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에서 제공해 주는 </a:t>
            </a:r>
            <a:r>
              <a:rPr kumimoji="1" lang="en-US" altLang="ko-KR" sz="13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 </a:t>
            </a:r>
            <a:r>
              <a:rPr kumimoji="1" lang="ko-KR" altLang="en-US" sz="1300" spc="-100" dirty="0" smtClean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 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사용</a:t>
            </a:r>
          </a:p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en-US" altLang="ko-KR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 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사용료 발생</a:t>
            </a:r>
          </a:p>
        </p:txBody>
      </p:sp>
      <p:sp>
        <p:nvSpPr>
          <p:cNvPr id="258" name="직사각형 8"/>
          <p:cNvSpPr>
            <a:spLocks noChangeArrowheads="1"/>
          </p:cNvSpPr>
          <p:nvPr/>
        </p:nvSpPr>
        <p:spPr bwMode="auto">
          <a:xfrm>
            <a:off x="7340214" y="4005998"/>
            <a:ext cx="202618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C6D9F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14300" indent="-114300" latinLnBrk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운영 서버가 </a:t>
            </a:r>
            <a:r>
              <a:rPr kumimoji="1" lang="en-US" altLang="ko-KR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VM</a:t>
            </a:r>
            <a:r>
              <a:rPr kumimoji="1" lang="ko-KR" altLang="en-US" sz="13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서버인 경우 </a:t>
            </a:r>
          </a:p>
        </p:txBody>
      </p:sp>
      <p:grpSp>
        <p:nvGrpSpPr>
          <p:cNvPr id="259" name="그룹 258"/>
          <p:cNvGrpSpPr/>
          <p:nvPr/>
        </p:nvGrpSpPr>
        <p:grpSpPr>
          <a:xfrm>
            <a:off x="5164909" y="4838486"/>
            <a:ext cx="4259624" cy="215444"/>
            <a:chOff x="592599" y="1513140"/>
            <a:chExt cx="4259624" cy="215444"/>
          </a:xfrm>
        </p:grpSpPr>
        <p:sp>
          <p:nvSpPr>
            <p:cNvPr id="260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smtClean="0"/>
                <a:t>장애로 인한</a:t>
              </a:r>
              <a:r>
                <a:rPr lang="en-US" altLang="ko-KR" dirty="0" smtClean="0"/>
                <a:t> </a:t>
              </a:r>
              <a:r>
                <a:rPr lang="ko-KR" altLang="en-US" dirty="0"/>
                <a:t>비용 손실 </a:t>
              </a:r>
              <a:r>
                <a:rPr lang="ko-KR" altLang="en-US" dirty="0" smtClean="0"/>
                <a:t>최소화</a:t>
              </a:r>
              <a:r>
                <a:rPr lang="en-US" altLang="ko-KR" dirty="0" smtClean="0"/>
                <a:t>, </a:t>
              </a:r>
              <a:r>
                <a:rPr lang="ko-KR" altLang="en-US" dirty="0"/>
                <a:t>데이터 손실 </a:t>
              </a:r>
              <a:r>
                <a:rPr lang="ko-KR" altLang="en-US" dirty="0" smtClean="0"/>
                <a:t>보호 등</a:t>
              </a:r>
              <a:endParaRPr lang="ko-KR" altLang="en-US" dirty="0"/>
            </a:p>
          </p:txBody>
        </p:sp>
        <p:sp>
          <p:nvSpPr>
            <p:cNvPr id="261" name="타원 260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63" name="TextBox 281"/>
          <p:cNvSpPr txBox="1">
            <a:spLocks noChangeArrowheads="1"/>
          </p:cNvSpPr>
          <p:nvPr/>
        </p:nvSpPr>
        <p:spPr bwMode="auto">
          <a:xfrm>
            <a:off x="5224537" y="5041798"/>
            <a:ext cx="417288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ko-KR" altLang="en-US" sz="1300" b="0" dirty="0" err="1" smtClean="0">
                <a:solidFill>
                  <a:schemeClr val="tx1"/>
                </a:solidFill>
              </a:rPr>
              <a:t>시스원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sz="1300" b="0" dirty="0" err="1" smtClean="0">
                <a:solidFill>
                  <a:schemeClr val="tx1"/>
                </a:solidFill>
              </a:rPr>
              <a:t>siIDC</a:t>
            </a:r>
            <a:r>
              <a:rPr kumimoji="1" lang="en-US" altLang="ko-KR" sz="1300" b="0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이용 조건</a:t>
            </a:r>
            <a:r>
              <a:rPr kumimoji="1" lang="en-US" altLang="ko-KR" sz="1300" b="0" dirty="0">
                <a:solidFill>
                  <a:schemeClr val="tx1"/>
                </a:solidFill>
              </a:rPr>
              <a:t>, VM</a:t>
            </a:r>
            <a:r>
              <a:rPr kumimoji="1" lang="ko-KR" altLang="en-US" sz="1300" b="0" dirty="0">
                <a:solidFill>
                  <a:schemeClr val="tx1"/>
                </a:solidFill>
              </a:rPr>
              <a:t>형태의 </a:t>
            </a:r>
            <a:r>
              <a:rPr kumimoji="1" lang="en-US" altLang="ko-KR" sz="1300" b="0" dirty="0">
                <a:solidFill>
                  <a:schemeClr val="tx1"/>
                </a:solidFill>
              </a:rPr>
              <a:t>DR</a:t>
            </a:r>
            <a:r>
              <a:rPr kumimoji="1" lang="ko-KR" altLang="en-US" sz="1300" b="0" dirty="0">
                <a:solidFill>
                  <a:schemeClr val="tx1"/>
                </a:solidFill>
              </a:rPr>
              <a:t>서비스만 제공</a:t>
            </a:r>
          </a:p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sz="1300" b="0" dirty="0" smtClean="0">
                <a:solidFill>
                  <a:schemeClr val="tx1"/>
                </a:solidFill>
              </a:rPr>
              <a:t>Windows XP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이상</a:t>
            </a:r>
            <a:r>
              <a:rPr kumimoji="1" lang="en-US" altLang="ko-KR" sz="1300" b="0" dirty="0" smtClean="0">
                <a:solidFill>
                  <a:schemeClr val="tx1"/>
                </a:solidFill>
              </a:rPr>
              <a:t>, Linux </a:t>
            </a:r>
            <a:r>
              <a:rPr kumimoji="1" lang="ko-KR" altLang="en-US" sz="1300" b="0" dirty="0" smtClean="0">
                <a:solidFill>
                  <a:schemeClr val="tx1"/>
                </a:solidFill>
              </a:rPr>
              <a:t>계열 지원</a:t>
            </a:r>
            <a:endParaRPr kumimoji="1" lang="en-US" altLang="ko-KR" sz="13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3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63259" y="979126"/>
            <a:ext cx="7015993" cy="478357"/>
          </a:xfrm>
        </p:spPr>
        <p:txBody>
          <a:bodyPr/>
          <a:lstStyle/>
          <a:p>
            <a:r>
              <a:rPr lang="ko-KR" altLang="en-US" smtClean="0"/>
              <a:t>없음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545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7.</a:t>
            </a:r>
            <a:r>
              <a:rPr lang="ko-KR" altLang="en-US" dirty="0"/>
              <a:t> </a:t>
            </a:r>
            <a:r>
              <a:rPr lang="en-US" altLang="ko-KR" dirty="0"/>
              <a:t>IT </a:t>
            </a:r>
            <a:r>
              <a:rPr lang="ko-KR" altLang="en-US" dirty="0"/>
              <a:t>솔루션 </a:t>
            </a:r>
            <a:r>
              <a:rPr lang="ko-KR" altLang="en-US" dirty="0" smtClean="0"/>
              <a:t>서비스</a:t>
            </a:r>
            <a:r>
              <a:rPr lang="en-US" altLang="ko-KR" dirty="0"/>
              <a:t>(</a:t>
            </a:r>
            <a:r>
              <a:rPr lang="en-US" altLang="ko-KR" kern="100" spc="-100" dirty="0" err="1" smtClean="0"/>
              <a:t>SysmangerOne</a:t>
            </a:r>
            <a:r>
              <a:rPr lang="en-US" altLang="ko-KR" dirty="0" smtClean="0"/>
              <a:t>·</a:t>
            </a:r>
            <a:r>
              <a:rPr lang="ko-KR" altLang="en-US" dirty="0" err="1" smtClean="0"/>
              <a:t>와탭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SysmanagerOne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7960235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최신 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IT Trend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를 반영한 효율적인 자원 관리를 위한 모니터링 서비스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WhaTap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모니터링 서비스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576368" y="4693697"/>
            <a:ext cx="4124135" cy="896341"/>
            <a:chOff x="-5675817" y="3311884"/>
            <a:chExt cx="4210632" cy="896341"/>
          </a:xfrm>
        </p:grpSpPr>
        <p:sp>
          <p:nvSpPr>
            <p:cNvPr id="18" name="TextBox 281"/>
            <p:cNvSpPr txBox="1">
              <a:spLocks noChangeArrowheads="1"/>
            </p:cNvSpPr>
            <p:nvPr/>
          </p:nvSpPr>
          <p:spPr bwMode="auto">
            <a:xfrm>
              <a:off x="-3265385" y="3413559"/>
              <a:ext cx="1800200" cy="436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>
                <a:lnSpc>
                  <a:spcPts val="1800"/>
                </a:lnSpc>
                <a:spcAft>
                  <a:spcPts val="200"/>
                </a:spcAft>
              </a:pPr>
              <a:r>
                <a:rPr lang="ko-KR" altLang="en-US" sz="110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마스터 서버를 통하여 관제</a:t>
              </a:r>
              <a:r>
                <a:rPr lang="en-US" altLang="ko-KR" sz="105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/>
              </a:r>
              <a:br>
                <a:rPr lang="en-US" altLang="ko-KR" sz="105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</a:br>
              <a:r>
                <a:rPr lang="en-US" altLang="ko-KR" sz="1050" b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※ 1 </a:t>
              </a:r>
              <a:r>
                <a:rPr lang="ko-KR" altLang="en-US" sz="1050" b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마스터 </a:t>
              </a:r>
              <a:r>
                <a:rPr lang="en-US" altLang="ko-KR" sz="1050" b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– 200 Agent</a:t>
              </a:r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-5675817" y="3410970"/>
              <a:ext cx="793807" cy="698169"/>
              <a:chOff x="630680" y="3893674"/>
              <a:chExt cx="793807" cy="698169"/>
            </a:xfrm>
          </p:grpSpPr>
          <p:sp>
            <p:nvSpPr>
              <p:cNvPr id="41" name="Text Box 57"/>
              <p:cNvSpPr txBox="1">
                <a:spLocks noChangeArrowheads="1"/>
              </p:cNvSpPr>
              <p:nvPr/>
            </p:nvSpPr>
            <p:spPr bwMode="auto">
              <a:xfrm>
                <a:off x="630680" y="4284066"/>
                <a:ext cx="79380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defPPr>
                  <a:defRPr lang="ko-KR"/>
                </a:defPPr>
                <a:lvl1pPr algn="ctr" defTabSz="8826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900" b="1" kern="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  <a:lvl2pPr marL="742950" indent="-28575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r>
                  <a:rPr lang="ko-KR" altLang="en-US" sz="1000" spc="-20" dirty="0" smtClean="0">
                    <a:solidFill>
                      <a:prstClr val="black"/>
                    </a:solidFill>
                  </a:rPr>
                  <a:t>마스터 서버</a:t>
                </a:r>
                <a:r>
                  <a:rPr lang="en-US" altLang="ko-KR" sz="1000" spc="-20" dirty="0">
                    <a:solidFill>
                      <a:prstClr val="black"/>
                    </a:solidFill>
                  </a:rPr>
                  <a:t/>
                </a:r>
                <a:br>
                  <a:rPr lang="en-US" altLang="ko-KR" sz="1000" spc="-20" dirty="0">
                    <a:solidFill>
                      <a:prstClr val="black"/>
                    </a:solidFill>
                  </a:rPr>
                </a:br>
                <a:r>
                  <a:rPr lang="en-US" altLang="ko-KR" sz="1000" spc="-20" dirty="0">
                    <a:solidFill>
                      <a:prstClr val="black"/>
                    </a:solidFill>
                  </a:rPr>
                  <a:t>(</a:t>
                </a:r>
                <a:r>
                  <a:rPr lang="ko-KR" altLang="en-US" sz="1000" spc="-20" dirty="0" err="1">
                    <a:solidFill>
                      <a:prstClr val="black"/>
                    </a:solidFill>
                  </a:rPr>
                  <a:t>시스매니저원</a:t>
                </a:r>
                <a:r>
                  <a:rPr lang="en-US" altLang="ko-KR" sz="1000" spc="-20" dirty="0">
                    <a:solidFill>
                      <a:prstClr val="black"/>
                    </a:solidFill>
                  </a:rPr>
                  <a:t>)</a:t>
                </a:r>
                <a:endParaRPr lang="ko-KR" altLang="en-US" sz="1000" spc="-2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42" name="Picture 6" descr="서버-한개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20552" y="3893674"/>
                <a:ext cx="254844" cy="371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20" name="그룹 19"/>
            <p:cNvGrpSpPr/>
            <p:nvPr/>
          </p:nvGrpSpPr>
          <p:grpSpPr>
            <a:xfrm>
              <a:off x="-4198192" y="3311884"/>
              <a:ext cx="682615" cy="896341"/>
              <a:chOff x="3117930" y="3902989"/>
              <a:chExt cx="682615" cy="896341"/>
            </a:xfrm>
          </p:grpSpPr>
          <p:sp>
            <p:nvSpPr>
              <p:cNvPr id="24" name="Text Box 57"/>
              <p:cNvSpPr txBox="1">
                <a:spLocks noChangeArrowheads="1"/>
              </p:cNvSpPr>
              <p:nvPr/>
            </p:nvSpPr>
            <p:spPr bwMode="auto">
              <a:xfrm>
                <a:off x="3186150" y="4491553"/>
                <a:ext cx="4707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defPPr>
                  <a:defRPr lang="ko-KR"/>
                </a:defPPr>
                <a:lvl1pPr algn="ctr" defTabSz="8826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900" b="1" kern="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  <a:lvl2pPr marL="742950" indent="-28575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r>
                  <a:rPr lang="ko-KR" altLang="en-US" sz="1000" spc="-20" dirty="0" smtClean="0">
                    <a:solidFill>
                      <a:prstClr val="black"/>
                    </a:solidFill>
                  </a:rPr>
                  <a:t>고객서버</a:t>
                </a:r>
                <a:r>
                  <a:rPr lang="en-US" altLang="ko-KR" sz="1000" spc="-20" dirty="0">
                    <a:solidFill>
                      <a:prstClr val="black"/>
                    </a:solidFill>
                  </a:rPr>
                  <a:t/>
                </a:r>
                <a:br>
                  <a:rPr lang="en-US" altLang="ko-KR" sz="1000" spc="-20" dirty="0">
                    <a:solidFill>
                      <a:prstClr val="black"/>
                    </a:solidFill>
                  </a:rPr>
                </a:br>
                <a:r>
                  <a:rPr lang="en-US" altLang="ko-KR" sz="1000" spc="-20" dirty="0" smtClean="0">
                    <a:solidFill>
                      <a:prstClr val="black"/>
                    </a:solidFill>
                  </a:rPr>
                  <a:t>(Agent)</a:t>
                </a:r>
                <a:endParaRPr lang="ko-KR" altLang="en-US" sz="1000" spc="-2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32" name="그룹 31"/>
              <p:cNvGrpSpPr/>
              <p:nvPr/>
            </p:nvGrpSpPr>
            <p:grpSpPr>
              <a:xfrm>
                <a:off x="3117930" y="3902989"/>
                <a:ext cx="682615" cy="545845"/>
                <a:chOff x="3117930" y="3902989"/>
                <a:chExt cx="682615" cy="545845"/>
              </a:xfrm>
            </p:grpSpPr>
            <p:pic>
              <p:nvPicPr>
                <p:cNvPr id="33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153607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297936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545701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117930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262259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510024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cxnSp>
          <p:nvCxnSpPr>
            <p:cNvPr id="21" name="직선 화살표 연결선 20"/>
            <p:cNvCxnSpPr/>
            <p:nvPr/>
          </p:nvCxnSpPr>
          <p:spPr>
            <a:xfrm flipH="1">
              <a:off x="-4955737" y="3683646"/>
              <a:ext cx="59477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81"/>
            <p:cNvSpPr txBox="1">
              <a:spLocks noChangeArrowheads="1"/>
            </p:cNvSpPr>
            <p:nvPr/>
          </p:nvSpPr>
          <p:spPr bwMode="auto">
            <a:xfrm>
              <a:off x="-4919733" y="3454845"/>
              <a:ext cx="571994" cy="1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 algn="ctr">
                <a:lnSpc>
                  <a:spcPts val="1600"/>
                </a:lnSpc>
                <a:spcAft>
                  <a:spcPts val="200"/>
                </a:spcAft>
                <a:buNone/>
              </a:pPr>
              <a:r>
                <a:rPr lang="ko-KR" altLang="en-US" sz="900" dirty="0" smtClean="0"/>
                <a:t>서버정보</a:t>
              </a:r>
              <a:endParaRPr lang="en-US" altLang="ko-KR" sz="900" dirty="0" smtClean="0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501364" y="1522747"/>
            <a:ext cx="4259624" cy="492443"/>
            <a:chOff x="592599" y="1513140"/>
            <a:chExt cx="4259624" cy="492443"/>
          </a:xfrm>
        </p:grpSpPr>
        <p:sp>
          <p:nvSpPr>
            <p:cNvPr id="44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sz="1600" dirty="0" smtClean="0"/>
                <a:t>IT</a:t>
              </a:r>
              <a:r>
                <a:rPr lang="ko-KR" altLang="en-US" sz="1600" dirty="0"/>
                <a:t> </a:t>
              </a:r>
              <a:r>
                <a:rPr lang="ko-KR" altLang="en-US" sz="1600" dirty="0" smtClean="0"/>
                <a:t>시스템 자원을 효율적으로 관리하기 위해 고객에게 제공하고 있는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통합 관리 솔루션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45" name="타원 44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501364" y="2278250"/>
            <a:ext cx="4259624" cy="215444"/>
            <a:chOff x="592599" y="1513140"/>
            <a:chExt cx="4259624" cy="215444"/>
          </a:xfrm>
        </p:grpSpPr>
        <p:sp>
          <p:nvSpPr>
            <p:cNvPr id="47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dirty="0" err="1" smtClean="0"/>
                <a:t>SysmanagerOne</a:t>
              </a:r>
              <a:r>
                <a:rPr lang="en-US" altLang="ko-KR" dirty="0" smtClean="0"/>
                <a:t> </a:t>
              </a:r>
              <a:r>
                <a:rPr lang="ko-KR" altLang="en-US" dirty="0" smtClean="0"/>
                <a:t>주요 기능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48" name="타원 47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9" name="TextBox 281"/>
          <p:cNvSpPr txBox="1">
            <a:spLocks noChangeArrowheads="1"/>
          </p:cNvSpPr>
          <p:nvPr/>
        </p:nvSpPr>
        <p:spPr bwMode="auto">
          <a:xfrm>
            <a:off x="756486" y="3501806"/>
            <a:ext cx="3958060" cy="105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dirty="0" smtClean="0">
                <a:solidFill>
                  <a:schemeClr val="tx1"/>
                </a:solidFill>
              </a:rPr>
              <a:t>365</a:t>
            </a:r>
            <a:r>
              <a:rPr kumimoji="1" lang="ko-KR" altLang="en-US" dirty="0" smtClean="0">
                <a:solidFill>
                  <a:schemeClr val="tx1"/>
                </a:solidFill>
              </a:rPr>
              <a:t>일 </a:t>
            </a:r>
            <a:r>
              <a:rPr kumimoji="1" lang="en-US" altLang="ko-KR" dirty="0" smtClean="0">
                <a:solidFill>
                  <a:schemeClr val="tx1"/>
                </a:solidFill>
              </a:rPr>
              <a:t>24</a:t>
            </a:r>
            <a:r>
              <a:rPr kumimoji="1" lang="ko-KR" altLang="en-US" dirty="0" smtClean="0">
                <a:solidFill>
                  <a:schemeClr val="tx1"/>
                </a:solidFill>
              </a:rPr>
              <a:t>시간 </a:t>
            </a:r>
            <a:r>
              <a:rPr kumimoji="1" lang="ko-KR" altLang="en-US" dirty="0" err="1" smtClean="0">
                <a:solidFill>
                  <a:schemeClr val="tx1"/>
                </a:solidFill>
              </a:rPr>
              <a:t>무중단을</a:t>
            </a:r>
            <a:r>
              <a:rPr kumimoji="1" lang="ko-KR" altLang="en-US" dirty="0" smtClean="0">
                <a:solidFill>
                  <a:schemeClr val="tx1"/>
                </a:solidFill>
              </a:rPr>
              <a:t> 위한 시스템 관리</a:t>
            </a:r>
            <a:r>
              <a:rPr kumimoji="1" lang="en-US" altLang="ko-KR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/>
            </a:r>
            <a:br>
              <a:rPr kumimoji="1" lang="en-US" altLang="ko-KR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서버성능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네트워크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프로세스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장애발생 모니터링</a:t>
            </a:r>
            <a:endParaRPr kumimoji="1" lang="en-US" altLang="ko-KR" sz="1200" b="0" dirty="0" smtClean="0">
              <a:solidFill>
                <a:schemeClr val="tx1"/>
              </a:solidFill>
            </a:endParaRPr>
          </a:p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ko-KR" altLang="en-US" dirty="0" smtClean="0">
                <a:solidFill>
                  <a:schemeClr val="tx1"/>
                </a:solidFill>
              </a:rPr>
              <a:t>간편한 웹 기만 모니터링</a:t>
            </a:r>
            <a:r>
              <a:rPr kumimoji="1" lang="en-US" altLang="ko-KR" dirty="0" smtClean="0">
                <a:solidFill>
                  <a:schemeClr val="tx1"/>
                </a:solidFill>
              </a:rPr>
              <a:t/>
            </a:r>
            <a:br>
              <a:rPr kumimoji="1" lang="en-US" altLang="ko-KR" dirty="0" smtClean="0">
                <a:solidFill>
                  <a:schemeClr val="tx1"/>
                </a:solidFill>
              </a:rPr>
            </a:br>
            <a:r>
              <a:rPr kumimoji="1" lang="en-US" altLang="ko-KR" sz="1200" b="0" dirty="0">
                <a:solidFill>
                  <a:schemeClr val="tx1"/>
                </a:solidFill>
              </a:rPr>
              <a:t>-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실시간 성능모니터링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로그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/</a:t>
            </a:r>
            <a:r>
              <a:rPr kumimoji="1" lang="ko-KR" altLang="en-US" sz="1200" b="0" dirty="0">
                <a:solidFill>
                  <a:schemeClr val="tx1"/>
                </a:solidFill>
              </a:rPr>
              <a:t>장애 분석 </a:t>
            </a:r>
            <a:r>
              <a:rPr kumimoji="1" lang="en-US" altLang="ko-KR" sz="1200" b="0" dirty="0">
                <a:solidFill>
                  <a:schemeClr val="tx1"/>
                </a:solidFill>
              </a:rPr>
              <a:t>report</a:t>
            </a:r>
          </a:p>
        </p:txBody>
      </p:sp>
      <p:grpSp>
        <p:nvGrpSpPr>
          <p:cNvPr id="50" name="그룹 49"/>
          <p:cNvGrpSpPr/>
          <p:nvPr/>
        </p:nvGrpSpPr>
        <p:grpSpPr>
          <a:xfrm>
            <a:off x="634309" y="2588963"/>
            <a:ext cx="4008252" cy="830231"/>
            <a:chOff x="476696" y="2444149"/>
            <a:chExt cx="4008252" cy="830231"/>
          </a:xfrm>
        </p:grpSpPr>
        <p:grpSp>
          <p:nvGrpSpPr>
            <p:cNvPr id="51" name="그룹 50"/>
            <p:cNvGrpSpPr/>
            <p:nvPr/>
          </p:nvGrpSpPr>
          <p:grpSpPr>
            <a:xfrm>
              <a:off x="903255" y="2492916"/>
              <a:ext cx="3581693" cy="781464"/>
              <a:chOff x="903255" y="2492916"/>
              <a:chExt cx="3581693" cy="781464"/>
            </a:xfrm>
          </p:grpSpPr>
          <p:grpSp>
            <p:nvGrpSpPr>
              <p:cNvPr id="53" name="그룹 52"/>
              <p:cNvGrpSpPr/>
              <p:nvPr/>
            </p:nvGrpSpPr>
            <p:grpSpPr>
              <a:xfrm>
                <a:off x="903255" y="2492916"/>
                <a:ext cx="1155510" cy="781464"/>
                <a:chOff x="689348" y="2492916"/>
                <a:chExt cx="1155510" cy="781464"/>
              </a:xfrm>
            </p:grpSpPr>
            <p:sp>
              <p:nvSpPr>
                <p:cNvPr id="60" name="직사각형 59"/>
                <p:cNvSpPr/>
                <p:nvPr/>
              </p:nvSpPr>
              <p:spPr>
                <a:xfrm>
                  <a:off x="689348" y="2492916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시스템 성능 관제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61" name="직사각형 60"/>
                <p:cNvSpPr/>
                <p:nvPr/>
              </p:nvSpPr>
              <p:spPr>
                <a:xfrm>
                  <a:off x="689348" y="2914380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트래픽</a:t>
                  </a:r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 분석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4" name="그룹 53"/>
              <p:cNvGrpSpPr/>
              <p:nvPr/>
            </p:nvGrpSpPr>
            <p:grpSpPr>
              <a:xfrm>
                <a:off x="2116346" y="2492916"/>
                <a:ext cx="1155510" cy="781464"/>
                <a:chOff x="1908971" y="2492916"/>
                <a:chExt cx="1155510" cy="781464"/>
              </a:xfrm>
            </p:grpSpPr>
            <p:sp>
              <p:nvSpPr>
                <p:cNvPr id="58" name="직사각형 57"/>
                <p:cNvSpPr/>
                <p:nvPr/>
              </p:nvSpPr>
              <p:spPr>
                <a:xfrm>
                  <a:off x="1908971" y="2492916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장애 관리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59" name="직사각형 58"/>
                <p:cNvSpPr/>
                <p:nvPr/>
              </p:nvSpPr>
              <p:spPr>
                <a:xfrm>
                  <a:off x="1908971" y="2914380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애플리케이션 관제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55" name="그룹 54"/>
              <p:cNvGrpSpPr/>
              <p:nvPr/>
            </p:nvGrpSpPr>
            <p:grpSpPr>
              <a:xfrm>
                <a:off x="3329438" y="2492916"/>
                <a:ext cx="1155510" cy="781464"/>
                <a:chOff x="3115531" y="2492916"/>
                <a:chExt cx="1155510" cy="781464"/>
              </a:xfrm>
            </p:grpSpPr>
            <p:sp>
              <p:nvSpPr>
                <p:cNvPr id="56" name="직사각형 55"/>
                <p:cNvSpPr/>
                <p:nvPr/>
              </p:nvSpPr>
              <p:spPr>
                <a:xfrm>
                  <a:off x="3115531" y="2492916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월간 리포트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57" name="직사각형 56"/>
                <p:cNvSpPr/>
                <p:nvPr/>
              </p:nvSpPr>
              <p:spPr>
                <a:xfrm>
                  <a:off x="3115531" y="2914380"/>
                  <a:ext cx="1155510" cy="360000"/>
                </a:xfrm>
                <a:prstGeom prst="rect">
                  <a:avLst/>
                </a:prstGeom>
                <a:pattFill prst="wdUpDiag">
                  <a:fgClr>
                    <a:srgbClr val="8BB8DD"/>
                  </a:fgClr>
                  <a:bgClr>
                    <a:srgbClr val="7DAFD9"/>
                  </a:bgClr>
                </a:pattFill>
                <a:ln w="635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defTabSz="882650" latinLnBrk="0"/>
                  <a:r>
                    <a:rPr lang="ko-KR" altLang="en-US" sz="1100" b="1" dirty="0" err="1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웹로그</a:t>
                  </a:r>
                  <a:r>
                    <a:rPr lang="ko-KR" altLang="en-US" sz="11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고딕" panose="020D0604000000000000" pitchFamily="50" charset="-127"/>
                      <a:ea typeface="나눔고딕" panose="020D0604000000000000" pitchFamily="50" charset="-127"/>
                      <a:cs typeface="Times New Roman" pitchFamily="18" charset="0"/>
                    </a:rPr>
                    <a:t> 분석</a:t>
                  </a:r>
                  <a:endParaRPr lang="ko-KR" altLang="en-US" sz="11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</p:grpSp>
        </p:grpSp>
        <p:pic>
          <p:nvPicPr>
            <p:cNvPr id="52" name="Picture 10" descr="일반인_돋보기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96" y="2444149"/>
              <a:ext cx="482778" cy="574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그룹 61"/>
          <p:cNvGrpSpPr/>
          <p:nvPr/>
        </p:nvGrpSpPr>
        <p:grpSpPr>
          <a:xfrm>
            <a:off x="5164909" y="1530364"/>
            <a:ext cx="4259624" cy="738664"/>
            <a:chOff x="592599" y="1513140"/>
            <a:chExt cx="4259624" cy="738664"/>
          </a:xfrm>
        </p:grpSpPr>
        <p:sp>
          <p:nvSpPr>
            <p:cNvPr id="63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err="1" smtClean="0">
                  <a:solidFill>
                    <a:srgbClr val="FF6600"/>
                  </a:solidFill>
                </a:rPr>
                <a:t>클라우드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 및 물리 </a:t>
              </a:r>
              <a:r>
                <a:rPr lang="ko-KR" altLang="en-US" sz="1600" dirty="0" smtClean="0">
                  <a:solidFill>
                    <a:schemeClr val="tx1"/>
                  </a:solidFill>
                </a:rPr>
                <a:t>서버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 </a:t>
              </a:r>
              <a:r>
                <a:rPr lang="en-US" altLang="ko-KR" sz="1600" dirty="0" smtClean="0">
                  <a:solidFill>
                    <a:srgbClr val="FF6600"/>
                  </a:solidFill>
                </a:rPr>
                <a:t>Infrastructure</a:t>
              </a:r>
              <a:r>
                <a:rPr lang="en-US" altLang="ko-KR" sz="1600" dirty="0" smtClean="0"/>
                <a:t> </a:t>
              </a:r>
              <a:r>
                <a:rPr lang="ko-KR" altLang="en-US" sz="1600" dirty="0" smtClean="0"/>
                <a:t>와 </a:t>
              </a:r>
              <a:r>
                <a:rPr lang="en-US" altLang="ko-KR" sz="1600" dirty="0">
                  <a:solidFill>
                    <a:srgbClr val="FF6600"/>
                  </a:solidFill>
                </a:rPr>
                <a:t>JAVA, Node.js, PHP, Python Application</a:t>
              </a:r>
              <a:r>
                <a:rPr lang="ko-KR" altLang="en-US" sz="1600" dirty="0"/>
                <a:t>의 성능을 </a:t>
              </a:r>
              <a:r>
                <a:rPr lang="ko-KR" altLang="en-US" sz="1600" dirty="0" err="1" smtClean="0"/>
                <a:t>모니터링하는</a:t>
              </a:r>
              <a:r>
                <a:rPr lang="ko-KR" altLang="en-US" sz="1600" dirty="0" smtClean="0"/>
                <a:t> </a:t>
              </a:r>
              <a:r>
                <a:rPr lang="en-US" altLang="ko-KR" sz="1600" dirty="0" smtClean="0"/>
                <a:t>ASP</a:t>
              </a:r>
              <a:r>
                <a:rPr lang="ko-KR" altLang="en-US" sz="1600" dirty="0" smtClean="0"/>
                <a:t> </a:t>
              </a:r>
              <a:r>
                <a:rPr lang="ko-KR" altLang="en-US" sz="1600" dirty="0"/>
                <a:t>서비스 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64" name="타원 63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5164909" y="2400546"/>
            <a:ext cx="4259624" cy="215444"/>
            <a:chOff x="592599" y="1513140"/>
            <a:chExt cx="4259624" cy="215444"/>
          </a:xfrm>
        </p:grpSpPr>
        <p:sp>
          <p:nvSpPr>
            <p:cNvPr id="66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err="1"/>
                <a:t>와탭</a:t>
              </a:r>
              <a:r>
                <a:rPr lang="ko-KR" altLang="en-US" dirty="0"/>
                <a:t> 성능 모니터링 </a:t>
              </a:r>
              <a:r>
                <a:rPr lang="ko-KR" altLang="en-US" dirty="0" smtClean="0"/>
                <a:t>서비스 종류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67" name="타원 66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7" name="그룹 106"/>
          <p:cNvGrpSpPr/>
          <p:nvPr/>
        </p:nvGrpSpPr>
        <p:grpSpPr>
          <a:xfrm>
            <a:off x="5165036" y="2714388"/>
            <a:ext cx="4108173" cy="2078394"/>
            <a:chOff x="609600" y="1752599"/>
            <a:chExt cx="8750292" cy="4480820"/>
          </a:xfrm>
        </p:grpSpPr>
        <p:sp>
          <p:nvSpPr>
            <p:cNvPr id="108" name="모서리가 둥근 직사각형 107"/>
            <p:cNvSpPr/>
            <p:nvPr/>
          </p:nvSpPr>
          <p:spPr>
            <a:xfrm>
              <a:off x="3883130" y="5271726"/>
              <a:ext cx="2298872" cy="961691"/>
            </a:xfrm>
            <a:prstGeom prst="roundRect">
              <a:avLst/>
            </a:prstGeom>
            <a:solidFill>
              <a:srgbClr val="61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0" b="1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별도 문의</a:t>
              </a:r>
              <a:endParaRPr lang="ko-KR" altLang="en-US" sz="105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09" name="그룹 108"/>
            <p:cNvGrpSpPr/>
            <p:nvPr/>
          </p:nvGrpSpPr>
          <p:grpSpPr>
            <a:xfrm>
              <a:off x="609600" y="1752600"/>
              <a:ext cx="2526067" cy="3132064"/>
              <a:chOff x="4981990" y="4293055"/>
              <a:chExt cx="1651304" cy="787430"/>
            </a:xfrm>
            <a:solidFill>
              <a:schemeClr val="bg1"/>
            </a:solidFill>
          </p:grpSpPr>
          <p:sp>
            <p:nvSpPr>
              <p:cNvPr id="137" name="모서리가 둥근 직사각형 136"/>
              <p:cNvSpPr/>
              <p:nvPr/>
            </p:nvSpPr>
            <p:spPr>
              <a:xfrm>
                <a:off x="4981990" y="4293055"/>
                <a:ext cx="1651304" cy="787430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38" name="Text Box 51"/>
              <p:cNvSpPr txBox="1">
                <a:spLocks noChangeArrowheads="1"/>
              </p:cNvSpPr>
              <p:nvPr/>
            </p:nvSpPr>
            <p:spPr bwMode="auto">
              <a:xfrm>
                <a:off x="5103839" y="4360278"/>
                <a:ext cx="1407607" cy="1904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b="1" kern="100" spc="-100" dirty="0" smtClean="0">
                    <a:solidFill>
                      <a:prstClr val="black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Malgun Gothic"/>
                  </a:rPr>
                  <a:t>SaaS </a:t>
                </a:r>
                <a:r>
                  <a:rPr lang="ko-KR" altLang="en-US" sz="1100" b="1" kern="100" spc="-100" dirty="0" smtClean="0">
                    <a:solidFill>
                      <a:prstClr val="black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Malgun Gothic"/>
                  </a:rPr>
                  <a:t>서비스</a:t>
                </a:r>
                <a:endParaRPr lang="en-US" altLang="ko-KR" sz="1100" b="1" kern="100" spc="-100" dirty="0" smtClean="0">
                  <a:solidFill>
                    <a:prstClr val="black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  <a:cs typeface="Malgun Gothic"/>
                </a:endParaRPr>
              </a:p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kern="100" spc="-100" dirty="0" smtClean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Malgun Gothic"/>
                  </a:rPr>
                  <a:t>(Off-premise)</a:t>
                </a:r>
                <a:endParaRPr lang="ko-KR" altLang="en-US" sz="1100" kern="100" spc="-1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Malgun Gothic"/>
                </a:endParaRPr>
              </a:p>
            </p:txBody>
          </p:sp>
        </p:grpSp>
        <p:sp>
          <p:nvSpPr>
            <p:cNvPr id="110" name="눈물 방울 109"/>
            <p:cNvSpPr/>
            <p:nvPr/>
          </p:nvSpPr>
          <p:spPr>
            <a:xfrm flipV="1">
              <a:off x="706904" y="1808819"/>
              <a:ext cx="447675" cy="447675"/>
            </a:xfrm>
            <a:prstGeom prst="teardrop">
              <a:avLst/>
            </a:prstGeom>
            <a:solidFill>
              <a:srgbClr val="519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/>
              <a:endParaRPr lang="ko-KR" altLang="en-US" sz="1050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1" name="직사각형 110"/>
            <p:cNvSpPr/>
            <p:nvPr/>
          </p:nvSpPr>
          <p:spPr bwMode="auto">
            <a:xfrm>
              <a:off x="673050" y="1774965"/>
              <a:ext cx="515382" cy="515382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200" b="1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</a:p>
          </p:txBody>
        </p:sp>
        <p:grpSp>
          <p:nvGrpSpPr>
            <p:cNvPr id="112" name="그룹 111"/>
            <p:cNvGrpSpPr/>
            <p:nvPr/>
          </p:nvGrpSpPr>
          <p:grpSpPr>
            <a:xfrm>
              <a:off x="3722333" y="1752599"/>
              <a:ext cx="2526067" cy="3132063"/>
              <a:chOff x="4981990" y="4293056"/>
              <a:chExt cx="1651304" cy="787430"/>
            </a:xfrm>
            <a:solidFill>
              <a:schemeClr val="bg1"/>
            </a:solidFill>
          </p:grpSpPr>
          <p:sp>
            <p:nvSpPr>
              <p:cNvPr id="135" name="모서리가 둥근 직사각형 134"/>
              <p:cNvSpPr/>
              <p:nvPr/>
            </p:nvSpPr>
            <p:spPr>
              <a:xfrm>
                <a:off x="4981990" y="4293056"/>
                <a:ext cx="1651304" cy="787430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36" name="Text Box 51"/>
              <p:cNvSpPr txBox="1">
                <a:spLocks noChangeArrowheads="1"/>
              </p:cNvSpPr>
              <p:nvPr/>
            </p:nvSpPr>
            <p:spPr bwMode="auto">
              <a:xfrm>
                <a:off x="5103839" y="4360277"/>
                <a:ext cx="1407607" cy="1904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b="1" kern="100" spc="-100" dirty="0" smtClean="0">
                    <a:solidFill>
                      <a:prstClr val="black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Malgun Gothic"/>
                  </a:rPr>
                  <a:t> </a:t>
                </a:r>
                <a:r>
                  <a:rPr lang="ko-KR" altLang="en-US" sz="1100" b="1" kern="100" spc="-100" dirty="0" smtClean="0">
                    <a:solidFill>
                      <a:prstClr val="black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Malgun Gothic"/>
                  </a:rPr>
                  <a:t>설치 서비스</a:t>
                </a:r>
                <a:endParaRPr lang="en-US" altLang="ko-KR" sz="1100" b="1" kern="100" spc="-100" dirty="0" smtClean="0">
                  <a:solidFill>
                    <a:prstClr val="black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  <a:cs typeface="Malgun Gothic"/>
                </a:endParaRPr>
              </a:p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kern="100" spc="-100" dirty="0" smtClean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Malgun Gothic"/>
                  </a:rPr>
                  <a:t>(On-premise)</a:t>
                </a:r>
                <a:endParaRPr lang="ko-KR" altLang="en-US" sz="1100" kern="100" spc="-1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Malgun Gothic"/>
                </a:endParaRPr>
              </a:p>
            </p:txBody>
          </p:sp>
        </p:grpSp>
        <p:sp>
          <p:nvSpPr>
            <p:cNvPr id="113" name="직사각형 8"/>
            <p:cNvSpPr>
              <a:spLocks noChangeArrowheads="1"/>
            </p:cNvSpPr>
            <p:nvPr/>
          </p:nvSpPr>
          <p:spPr bwMode="auto">
            <a:xfrm>
              <a:off x="4120869" y="4005132"/>
              <a:ext cx="1837987" cy="779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latinLnBrk="0">
                <a:spcAft>
                  <a:spcPts val="300"/>
                </a:spcAft>
                <a:buClr>
                  <a:schemeClr val="tx1"/>
                </a:buClr>
                <a:buSzPct val="100000"/>
                <a:tabLst>
                  <a:tab pos="6219371" algn="l"/>
                </a:tabLst>
              </a:pPr>
              <a:r>
                <a:rPr kumimoji="1" lang="ko-KR" altLang="en-US" sz="1050" b="1" kern="1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고객 </a:t>
              </a:r>
              <a:r>
                <a:rPr kumimoji="1" lang="ko-KR" altLang="en-US" sz="1050" b="1" kern="100" spc="-100" dirty="0" err="1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요구형</a:t>
              </a:r>
              <a:endParaRPr kumimoji="1" lang="en-US" altLang="ko-KR" sz="1050" b="1" kern="100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  <a:p>
              <a:pPr algn="ctr" latinLnBrk="0">
                <a:spcAft>
                  <a:spcPts val="300"/>
                </a:spcAft>
                <a:buClr>
                  <a:schemeClr val="tx1"/>
                </a:buClr>
                <a:buSzPct val="100000"/>
                <a:tabLst>
                  <a:tab pos="6219371" algn="l"/>
                </a:tabLst>
              </a:pPr>
              <a:r>
                <a:rPr kumimoji="1" lang="ko-KR" altLang="en-US" sz="1050" b="1" kern="10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서비스</a:t>
              </a:r>
              <a:endParaRPr kumimoji="1" lang="en-US" altLang="ko-KR" sz="1050" b="1" kern="1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14" name="오른쪽 화살표 113"/>
            <p:cNvSpPr/>
            <p:nvPr/>
          </p:nvSpPr>
          <p:spPr>
            <a:xfrm rot="16200000" flipH="1">
              <a:off x="4887122" y="4807285"/>
              <a:ext cx="304800" cy="459557"/>
            </a:xfrm>
            <a:prstGeom prst="rightArrow">
              <a:avLst>
                <a:gd name="adj1" fmla="val 57144"/>
                <a:gd name="adj2" fmla="val 54776"/>
              </a:avLst>
            </a:pr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sz="10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15" name="그룹 114"/>
            <p:cNvGrpSpPr/>
            <p:nvPr/>
          </p:nvGrpSpPr>
          <p:grpSpPr>
            <a:xfrm>
              <a:off x="6833825" y="1752600"/>
              <a:ext cx="2526067" cy="3132064"/>
              <a:chOff x="4981990" y="4293055"/>
              <a:chExt cx="1651304" cy="787430"/>
            </a:xfrm>
            <a:solidFill>
              <a:schemeClr val="bg1"/>
            </a:solidFill>
          </p:grpSpPr>
          <p:sp>
            <p:nvSpPr>
              <p:cNvPr id="133" name="모서리가 둥근 직사각형 132"/>
              <p:cNvSpPr/>
              <p:nvPr/>
            </p:nvSpPr>
            <p:spPr>
              <a:xfrm>
                <a:off x="4981990" y="4293055"/>
                <a:ext cx="1651304" cy="787430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34" name="Text Box 51"/>
              <p:cNvSpPr txBox="1">
                <a:spLocks noChangeArrowheads="1"/>
              </p:cNvSpPr>
              <p:nvPr/>
            </p:nvSpPr>
            <p:spPr bwMode="auto">
              <a:xfrm>
                <a:off x="5131517" y="4360278"/>
                <a:ext cx="1407607" cy="1904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b="1" kern="100" spc="-100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Malgun Gothic"/>
                  </a:rPr>
                  <a:t>Hybrid </a:t>
                </a:r>
                <a:r>
                  <a:rPr lang="ko-KR" altLang="en-US" sz="1100" b="1" kern="100" spc="-100" dirty="0" smtClean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Malgun Gothic"/>
                  </a:rPr>
                  <a:t>서비스</a:t>
                </a:r>
                <a:endParaRPr lang="en-US" altLang="ko-KR" sz="1100" b="1" kern="100" spc="-1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Malgun Gothic"/>
                </a:endParaRPr>
              </a:p>
              <a:p>
                <a:pPr marL="12700" lvl="0" algn="ctr">
                  <a:spcBef>
                    <a:spcPts val="120"/>
                  </a:spcBef>
                </a:pPr>
                <a:r>
                  <a:rPr lang="en-US" altLang="ko-KR" sz="1100" kern="100" spc="-100" dirty="0" smtClean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Malgun Gothic"/>
                  </a:rPr>
                  <a:t>(Off/On-premise)</a:t>
                </a:r>
                <a:endParaRPr lang="ko-KR" altLang="en-US" sz="1100" kern="100" spc="-1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Malgun Gothic"/>
                </a:endParaRPr>
              </a:p>
            </p:txBody>
          </p:sp>
        </p:grpSp>
        <p:sp>
          <p:nvSpPr>
            <p:cNvPr id="116" name="직사각형 8"/>
            <p:cNvSpPr>
              <a:spLocks noChangeArrowheads="1"/>
            </p:cNvSpPr>
            <p:nvPr/>
          </p:nvSpPr>
          <p:spPr bwMode="auto">
            <a:xfrm>
              <a:off x="7187528" y="4027193"/>
              <a:ext cx="1837987" cy="779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latinLnBrk="0">
                <a:spcAft>
                  <a:spcPts val="300"/>
                </a:spcAft>
                <a:buClr>
                  <a:schemeClr val="tx1"/>
                </a:buClr>
                <a:buSzPct val="100000"/>
                <a:tabLst>
                  <a:tab pos="6219371" algn="l"/>
                </a:tabLst>
              </a:pPr>
              <a:r>
                <a:rPr kumimoji="1" lang="ko-KR" altLang="en-US" sz="105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고객 </a:t>
              </a:r>
              <a:r>
                <a:rPr kumimoji="1" lang="ko-KR" altLang="en-US" sz="1050" spc="-100" dirty="0" err="1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선택형</a:t>
              </a:r>
              <a:endParaRPr kumimoji="1" lang="en-US" altLang="ko-KR" sz="105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  <a:p>
              <a:pPr algn="ctr" latinLnBrk="0">
                <a:spcAft>
                  <a:spcPts val="300"/>
                </a:spcAft>
                <a:buClr>
                  <a:schemeClr val="tx1"/>
                </a:buClr>
                <a:buSzPct val="100000"/>
                <a:tabLst>
                  <a:tab pos="6219371" algn="l"/>
                </a:tabLst>
              </a:pPr>
              <a:r>
                <a:rPr kumimoji="1" lang="ko-KR" altLang="en-US" sz="1050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서비스</a:t>
              </a:r>
              <a:endParaRPr kumimoji="1" lang="en-US" altLang="ko-KR" sz="1050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17" name="오른쪽 화살표 116"/>
            <p:cNvSpPr/>
            <p:nvPr/>
          </p:nvSpPr>
          <p:spPr>
            <a:xfrm rot="16200000" flipH="1">
              <a:off x="7998954" y="4784962"/>
              <a:ext cx="304800" cy="459557"/>
            </a:xfrm>
            <a:prstGeom prst="rightArrow">
              <a:avLst>
                <a:gd name="adj1" fmla="val 57144"/>
                <a:gd name="adj2" fmla="val 54776"/>
              </a:avLst>
            </a:pr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sz="10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18" name="그룹 117"/>
            <p:cNvGrpSpPr/>
            <p:nvPr/>
          </p:nvGrpSpPr>
          <p:grpSpPr>
            <a:xfrm>
              <a:off x="3759162" y="1774965"/>
              <a:ext cx="515382" cy="515382"/>
              <a:chOff x="491978" y="1845854"/>
              <a:chExt cx="515382" cy="515382"/>
            </a:xfrm>
          </p:grpSpPr>
          <p:sp>
            <p:nvSpPr>
              <p:cNvPr id="131" name="눈물 방울 130"/>
              <p:cNvSpPr/>
              <p:nvPr/>
            </p:nvSpPr>
            <p:spPr>
              <a:xfrm flipV="1">
                <a:off x="525832" y="1879708"/>
                <a:ext cx="447675" cy="447675"/>
              </a:xfrm>
              <a:prstGeom prst="teardrop">
                <a:avLst/>
              </a:prstGeom>
              <a:solidFill>
                <a:srgbClr val="0D76B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sz="1050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32" name="직사각형 131"/>
              <p:cNvSpPr/>
              <p:nvPr/>
            </p:nvSpPr>
            <p:spPr bwMode="auto">
              <a:xfrm>
                <a:off x="491978" y="1845854"/>
                <a:ext cx="515382" cy="515382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1200" b="1" spc="-100" dirty="0" smtClean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kumimoji="1" lang="en-US" altLang="ko-KR" sz="1200" b="1" spc="-10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19" name="그룹 118"/>
            <p:cNvGrpSpPr/>
            <p:nvPr/>
          </p:nvGrpSpPr>
          <p:grpSpPr>
            <a:xfrm>
              <a:off x="6889922" y="1774965"/>
              <a:ext cx="515382" cy="515382"/>
              <a:chOff x="491978" y="1845854"/>
              <a:chExt cx="515382" cy="515382"/>
            </a:xfrm>
          </p:grpSpPr>
          <p:sp>
            <p:nvSpPr>
              <p:cNvPr id="129" name="눈물 방울 128"/>
              <p:cNvSpPr/>
              <p:nvPr/>
            </p:nvSpPr>
            <p:spPr>
              <a:xfrm flipV="1">
                <a:off x="525832" y="1879708"/>
                <a:ext cx="447675" cy="447675"/>
              </a:xfrm>
              <a:prstGeom prst="teardrop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sz="1050" spc="-10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30" name="직사각형 129"/>
              <p:cNvSpPr/>
              <p:nvPr/>
            </p:nvSpPr>
            <p:spPr bwMode="auto">
              <a:xfrm>
                <a:off x="491978" y="1845854"/>
                <a:ext cx="515382" cy="515382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0" tIns="0" rIns="0" bIns="0" numCol="1" rtlCol="0" anchor="ctr" anchorCtr="0" compatLnSpc="1">
                <a:prstTxWarp prst="textNoShape">
                  <a:avLst/>
                </a:prstTxWarp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lvl="0" algn="ctr" fontAlgn="base" latinLnBrk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ko-KR" sz="1200" b="1" spc="-100" dirty="0" smtClean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kumimoji="1" lang="en-US" altLang="ko-KR" sz="1200" b="1" spc="-10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pic>
          <p:nvPicPr>
            <p:cNvPr id="120" name="그림 119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912" y="2909130"/>
              <a:ext cx="951303" cy="951302"/>
            </a:xfrm>
            <a:prstGeom prst="rect">
              <a:avLst/>
            </a:prstGeom>
          </p:spPr>
        </p:pic>
        <p:cxnSp>
          <p:nvCxnSpPr>
            <p:cNvPr id="121" name="직선 연결선 120"/>
            <p:cNvCxnSpPr/>
            <p:nvPr/>
          </p:nvCxnSpPr>
          <p:spPr>
            <a:xfrm>
              <a:off x="7568173" y="2939052"/>
              <a:ext cx="948121" cy="974379"/>
            </a:xfrm>
            <a:prstGeom prst="line">
              <a:avLst/>
            </a:prstGeom>
            <a:ln w="41275">
              <a:solidFill>
                <a:schemeClr val="accent4">
                  <a:lumMod val="50000"/>
                </a:schemeClr>
              </a:solidFill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2" name="그림 121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1354" y="2972333"/>
              <a:ext cx="609600" cy="609600"/>
            </a:xfrm>
            <a:prstGeom prst="rect">
              <a:avLst/>
            </a:prstGeom>
          </p:spPr>
        </p:pic>
        <p:pic>
          <p:nvPicPr>
            <p:cNvPr id="123" name="그림 122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622" y="3288065"/>
              <a:ext cx="703640" cy="703640"/>
            </a:xfrm>
            <a:prstGeom prst="rect">
              <a:avLst/>
            </a:prstGeom>
          </p:spPr>
        </p:pic>
        <p:sp>
          <p:nvSpPr>
            <p:cNvPr id="124" name="모서리가 둥근 직사각형 123"/>
            <p:cNvSpPr/>
            <p:nvPr/>
          </p:nvSpPr>
          <p:spPr>
            <a:xfrm>
              <a:off x="6993074" y="5271728"/>
              <a:ext cx="2298872" cy="961689"/>
            </a:xfrm>
            <a:prstGeom prst="roundRect">
              <a:avLst/>
            </a:prstGeom>
            <a:solidFill>
              <a:srgbClr val="61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0" b="1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별도 문의</a:t>
              </a:r>
              <a:endParaRPr lang="ko-KR" altLang="en-US" sz="105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5" name="모서리가 둥근 직사각형 124"/>
            <p:cNvSpPr/>
            <p:nvPr/>
          </p:nvSpPr>
          <p:spPr>
            <a:xfrm>
              <a:off x="729605" y="5168581"/>
              <a:ext cx="2406063" cy="1064838"/>
            </a:xfrm>
            <a:prstGeom prst="roundRect">
              <a:avLst/>
            </a:prstGeom>
            <a:solidFill>
              <a:srgbClr val="61A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00" b="1" kern="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Infra : VM/Core,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00" b="1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APM : Core/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1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          </a:t>
              </a:r>
              <a:r>
                <a:rPr lang="ko-KR" altLang="en-US" sz="1000" b="1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컨테이너</a:t>
              </a:r>
              <a:endParaRPr lang="en-US" altLang="ko-KR" sz="1000" b="1" kern="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6" name="오른쪽 화살표 125"/>
            <p:cNvSpPr/>
            <p:nvPr/>
          </p:nvSpPr>
          <p:spPr>
            <a:xfrm rot="16200000" flipH="1">
              <a:off x="1720232" y="4807286"/>
              <a:ext cx="304800" cy="459557"/>
            </a:xfrm>
            <a:prstGeom prst="rightArrow">
              <a:avLst>
                <a:gd name="adj1" fmla="val 57144"/>
                <a:gd name="adj2" fmla="val 54776"/>
              </a:avLst>
            </a:pr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sz="1000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7" name="직사각형 8"/>
            <p:cNvSpPr>
              <a:spLocks noChangeArrowheads="1"/>
            </p:cNvSpPr>
            <p:nvPr/>
          </p:nvSpPr>
          <p:spPr bwMode="auto">
            <a:xfrm>
              <a:off x="993745" y="4127279"/>
              <a:ext cx="1837987" cy="348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latinLnBrk="0">
                <a:spcAft>
                  <a:spcPts val="300"/>
                </a:spcAft>
                <a:buClr>
                  <a:schemeClr val="tx1"/>
                </a:buClr>
                <a:buSzPct val="100000"/>
                <a:tabLst>
                  <a:tab pos="6219371" algn="l"/>
                </a:tabLst>
              </a:pPr>
              <a:r>
                <a:rPr kumimoji="1" lang="ko-KR" altLang="en-US" sz="1050" b="1" spc="-100" dirty="0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기본 서비스</a:t>
              </a:r>
              <a:endParaRPr kumimoji="1" lang="ko-KR" altLang="en-US" sz="1050" b="1" spc="-1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pic>
          <p:nvPicPr>
            <p:cNvPr id="128" name="그림 127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8324" y="2944319"/>
              <a:ext cx="1008614" cy="1008612"/>
            </a:xfrm>
            <a:prstGeom prst="rect">
              <a:avLst/>
            </a:prstGeom>
          </p:spPr>
        </p:pic>
      </p:grpSp>
      <p:grpSp>
        <p:nvGrpSpPr>
          <p:cNvPr id="139" name="그룹 138"/>
          <p:cNvGrpSpPr/>
          <p:nvPr/>
        </p:nvGrpSpPr>
        <p:grpSpPr>
          <a:xfrm>
            <a:off x="5164909" y="4942230"/>
            <a:ext cx="4259624" cy="215444"/>
            <a:chOff x="592599" y="1513140"/>
            <a:chExt cx="4259624" cy="215444"/>
          </a:xfrm>
        </p:grpSpPr>
        <p:sp>
          <p:nvSpPr>
            <p:cNvPr id="140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dirty="0" err="1"/>
                <a:t>와탭</a:t>
              </a:r>
              <a:r>
                <a:rPr lang="ko-KR" altLang="en-US" dirty="0"/>
                <a:t> 성능 모니터링 </a:t>
              </a:r>
              <a:r>
                <a:rPr lang="ko-KR" altLang="en-US" dirty="0" smtClean="0"/>
                <a:t>서비스 차별</a:t>
              </a:r>
              <a:r>
                <a:rPr lang="ko-KR" altLang="en-US" dirty="0"/>
                <a:t>성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41" name="타원 140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189763" y="5263588"/>
            <a:ext cx="4146954" cy="304153"/>
            <a:chOff x="5189763" y="5168864"/>
            <a:chExt cx="4146954" cy="398878"/>
          </a:xfrm>
        </p:grpSpPr>
        <p:grpSp>
          <p:nvGrpSpPr>
            <p:cNvPr id="142" name="그룹 141"/>
            <p:cNvGrpSpPr/>
            <p:nvPr/>
          </p:nvGrpSpPr>
          <p:grpSpPr>
            <a:xfrm>
              <a:off x="5189763" y="5168864"/>
              <a:ext cx="985289" cy="398878"/>
              <a:chOff x="4981990" y="4253106"/>
              <a:chExt cx="1651304" cy="827379"/>
            </a:xfrm>
          </p:grpSpPr>
          <p:sp>
            <p:nvSpPr>
              <p:cNvPr id="143" name="모서리가 둥근 직사각형 142"/>
              <p:cNvSpPr/>
              <p:nvPr/>
            </p:nvSpPr>
            <p:spPr>
              <a:xfrm>
                <a:off x="4981990" y="4253106"/>
                <a:ext cx="1651304" cy="827379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b="1" spc="-100" smtClean="0">
                  <a:ln w="7620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44" name="Text Box 51"/>
              <p:cNvSpPr txBox="1">
                <a:spLocks noChangeArrowheads="1"/>
              </p:cNvSpPr>
              <p:nvPr/>
            </p:nvSpPr>
            <p:spPr bwMode="auto">
              <a:xfrm>
                <a:off x="5103839" y="4459311"/>
                <a:ext cx="1407604" cy="41496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 defTabSz="975382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300" b="1" kern="0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Multi-Used</a:t>
                </a:r>
                <a:endParaRPr lang="ko-KR" altLang="en-US" sz="1300" b="1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45" name="그룹 144"/>
            <p:cNvGrpSpPr/>
            <p:nvPr/>
          </p:nvGrpSpPr>
          <p:grpSpPr>
            <a:xfrm>
              <a:off x="6243893" y="5168864"/>
              <a:ext cx="985289" cy="398878"/>
              <a:chOff x="4981990" y="4253106"/>
              <a:chExt cx="1651304" cy="827379"/>
            </a:xfrm>
          </p:grpSpPr>
          <p:sp>
            <p:nvSpPr>
              <p:cNvPr id="146" name="모서리가 둥근 직사각형 145"/>
              <p:cNvSpPr/>
              <p:nvPr/>
            </p:nvSpPr>
            <p:spPr>
              <a:xfrm>
                <a:off x="4981990" y="4253106"/>
                <a:ext cx="1651304" cy="827379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b="1" spc="-100" smtClean="0">
                  <a:ln w="7620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47" name="Text Box 51"/>
              <p:cNvSpPr txBox="1">
                <a:spLocks noChangeArrowheads="1"/>
              </p:cNvSpPr>
              <p:nvPr/>
            </p:nvSpPr>
            <p:spPr bwMode="auto">
              <a:xfrm>
                <a:off x="5103839" y="4459311"/>
                <a:ext cx="1407604" cy="41496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 defTabSz="975382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300" b="1" kern="0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Easy-Quick</a:t>
                </a:r>
                <a:endParaRPr lang="ko-KR" altLang="en-US" sz="1300" b="1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48" name="그룹 147"/>
            <p:cNvGrpSpPr/>
            <p:nvPr/>
          </p:nvGrpSpPr>
          <p:grpSpPr>
            <a:xfrm>
              <a:off x="7297298" y="5168864"/>
              <a:ext cx="985289" cy="398878"/>
              <a:chOff x="4981990" y="4253106"/>
              <a:chExt cx="1651304" cy="827379"/>
            </a:xfrm>
          </p:grpSpPr>
          <p:sp>
            <p:nvSpPr>
              <p:cNvPr id="149" name="모서리가 둥근 직사각형 148"/>
              <p:cNvSpPr/>
              <p:nvPr/>
            </p:nvSpPr>
            <p:spPr>
              <a:xfrm>
                <a:off x="4981990" y="4253106"/>
                <a:ext cx="1651304" cy="827379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b="1" spc="-100" smtClean="0">
                  <a:ln w="7620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50" name="Text Box 51"/>
              <p:cNvSpPr txBox="1">
                <a:spLocks noChangeArrowheads="1"/>
              </p:cNvSpPr>
              <p:nvPr/>
            </p:nvSpPr>
            <p:spPr bwMode="auto">
              <a:xfrm>
                <a:off x="5103839" y="4459312"/>
                <a:ext cx="1407604" cy="41496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 defTabSz="975382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300" b="1" kern="0" spc="-100" dirty="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Secure-Data</a:t>
                </a:r>
                <a:endParaRPr lang="en-US" altLang="ko-KR" sz="1300" b="1" kern="0" spc="-100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51" name="그룹 150"/>
            <p:cNvGrpSpPr/>
            <p:nvPr/>
          </p:nvGrpSpPr>
          <p:grpSpPr>
            <a:xfrm>
              <a:off x="8339655" y="5168864"/>
              <a:ext cx="997062" cy="398878"/>
              <a:chOff x="4962259" y="4253106"/>
              <a:chExt cx="1671035" cy="827379"/>
            </a:xfrm>
          </p:grpSpPr>
          <p:sp>
            <p:nvSpPr>
              <p:cNvPr id="152" name="모서리가 둥근 직사각형 151"/>
              <p:cNvSpPr/>
              <p:nvPr/>
            </p:nvSpPr>
            <p:spPr>
              <a:xfrm>
                <a:off x="4981990" y="4253106"/>
                <a:ext cx="1651304" cy="827379"/>
              </a:xfrm>
              <a:prstGeom prst="roundRect">
                <a:avLst>
                  <a:gd name="adj" fmla="val 10445"/>
                </a:avLst>
              </a:prstGeom>
              <a:noFill/>
              <a:ln w="381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/>
                <a:endParaRPr lang="ko-KR" altLang="en-US" b="1" spc="-100" smtClean="0">
                  <a:ln w="76200"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53" name="Text Box 51"/>
              <p:cNvSpPr txBox="1">
                <a:spLocks noChangeArrowheads="1"/>
              </p:cNvSpPr>
              <p:nvPr/>
            </p:nvSpPr>
            <p:spPr bwMode="auto">
              <a:xfrm>
                <a:off x="4962259" y="4459312"/>
                <a:ext cx="1671033" cy="41496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 defTabSz="975382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300" b="1" kern="0" spc="-100" dirty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Analyze-Power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964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30307" y="1399255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신</a:t>
            </a:r>
            <a:r>
              <a:rPr lang="en-US" altLang="ko-KR" dirty="0" smtClean="0"/>
              <a:t>) AIWACS </a:t>
            </a:r>
            <a:r>
              <a:rPr lang="ko-KR" altLang="en-US" smtClean="0"/>
              <a:t>추가 구성</a:t>
            </a:r>
            <a:endParaRPr lang="ko-KR" altLang="en-US" dirty="0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330306" y="920898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구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sysmagerone</a:t>
            </a:r>
            <a:r>
              <a:rPr lang="en-US" altLang="ko-KR" dirty="0" smtClean="0"/>
              <a:t>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023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/>
              <a:t>7.</a:t>
            </a:r>
            <a:r>
              <a:rPr lang="ko-KR" altLang="en-US" dirty="0"/>
              <a:t> </a:t>
            </a:r>
            <a:r>
              <a:rPr lang="en-US" altLang="ko-KR" dirty="0"/>
              <a:t>IT </a:t>
            </a:r>
            <a:r>
              <a:rPr lang="ko-KR" altLang="en-US" dirty="0"/>
              <a:t>솔루션 서비스</a:t>
            </a:r>
            <a:r>
              <a:rPr lang="en-US" altLang="ko-KR" dirty="0" smtClean="0"/>
              <a:t>(MS</a:t>
            </a:r>
            <a:r>
              <a:rPr lang="ko-KR" altLang="en-US" dirty="0" smtClean="0"/>
              <a:t>임대</a:t>
            </a:r>
            <a:r>
              <a:rPr lang="en-US" altLang="ko-KR" dirty="0" smtClean="0"/>
              <a:t>·</a:t>
            </a:r>
            <a:r>
              <a:rPr lang="ko-KR" altLang="en-US" dirty="0" smtClean="0"/>
              <a:t>문자서비스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MS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임대라이선스 서비스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고객의 편의를 높여주는 기타 서비스 제공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문자서비스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Mshot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517130" y="1538230"/>
            <a:ext cx="4259624" cy="492443"/>
            <a:chOff x="592599" y="1513140"/>
            <a:chExt cx="4259624" cy="492443"/>
          </a:xfrm>
        </p:grpSpPr>
        <p:sp>
          <p:nvSpPr>
            <p:cNvPr id="18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en-US" altLang="ko-KR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Windows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계열의 서버</a:t>
              </a:r>
              <a:r>
                <a:rPr lang="ko-KR" altLang="en-US" sz="1600" dirty="0" smtClean="0"/>
                <a:t>를 구성하는 고객에게</a:t>
              </a:r>
              <a:r>
                <a:rPr lang="en-US" altLang="ko-KR" sz="1600" dirty="0" smtClean="0"/>
                <a:t/>
              </a:r>
              <a:br>
                <a:rPr lang="en-US" altLang="ko-KR" sz="1600" dirty="0" smtClean="0"/>
              </a:b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라이선스</a:t>
              </a:r>
              <a:r>
                <a:rPr lang="ko-KR" altLang="en-US" sz="1600" dirty="0" smtClean="0"/>
                <a:t>를 월 비용의 저렴한 금액으로 제공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517130" y="2782658"/>
            <a:ext cx="4259624" cy="246221"/>
            <a:chOff x="592599" y="1513140"/>
            <a:chExt cx="4259624" cy="246221"/>
          </a:xfrm>
        </p:grpSpPr>
        <p:sp>
          <p:nvSpPr>
            <p:cNvPr id="21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주요 </a:t>
              </a:r>
              <a:r>
                <a:rPr lang="ko-KR" altLang="en-US" sz="1600" dirty="0" err="1" smtClean="0"/>
                <a:t>제품군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4" name="TextBox 281"/>
          <p:cNvSpPr txBox="1">
            <a:spLocks noChangeArrowheads="1"/>
          </p:cNvSpPr>
          <p:nvPr/>
        </p:nvSpPr>
        <p:spPr bwMode="auto">
          <a:xfrm>
            <a:off x="772252" y="3135722"/>
            <a:ext cx="3958060" cy="241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Server</a:t>
            </a:r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447872"/>
              </p:ext>
            </p:extLst>
          </p:nvPr>
        </p:nvGraphicFramePr>
        <p:xfrm>
          <a:off x="2013578" y="3411773"/>
          <a:ext cx="2647106" cy="7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106"/>
              </a:tblGrid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WinSvrDCCore</a:t>
                      </a:r>
                      <a:r>
                        <a:rPr kumimoji="1" lang="en-US" altLang="ko-KR" sz="105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 ALNG </a:t>
                      </a: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LicSAPk</a:t>
                      </a:r>
                      <a:r>
                        <a:rPr kumimoji="1" lang="en-US" altLang="ko-KR" sz="105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 MVL 2Lic </a:t>
                      </a: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CoreLic</a:t>
                      </a:r>
                      <a:endParaRPr kumimoji="1" lang="ko-KR" altLang="en-US" sz="1050" b="0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WinSvrDCCore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ALNG </a:t>
                      </a: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LicSAPk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MVL 2Lic </a:t>
                      </a: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CoreLic</a:t>
                      </a:r>
                      <a:endParaRPr kumimoji="1" lang="ko-KR" altLang="en-US" sz="1050" b="0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" name="직사각형 32"/>
          <p:cNvSpPr/>
          <p:nvPr/>
        </p:nvSpPr>
        <p:spPr>
          <a:xfrm>
            <a:off x="857639" y="3438003"/>
            <a:ext cx="1143172" cy="756000"/>
          </a:xfrm>
          <a:prstGeom prst="rect">
            <a:avLst/>
          </a:prstGeom>
          <a:solidFill>
            <a:srgbClr val="C1E6FF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 eaLnBrk="1" latinLnBrk="0" hangingPunct="1"/>
            <a:endParaRPr lang="ko-KR" altLang="en-US" sz="12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917525" y="3808733"/>
            <a:ext cx="1028236" cy="0"/>
          </a:xfrm>
          <a:prstGeom prst="line">
            <a:avLst/>
          </a:prstGeom>
          <a:ln w="635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utoShape 34"/>
          <p:cNvSpPr>
            <a:spLocks noChangeArrowheads="1"/>
          </p:cNvSpPr>
          <p:nvPr/>
        </p:nvSpPr>
        <p:spPr bwMode="auto">
          <a:xfrm>
            <a:off x="997910" y="3523374"/>
            <a:ext cx="9125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algn="ctr" eaLnBrk="1" latinLnBrk="0" hangingPunct="1">
              <a:spcBef>
                <a:spcPct val="0"/>
              </a:spcBef>
              <a:buClr>
                <a:srgbClr val="0085CD"/>
              </a:buClr>
              <a:buSzPct val="100000"/>
            </a:pPr>
            <a:r>
              <a:rPr kumimoji="1" lang="en-US" altLang="ko-KR" sz="1200" b="1" dirty="0" err="1" smtClean="0"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DataCenter</a:t>
            </a:r>
            <a:endParaRPr kumimoji="1"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38" name="AutoShape 34"/>
          <p:cNvSpPr>
            <a:spLocks noChangeArrowheads="1"/>
          </p:cNvSpPr>
          <p:nvPr/>
        </p:nvSpPr>
        <p:spPr bwMode="auto">
          <a:xfrm>
            <a:off x="997910" y="3914851"/>
            <a:ext cx="9125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algn="ctr" eaLnBrk="1" latinLnBrk="0" hangingPunct="1">
              <a:spcBef>
                <a:spcPct val="0"/>
              </a:spcBef>
              <a:buClr>
                <a:srgbClr val="0085CD"/>
              </a:buClr>
              <a:buSzPct val="100000"/>
            </a:pPr>
            <a:r>
              <a:rPr lang="en-US" altLang="ko-KR" sz="12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Standard</a:t>
            </a:r>
            <a:endParaRPr lang="ko-KR" altLang="en-US" sz="12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39" name="TextBox 281"/>
          <p:cNvSpPr txBox="1">
            <a:spLocks noChangeArrowheads="1"/>
          </p:cNvSpPr>
          <p:nvPr/>
        </p:nvSpPr>
        <p:spPr bwMode="auto">
          <a:xfrm>
            <a:off x="772252" y="4412441"/>
            <a:ext cx="3958060" cy="23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SQL Server</a:t>
            </a:r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76907"/>
              </p:ext>
            </p:extLst>
          </p:nvPr>
        </p:nvGraphicFramePr>
        <p:xfrm>
          <a:off x="2013578" y="4712141"/>
          <a:ext cx="2647106" cy="7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106"/>
              </a:tblGrid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SQLSvrEntCore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ALNG </a:t>
                      </a: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LicSAPk</a:t>
                      </a:r>
                      <a:r>
                        <a:rPr lang="en-US" altLang="ko-KR" sz="105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MVL 2Lic </a:t>
                      </a:r>
                      <a:r>
                        <a:rPr lang="en-US" altLang="ko-KR" sz="105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CoreLic</a:t>
                      </a:r>
                      <a:endParaRPr kumimoji="1" lang="ko-KR" altLang="en-US" sz="1050" b="0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SQLSvrStdCore</a:t>
                      </a:r>
                      <a:r>
                        <a:rPr kumimoji="1" lang="en-US" altLang="ko-KR" sz="105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 ALNG </a:t>
                      </a: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LicSAPk</a:t>
                      </a:r>
                      <a:r>
                        <a:rPr kumimoji="1" lang="en-US" altLang="ko-KR" sz="105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 MVL 2Lic </a:t>
                      </a:r>
                      <a:r>
                        <a:rPr kumimoji="1" lang="en-US" altLang="ko-KR" sz="105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CoreLic</a:t>
                      </a:r>
                      <a:endParaRPr kumimoji="1" lang="ko-KR" altLang="en-US" sz="1050" b="0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TextBox 281"/>
          <p:cNvSpPr txBox="1">
            <a:spLocks noChangeArrowheads="1"/>
          </p:cNvSpPr>
          <p:nvPr/>
        </p:nvSpPr>
        <p:spPr bwMode="auto">
          <a:xfrm>
            <a:off x="801047" y="2147617"/>
            <a:ext cx="3725867" cy="51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en-US" altLang="ko-KR" dirty="0" smtClean="0">
                <a:solidFill>
                  <a:schemeClr val="tx1"/>
                </a:solidFill>
              </a:rPr>
              <a:t>SPLA (Service Provider License Agreement)</a:t>
            </a:r>
            <a:br>
              <a:rPr kumimoji="1" lang="en-US" altLang="ko-KR" dirty="0" smtClean="0">
                <a:solidFill>
                  <a:schemeClr val="tx1"/>
                </a:solidFill>
              </a:rPr>
            </a:br>
            <a:r>
              <a:rPr kumimoji="1" lang="en-US" altLang="ko-KR" b="0" dirty="0" smtClean="0">
                <a:solidFill>
                  <a:schemeClr val="tx1"/>
                </a:solidFill>
              </a:rPr>
              <a:t>: 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서비스 공급자와 맺는 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MS 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임대 라이선스 계약</a:t>
            </a:r>
            <a:endParaRPr kumimoji="1" lang="en-US" altLang="ko-KR" b="0" dirty="0">
              <a:solidFill>
                <a:schemeClr val="tx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857639" y="4718010"/>
            <a:ext cx="1143172" cy="756000"/>
          </a:xfrm>
          <a:prstGeom prst="rect">
            <a:avLst/>
          </a:prstGeom>
          <a:solidFill>
            <a:srgbClr val="C1E6FF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 eaLnBrk="1" latinLnBrk="0" hangingPunct="1"/>
            <a:endParaRPr lang="ko-KR" altLang="en-US" sz="12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43" name="직선 연결선 42"/>
          <p:cNvCxnSpPr/>
          <p:nvPr/>
        </p:nvCxnSpPr>
        <p:spPr>
          <a:xfrm>
            <a:off x="917525" y="5113679"/>
            <a:ext cx="1028236" cy="0"/>
          </a:xfrm>
          <a:prstGeom prst="line">
            <a:avLst/>
          </a:prstGeom>
          <a:ln w="6350"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utoShape 34"/>
          <p:cNvSpPr>
            <a:spLocks noChangeArrowheads="1"/>
          </p:cNvSpPr>
          <p:nvPr/>
        </p:nvSpPr>
        <p:spPr bwMode="auto">
          <a:xfrm>
            <a:off x="997910" y="4803381"/>
            <a:ext cx="9125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algn="ctr" latinLnBrk="0">
              <a:spcBef>
                <a:spcPct val="0"/>
              </a:spcBef>
              <a:buClr>
                <a:srgbClr val="0085CD"/>
              </a:buClr>
              <a:buSzPct val="100000"/>
            </a:pPr>
            <a:r>
              <a:rPr lang="en-US" altLang="ko-KR" sz="12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Enterprise</a:t>
            </a:r>
            <a:endParaRPr lang="ko-KR" altLang="en-US" sz="12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45" name="AutoShape 34"/>
          <p:cNvSpPr>
            <a:spLocks noChangeArrowheads="1"/>
          </p:cNvSpPr>
          <p:nvPr/>
        </p:nvSpPr>
        <p:spPr bwMode="auto">
          <a:xfrm>
            <a:off x="997910" y="5194858"/>
            <a:ext cx="9125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algn="ctr" latinLnBrk="0">
              <a:spcBef>
                <a:spcPct val="0"/>
              </a:spcBef>
              <a:buClr>
                <a:srgbClr val="0085CD"/>
              </a:buClr>
              <a:buSzPct val="100000"/>
            </a:pPr>
            <a:r>
              <a:rPr lang="en-US" altLang="ko-KR" sz="1200" b="1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Standard</a:t>
            </a:r>
            <a:endParaRPr lang="ko-KR" altLang="en-US" sz="12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5309093" y="2690233"/>
            <a:ext cx="3924436" cy="1076361"/>
            <a:chOff x="5349044" y="2852936"/>
            <a:chExt cx="3924436" cy="1076361"/>
          </a:xfrm>
        </p:grpSpPr>
        <p:sp>
          <p:nvSpPr>
            <p:cNvPr id="47" name="Text Box 57"/>
            <p:cNvSpPr txBox="1">
              <a:spLocks noChangeArrowheads="1"/>
            </p:cNvSpPr>
            <p:nvPr/>
          </p:nvSpPr>
          <p:spPr bwMode="auto">
            <a:xfrm>
              <a:off x="6740962" y="3603777"/>
              <a:ext cx="5883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ctr" defTabSz="8826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900" b="1" kern="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000" spc="-20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온누리스타</a:t>
              </a:r>
              <a:r>
                <a:rPr lang="en-US" altLang="ko-KR" sz="1000" spc="-20" dirty="0" smtClean="0">
                  <a:solidFill>
                    <a:prstClr val="black"/>
                  </a:solidFill>
                </a:rPr>
                <a:t/>
              </a:r>
              <a:br>
                <a:rPr lang="en-US" altLang="ko-KR" sz="1000" spc="-20" dirty="0" smtClean="0">
                  <a:solidFill>
                    <a:prstClr val="black"/>
                  </a:solidFill>
                </a:rPr>
              </a:br>
              <a:r>
                <a:rPr lang="ko-KR" altLang="en-US" sz="1000" spc="-20" dirty="0" smtClean="0">
                  <a:solidFill>
                    <a:prstClr val="black"/>
                  </a:solidFill>
                </a:rPr>
                <a:t>관리 서버</a:t>
              </a:r>
              <a:endParaRPr lang="ko-KR" altLang="en-US" sz="1000" spc="-20" dirty="0">
                <a:solidFill>
                  <a:prstClr val="black"/>
                </a:solidFill>
              </a:endParaRPr>
            </a:p>
          </p:txBody>
        </p:sp>
        <p:sp>
          <p:nvSpPr>
            <p:cNvPr id="48" name="Text Box 57"/>
            <p:cNvSpPr txBox="1">
              <a:spLocks noChangeArrowheads="1"/>
            </p:cNvSpPr>
            <p:nvPr/>
          </p:nvSpPr>
          <p:spPr bwMode="auto">
            <a:xfrm>
              <a:off x="7521885" y="3603368"/>
              <a:ext cx="63511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ctr" defTabSz="8826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900" b="1" kern="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000" spc="-20" dirty="0" err="1" smtClean="0">
                  <a:solidFill>
                    <a:prstClr val="black"/>
                  </a:solidFill>
                </a:rPr>
                <a:t>시스원</a:t>
              </a:r>
              <a:r>
                <a:rPr lang="en-US" altLang="ko-KR" sz="1000" spc="-20" dirty="0" smtClean="0">
                  <a:solidFill>
                    <a:prstClr val="black"/>
                  </a:solidFill>
                </a:rPr>
                <a:t/>
              </a:r>
              <a:br>
                <a:rPr lang="en-US" altLang="ko-KR" sz="1000" spc="-20" dirty="0" smtClean="0">
                  <a:solidFill>
                    <a:prstClr val="black"/>
                  </a:solidFill>
                </a:rPr>
              </a:br>
              <a:r>
                <a:rPr lang="en-US" altLang="ko-KR" sz="1000" spc="-20" dirty="0" err="1" smtClean="0">
                  <a:solidFill>
                    <a:prstClr val="black"/>
                  </a:solidFill>
                </a:rPr>
                <a:t>Mshot</a:t>
              </a:r>
              <a:r>
                <a:rPr lang="en-US" altLang="ko-KR" sz="1000" spc="-20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000" spc="-20" dirty="0" smtClean="0">
                  <a:solidFill>
                    <a:prstClr val="black"/>
                  </a:solidFill>
                </a:rPr>
                <a:t>서버</a:t>
              </a:r>
              <a:endParaRPr lang="ko-KR" altLang="en-US" sz="1000" spc="-20" dirty="0">
                <a:solidFill>
                  <a:prstClr val="black"/>
                </a:solidFill>
              </a:endParaRPr>
            </a:p>
          </p:txBody>
        </p:sp>
        <p:cxnSp>
          <p:nvCxnSpPr>
            <p:cNvPr id="49" name="꺾인 연결선 48"/>
            <p:cNvCxnSpPr>
              <a:stCxn id="70" idx="3"/>
              <a:endCxn id="66" idx="3"/>
            </p:cNvCxnSpPr>
            <p:nvPr/>
          </p:nvCxnSpPr>
          <p:spPr>
            <a:xfrm>
              <a:off x="6316834" y="3008186"/>
              <a:ext cx="12700" cy="708661"/>
            </a:xfrm>
            <a:prstGeom prst="bentConnector3">
              <a:avLst>
                <a:gd name="adj1" fmla="val 1800000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flipV="1">
              <a:off x="6321456" y="3356806"/>
              <a:ext cx="2736000" cy="113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1" name="그룹 50"/>
            <p:cNvGrpSpPr/>
            <p:nvPr/>
          </p:nvGrpSpPr>
          <p:grpSpPr>
            <a:xfrm>
              <a:off x="5349044" y="2852936"/>
              <a:ext cx="967790" cy="332185"/>
              <a:chOff x="7192963" y="3194984"/>
              <a:chExt cx="1714500" cy="534987"/>
            </a:xfrm>
          </p:grpSpPr>
          <p:pic>
            <p:nvPicPr>
              <p:cNvPr id="69" name="그림 48" descr="sk텔레콤.JPE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62838" y="3204509"/>
                <a:ext cx="1223962" cy="5254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AutoShape 17"/>
              <p:cNvSpPr>
                <a:spLocks noChangeArrowheads="1"/>
              </p:cNvSpPr>
              <p:nvPr/>
            </p:nvSpPr>
            <p:spPr bwMode="auto">
              <a:xfrm>
                <a:off x="7192963" y="3194984"/>
                <a:ext cx="1714500" cy="500062"/>
              </a:xfrm>
              <a:prstGeom prst="roundRect">
                <a:avLst>
                  <a:gd name="adj" fmla="val 14167"/>
                </a:avLst>
              </a:prstGeom>
              <a:noFill/>
              <a:ln w="28575">
                <a:solidFill>
                  <a:srgbClr val="ADD7D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1pPr>
                <a:lvl2pPr marL="742950" indent="-28575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2pPr>
                <a:lvl3pPr marL="11430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3pPr>
                <a:lvl4pPr marL="16002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4pPr>
                <a:lvl5pPr marL="20574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</a:pPr>
                <a:endPara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52" name="그룹 51"/>
            <p:cNvGrpSpPr/>
            <p:nvPr/>
          </p:nvGrpSpPr>
          <p:grpSpPr>
            <a:xfrm>
              <a:off x="5353362" y="3201557"/>
              <a:ext cx="967790" cy="314442"/>
              <a:chOff x="7192963" y="4480859"/>
              <a:chExt cx="1714500" cy="506412"/>
            </a:xfrm>
          </p:grpSpPr>
          <p:pic>
            <p:nvPicPr>
              <p:cNvPr id="67" name="그림 46" descr="올레.JPE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0288" y="4511021"/>
                <a:ext cx="1419225" cy="476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AutoShape 17"/>
              <p:cNvSpPr>
                <a:spLocks noChangeArrowheads="1"/>
              </p:cNvSpPr>
              <p:nvPr/>
            </p:nvSpPr>
            <p:spPr bwMode="auto">
              <a:xfrm>
                <a:off x="7192963" y="4480859"/>
                <a:ext cx="1714500" cy="500062"/>
              </a:xfrm>
              <a:prstGeom prst="roundRect">
                <a:avLst>
                  <a:gd name="adj" fmla="val 14167"/>
                </a:avLst>
              </a:prstGeom>
              <a:noFill/>
              <a:ln w="28575">
                <a:solidFill>
                  <a:srgbClr val="ADD7D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1pPr>
                <a:lvl2pPr marL="742950" indent="-28575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2pPr>
                <a:lvl3pPr marL="11430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3pPr>
                <a:lvl4pPr marL="16002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4pPr>
                <a:lvl5pPr marL="20574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</a:pPr>
                <a:endPara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53" name="그룹 52"/>
            <p:cNvGrpSpPr/>
            <p:nvPr/>
          </p:nvGrpSpPr>
          <p:grpSpPr>
            <a:xfrm>
              <a:off x="5349044" y="3561597"/>
              <a:ext cx="967790" cy="319371"/>
              <a:chOff x="7192963" y="5409220"/>
              <a:chExt cx="1714500" cy="514350"/>
            </a:xfrm>
          </p:grpSpPr>
          <p:pic>
            <p:nvPicPr>
              <p:cNvPr id="65" name="그림 47" descr="lgu+.jp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8063" y="5420333"/>
                <a:ext cx="1435100" cy="503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AutoShape 17"/>
              <p:cNvSpPr>
                <a:spLocks noChangeArrowheads="1"/>
              </p:cNvSpPr>
              <p:nvPr/>
            </p:nvSpPr>
            <p:spPr bwMode="auto">
              <a:xfrm>
                <a:off x="7192963" y="5409220"/>
                <a:ext cx="1714500" cy="500063"/>
              </a:xfrm>
              <a:prstGeom prst="roundRect">
                <a:avLst>
                  <a:gd name="adj" fmla="val 14167"/>
                </a:avLst>
              </a:prstGeom>
              <a:noFill/>
              <a:ln w="28575">
                <a:solidFill>
                  <a:srgbClr val="ADD7D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1pPr>
                <a:lvl2pPr marL="742950" indent="-28575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2pPr>
                <a:lvl3pPr marL="11430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3pPr>
                <a:lvl4pPr marL="16002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4pPr>
                <a:lvl5pPr marL="2057400" indent="-228600" eaLnBrk="0" hangingPunct="0"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1200">
                    <a:solidFill>
                      <a:schemeClr val="tx1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defRPr>
                </a:lvl9pPr>
              </a:lstStyle>
              <a:p>
                <a:pPr algn="l" eaLnBrk="1" hangingPunct="1">
                  <a:spcBef>
                    <a:spcPct val="0"/>
                  </a:spcBef>
                </a:pPr>
                <a:endParaRPr lang="ko-KR" altLang="en-US" sz="1400" b="1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pic>
          <p:nvPicPr>
            <p:cNvPr id="54" name="Picture 6" descr="서버-한개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28081" y="3141377"/>
              <a:ext cx="254844" cy="37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" name="Picture 6" descr="서버-한개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32407" y="3140968"/>
              <a:ext cx="254844" cy="37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6" name="그룹 55"/>
            <p:cNvGrpSpPr/>
            <p:nvPr/>
          </p:nvGrpSpPr>
          <p:grpSpPr>
            <a:xfrm>
              <a:off x="8560372" y="3032956"/>
              <a:ext cx="713108" cy="896341"/>
              <a:chOff x="3087437" y="3902989"/>
              <a:chExt cx="713108" cy="896341"/>
            </a:xfrm>
          </p:grpSpPr>
          <p:sp>
            <p:nvSpPr>
              <p:cNvPr id="57" name="Text Box 57"/>
              <p:cNvSpPr txBox="1">
                <a:spLocks noChangeArrowheads="1"/>
              </p:cNvSpPr>
              <p:nvPr/>
            </p:nvSpPr>
            <p:spPr bwMode="auto">
              <a:xfrm>
                <a:off x="3087437" y="4491553"/>
                <a:ext cx="66813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defPPr>
                  <a:defRPr lang="ko-KR"/>
                </a:defPPr>
                <a:lvl1pPr algn="ctr" defTabSz="8826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900" b="1" kern="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  <a:lvl2pPr marL="742950" indent="-28575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2pPr>
                <a:lvl3pPr marL="11430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3pPr>
                <a:lvl4pPr marL="16002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4pPr>
                <a:lvl5pPr marL="2057400" indent="-228600" defTabSz="1709738" eaLnBrk="0" hangingPunct="0"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5pPr>
                <a:lvl6pPr marL="25146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6pPr>
                <a:lvl7pPr marL="29718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7pPr>
                <a:lvl8pPr marL="34290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8pPr>
                <a:lvl9pPr marL="3886200" indent="-228600" defTabSz="1709738" eaLnBrk="0" fontAlgn="base" hangingPunct="0">
                  <a:spcBef>
                    <a:spcPct val="0"/>
                  </a:spcBef>
                  <a:spcAft>
                    <a:spcPct val="0"/>
                  </a:spcAft>
                  <a:defRPr sz="2700">
                    <a:latin typeface="굴림" panose="020B0600000101010101" pitchFamily="50" charset="-127"/>
                    <a:ea typeface="굴림" panose="020B0600000101010101" pitchFamily="50" charset="-127"/>
                  </a:defRPr>
                </a:lvl9pPr>
              </a:lstStyle>
              <a:p>
                <a:r>
                  <a:rPr lang="ko-KR" altLang="en-US" sz="1000" spc="-20" dirty="0" smtClean="0">
                    <a:solidFill>
                      <a:prstClr val="black"/>
                    </a:solidFill>
                  </a:rPr>
                  <a:t>고객 </a:t>
                </a:r>
                <a:r>
                  <a:rPr lang="en-US" altLang="ko-KR" sz="1000" spc="-20" dirty="0" smtClean="0">
                    <a:solidFill>
                      <a:prstClr val="black"/>
                    </a:solidFill>
                  </a:rPr>
                  <a:t>DB</a:t>
                </a:r>
                <a:r>
                  <a:rPr lang="ko-KR" altLang="en-US" sz="1000" spc="-20" dirty="0" smtClean="0">
                    <a:solidFill>
                      <a:prstClr val="black"/>
                    </a:solidFill>
                  </a:rPr>
                  <a:t>서버</a:t>
                </a:r>
                <a:r>
                  <a:rPr lang="en-US" altLang="ko-KR" sz="1000" spc="-20" dirty="0">
                    <a:solidFill>
                      <a:prstClr val="black"/>
                    </a:solidFill>
                  </a:rPr>
                  <a:t/>
                </a:r>
                <a:br>
                  <a:rPr lang="en-US" altLang="ko-KR" sz="1000" spc="-20" dirty="0">
                    <a:solidFill>
                      <a:prstClr val="black"/>
                    </a:solidFill>
                  </a:rPr>
                </a:br>
                <a:r>
                  <a:rPr lang="en-US" altLang="ko-KR" sz="1000" spc="-20" dirty="0" smtClean="0">
                    <a:solidFill>
                      <a:prstClr val="black"/>
                    </a:solidFill>
                  </a:rPr>
                  <a:t>(</a:t>
                </a:r>
                <a:r>
                  <a:rPr lang="ko-KR" altLang="en-US" sz="1000" spc="-20" dirty="0" smtClean="0">
                    <a:solidFill>
                      <a:prstClr val="black"/>
                    </a:solidFill>
                  </a:rPr>
                  <a:t>모듈 설치</a:t>
                </a:r>
                <a:r>
                  <a:rPr lang="en-US" altLang="ko-KR" sz="1000" spc="-20" dirty="0" smtClean="0">
                    <a:solidFill>
                      <a:prstClr val="black"/>
                    </a:solidFill>
                  </a:rPr>
                  <a:t>)</a:t>
                </a:r>
                <a:endParaRPr lang="ko-KR" altLang="en-US" sz="1000" spc="-2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58" name="그룹 57"/>
              <p:cNvGrpSpPr/>
              <p:nvPr/>
            </p:nvGrpSpPr>
            <p:grpSpPr>
              <a:xfrm>
                <a:off x="3117930" y="3902989"/>
                <a:ext cx="682615" cy="545845"/>
                <a:chOff x="3117930" y="3902989"/>
                <a:chExt cx="682615" cy="545845"/>
              </a:xfrm>
            </p:grpSpPr>
            <p:pic>
              <p:nvPicPr>
                <p:cNvPr id="59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153607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0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297936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1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545701" y="3902989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2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117930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3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262259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4" name="Picture 6" descr="서버-한개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510024" y="4077072"/>
                  <a:ext cx="254844" cy="3717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grpSp>
        <p:nvGrpSpPr>
          <p:cNvPr id="71" name="그룹 70"/>
          <p:cNvGrpSpPr/>
          <p:nvPr/>
        </p:nvGrpSpPr>
        <p:grpSpPr>
          <a:xfrm>
            <a:off x="5159501" y="1539389"/>
            <a:ext cx="4259624" cy="492443"/>
            <a:chOff x="592599" y="1513140"/>
            <a:chExt cx="4259624" cy="492443"/>
          </a:xfrm>
        </p:grpSpPr>
        <p:sp>
          <p:nvSpPr>
            <p:cNvPr id="72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smtClean="0">
                  <a:solidFill>
                    <a:schemeClr val="tx1"/>
                  </a:solidFill>
                </a:rPr>
                <a:t>독립적인 </a:t>
              </a:r>
              <a:r>
                <a:rPr kumimoji="1" lang="en-US" altLang="ko-KR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SMS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전송 시스템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을 바탕으로 저렴한 가격과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후불제 방식의 문자 전송 서비스</a:t>
              </a:r>
              <a:endParaRPr kumimoji="1" lang="en-US" altLang="ko-KR" sz="16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73" name="타원 7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5180188" y="2199435"/>
            <a:ext cx="4259624" cy="246221"/>
            <a:chOff x="592599" y="1513140"/>
            <a:chExt cx="4259624" cy="246221"/>
          </a:xfrm>
        </p:grpSpPr>
        <p:sp>
          <p:nvSpPr>
            <p:cNvPr id="75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400766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구성도</a:t>
              </a:r>
              <a:endParaRPr kumimoji="1" lang="en-US" altLang="ko-KR" sz="1800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76" name="타원 75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77" name="TextBox 281"/>
          <p:cNvSpPr txBox="1">
            <a:spLocks noChangeArrowheads="1"/>
          </p:cNvSpPr>
          <p:nvPr/>
        </p:nvSpPr>
        <p:spPr bwMode="auto">
          <a:xfrm>
            <a:off x="5313411" y="3855619"/>
            <a:ext cx="3958060" cy="25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2000"/>
              </a:lnSpc>
              <a:spcAft>
                <a:spcPts val="200"/>
              </a:spcAft>
            </a:pPr>
            <a:r>
              <a:rPr kumimoji="1" lang="ko-KR" altLang="en-US" b="0" dirty="0" err="1" smtClean="0">
                <a:solidFill>
                  <a:schemeClr val="tx1"/>
                </a:solidFill>
              </a:rPr>
              <a:t>시스원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 </a:t>
            </a:r>
            <a:r>
              <a:rPr kumimoji="1" lang="en-US" altLang="ko-KR" b="0" dirty="0" err="1" smtClean="0">
                <a:solidFill>
                  <a:schemeClr val="tx1"/>
                </a:solidFill>
              </a:rPr>
              <a:t>Mshot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 </a:t>
            </a:r>
            <a:r>
              <a:rPr kumimoji="1" lang="ko-KR" altLang="en-US" b="0" dirty="0" smtClean="0">
                <a:solidFill>
                  <a:schemeClr val="tx1"/>
                </a:solidFill>
              </a:rPr>
              <a:t>홈페이지 </a:t>
            </a:r>
            <a:r>
              <a:rPr kumimoji="1" lang="en-US" altLang="ko-KR" b="0" dirty="0" smtClean="0">
                <a:solidFill>
                  <a:schemeClr val="tx1"/>
                </a:solidFill>
              </a:rPr>
              <a:t>: </a:t>
            </a:r>
            <a:r>
              <a:rPr kumimoji="1" lang="en-US" altLang="ko-KR" dirty="0" smtClean="0">
                <a:solidFill>
                  <a:schemeClr val="tx1"/>
                </a:solidFill>
              </a:rPr>
              <a:t>www.mshot.co.kr</a:t>
            </a:r>
            <a:endParaRPr kumimoji="1" lang="en-US" altLang="ko-KR" dirty="0">
              <a:solidFill>
                <a:schemeClr val="tx1"/>
              </a:solidFill>
            </a:endParaRPr>
          </a:p>
        </p:txBody>
      </p:sp>
      <p:sp>
        <p:nvSpPr>
          <p:cNvPr id="78" name="TextBox 281"/>
          <p:cNvSpPr txBox="1">
            <a:spLocks noChangeArrowheads="1"/>
          </p:cNvSpPr>
          <p:nvPr/>
        </p:nvSpPr>
        <p:spPr bwMode="auto">
          <a:xfrm>
            <a:off x="5322656" y="4205525"/>
            <a:ext cx="395806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kumimoji="1" lang="ko-KR" altLang="en-US" dirty="0" smtClean="0">
                <a:solidFill>
                  <a:schemeClr val="tx1"/>
                </a:solidFill>
              </a:rPr>
              <a:t>다양한 문자서비스 기능 제공</a:t>
            </a:r>
            <a:r>
              <a:rPr kumimoji="1" lang="en-US" altLang="ko-KR" dirty="0" smtClean="0">
                <a:solidFill>
                  <a:schemeClr val="tx1"/>
                </a:solidFill>
              </a:rPr>
              <a:t/>
            </a:r>
            <a:br>
              <a:rPr kumimoji="1" lang="en-US" altLang="ko-KR" dirty="0" smtClean="0">
                <a:solidFill>
                  <a:schemeClr val="tx1"/>
                </a:soli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 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대량 </a:t>
            </a:r>
            <a:r>
              <a:rPr kumimoji="1" lang="ko-KR" altLang="en-US" sz="1200" b="0" dirty="0" err="1" smtClean="0">
                <a:solidFill>
                  <a:schemeClr val="tx1"/>
                </a:solidFill>
              </a:rPr>
              <a:t>동보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 전송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(65,000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건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)</a:t>
            </a:r>
            <a:br>
              <a:rPr kumimoji="1" lang="en-US" altLang="ko-KR" sz="1200" b="0" dirty="0" smtClean="0">
                <a:solidFill>
                  <a:schemeClr val="tx1"/>
                </a:soli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 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신시간 </a:t>
            </a:r>
            <a:r>
              <a:rPr kumimoji="1" lang="ko-KR" altLang="en-US" sz="1200" b="0" dirty="0" err="1" smtClean="0">
                <a:solidFill>
                  <a:schemeClr val="tx1"/>
                </a:solidFill>
              </a:rPr>
              <a:t>메세지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 전송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/>
            </a:r>
            <a:br>
              <a:rPr kumimoji="1" lang="en-US" altLang="ko-KR" sz="1200" b="0" dirty="0" smtClean="0">
                <a:solidFill>
                  <a:schemeClr val="tx1"/>
                </a:soli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 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예약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/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전송 관리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/>
            </a:r>
            <a:br>
              <a:rPr kumimoji="1" lang="en-US" altLang="ko-KR" sz="1200" b="0" dirty="0" smtClean="0">
                <a:solidFill>
                  <a:schemeClr val="tx1"/>
                </a:soli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 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자동발송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(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생일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,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기념일 등</a:t>
            </a:r>
            <a:r>
              <a:rPr kumimoji="1" lang="en-US" altLang="ko-KR" sz="1200" b="0" dirty="0" smtClean="0">
                <a:solidFill>
                  <a:schemeClr val="tx1"/>
                </a:solidFill>
              </a:rPr>
              <a:t>)</a:t>
            </a:r>
            <a:br>
              <a:rPr kumimoji="1" lang="en-US" altLang="ko-KR" sz="1200" b="0" dirty="0" smtClean="0">
                <a:solidFill>
                  <a:schemeClr val="tx1"/>
                </a:solidFill>
              </a:rPr>
            </a:br>
            <a:r>
              <a:rPr kumimoji="1" lang="en-US" altLang="ko-KR" sz="1200" b="0" dirty="0" smtClean="0">
                <a:solidFill>
                  <a:schemeClr val="tx1"/>
                </a:solidFill>
              </a:rPr>
              <a:t> - </a:t>
            </a:r>
            <a:r>
              <a:rPr kumimoji="1" lang="ko-KR" altLang="en-US" sz="1200" b="0" dirty="0" smtClean="0">
                <a:solidFill>
                  <a:schemeClr val="tx1"/>
                </a:solidFill>
              </a:rPr>
              <a:t>고객관리 및 주소록 관리</a:t>
            </a:r>
            <a:endParaRPr kumimoji="1" lang="en-US" altLang="ko-KR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57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05594" y="896747"/>
            <a:ext cx="7015993" cy="478357"/>
          </a:xfrm>
        </p:spPr>
        <p:txBody>
          <a:bodyPr/>
          <a:lstStyle/>
          <a:p>
            <a:r>
              <a:rPr lang="en-US" altLang="ko-KR" dirty="0" smtClean="0"/>
              <a:t>SMS+</a:t>
            </a:r>
            <a:r>
              <a:rPr lang="ko-KR" altLang="en-US" smtClean="0"/>
              <a:t>카카오</a:t>
            </a:r>
            <a:r>
              <a:rPr lang="en-US" altLang="ko-KR" dirty="0" smtClean="0"/>
              <a:t>(</a:t>
            </a:r>
            <a:r>
              <a:rPr lang="ko-KR" altLang="en-US" smtClean="0"/>
              <a:t>알림톡</a:t>
            </a:r>
            <a:r>
              <a:rPr lang="en-US" altLang="ko-KR" dirty="0" smtClean="0"/>
              <a:t>,</a:t>
            </a:r>
            <a:r>
              <a:rPr lang="ko-KR" altLang="en-US" smtClean="0"/>
              <a:t>친구톡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475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" y="548680"/>
            <a:ext cx="9905999" cy="615553"/>
          </a:xfrm>
          <a:prstGeom prst="rect">
            <a:avLst/>
          </a:prstGeom>
          <a:noFill/>
          <a:ln w="19050" algn="ctr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44450" prstMaterial="matte">
              <a:bevelT w="0" h="25400"/>
              <a:extrusionClr>
                <a:schemeClr val="bg1"/>
              </a:extrusionClr>
              <a:contourClr>
                <a:schemeClr val="tx1"/>
              </a:contourClr>
            </a:sp3d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0" cap="none" spc="0" normalizeH="0" baseline="0" noProof="0" dirty="0" err="1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시스원</a:t>
            </a:r>
            <a:r>
              <a:rPr kumimoji="0" lang="ko-KR" altLang="en-US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r>
              <a:rPr kumimoji="0" lang="en-US" altLang="ko-KR" sz="4000" b="1" i="0" u="none" strike="noStrike" kern="0" cap="none" spc="0" normalizeH="0" baseline="0" noProof="0" dirty="0" err="1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siIDC</a:t>
            </a:r>
            <a:r>
              <a:rPr kumimoji="0" lang="en-US" altLang="ko-KR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r>
              <a:rPr kumimoji="0" lang="ko-KR" altLang="en-US" sz="4000" b="1" i="0" u="none" strike="noStrike" kern="0" cap="none" spc="0" normalizeH="0" baseline="0" noProof="0" dirty="0" smtClean="0">
                <a:ln w="11430"/>
                <a:solidFill>
                  <a:sysClr val="window" lastClr="FFFFFF"/>
                </a:solidFill>
                <a:effectLst>
                  <a:outerShdw blurRad="50800" dist="762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인프라 현황</a:t>
            </a:r>
            <a:endParaRPr kumimoji="0" lang="en-US" altLang="ko-KR" sz="4000" b="1" i="0" u="none" strike="noStrike" kern="0" cap="none" spc="0" normalizeH="0" baseline="0" noProof="0" dirty="0">
              <a:ln w="11430"/>
              <a:solidFill>
                <a:sysClr val="window" lastClr="FFFFFF"/>
              </a:solidFill>
              <a:effectLst>
                <a:outerShdw blurRad="50800" dist="762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431400" y="1552179"/>
            <a:ext cx="4889482" cy="590189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시스원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siIDC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소개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3419793" y="2434524"/>
            <a:ext cx="4889482" cy="590189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시스원</a:t>
            </a:r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소개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434475" y="3316868"/>
            <a:ext cx="4889482" cy="590189"/>
          </a:xfrm>
          <a:prstGeom prst="roundRect">
            <a:avLst/>
          </a:prstGeom>
          <a:gradFill>
            <a:gsLst>
              <a:gs pos="73000">
                <a:schemeClr val="accent5">
                  <a:lumMod val="20000"/>
                  <a:lumOff val="80000"/>
                  <a:alpha val="60000"/>
                </a:schemeClr>
              </a:gs>
              <a:gs pos="100000">
                <a:schemeClr val="accent5">
                  <a:lumMod val="43000"/>
                  <a:lumOff val="57000"/>
                </a:schemeClr>
              </a:gs>
              <a:gs pos="0">
                <a:schemeClr val="accent5">
                  <a:lumMod val="20000"/>
                  <a:lumOff val="80000"/>
                  <a:alpha val="8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00" tIns="57600" rtlCol="0" anchor="ctr"/>
          <a:lstStyle/>
          <a:p>
            <a:r>
              <a:rPr lang="ko-KR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 </a:t>
            </a:r>
            <a:r>
              <a:rPr lang="ko-KR" alt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고객사</a:t>
            </a:r>
            <a:endParaRPr lang="ko-KR" alt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24" name="그룹 122"/>
          <p:cNvGrpSpPr>
            <a:grpSpLocks/>
          </p:cNvGrpSpPr>
          <p:nvPr/>
        </p:nvGrpSpPr>
        <p:grpSpPr bwMode="auto">
          <a:xfrm>
            <a:off x="2792550" y="2307088"/>
            <a:ext cx="922049" cy="836084"/>
            <a:chOff x="1118176" y="3272444"/>
            <a:chExt cx="798550" cy="1478907"/>
          </a:xfrm>
        </p:grpSpPr>
        <p:sp>
          <p:nvSpPr>
            <p:cNvPr id="39" name="Rectangle 10"/>
            <p:cNvSpPr>
              <a:spLocks noChangeArrowheads="1"/>
            </p:cNvSpPr>
            <p:nvPr/>
          </p:nvSpPr>
          <p:spPr bwMode="auto">
            <a:xfrm>
              <a:off x="1124527" y="3272444"/>
              <a:ext cx="601739" cy="1478907"/>
            </a:xfrm>
            <a:prstGeom prst="rect">
              <a:avLst/>
            </a:prstGeom>
            <a:gradFill flip="none" rotWithShape="1">
              <a:gsLst>
                <a:gs pos="0">
                  <a:srgbClr val="002060"/>
                </a:gs>
                <a:gs pos="100000">
                  <a:srgbClr val="5F8DD7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solidFill>
                  <a:srgbClr val="FF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1118176" y="3854803"/>
              <a:ext cx="798550" cy="893375"/>
            </a:xfrm>
            <a:custGeom>
              <a:avLst/>
              <a:gdLst>
                <a:gd name="connsiteX0" fmla="*/ 9048 w 10000"/>
                <a:gd name="connsiteY0" fmla="*/ 10000 h 10000"/>
                <a:gd name="connsiteX1" fmla="*/ 10000 w 10000"/>
                <a:gd name="connsiteY1" fmla="*/ 0 h 10000"/>
                <a:gd name="connsiteX2" fmla="*/ 8447 w 10000"/>
                <a:gd name="connsiteY2" fmla="*/ 0 h 10000"/>
                <a:gd name="connsiteX3" fmla="*/ 7702 w 10000"/>
                <a:gd name="connsiteY3" fmla="*/ 0 h 10000"/>
                <a:gd name="connsiteX4" fmla="*/ 2340 w 10000"/>
                <a:gd name="connsiteY4" fmla="*/ 0 h 10000"/>
                <a:gd name="connsiteX5" fmla="*/ 104 w 10000"/>
                <a:gd name="connsiteY5" fmla="*/ 932 h 10000"/>
                <a:gd name="connsiteX6" fmla="*/ 104 w 10000"/>
                <a:gd name="connsiteY6" fmla="*/ 10000 h 10000"/>
                <a:gd name="connsiteX7" fmla="*/ 9048 w 10000"/>
                <a:gd name="connsiteY7" fmla="*/ 10000 h 10000"/>
                <a:gd name="connsiteX0" fmla="*/ 9048 w 9048"/>
                <a:gd name="connsiteY0" fmla="*/ 10000 h 10000"/>
                <a:gd name="connsiteX1" fmla="*/ 8447 w 9048"/>
                <a:gd name="connsiteY1" fmla="*/ 0 h 10000"/>
                <a:gd name="connsiteX2" fmla="*/ 7702 w 9048"/>
                <a:gd name="connsiteY2" fmla="*/ 0 h 10000"/>
                <a:gd name="connsiteX3" fmla="*/ 2340 w 9048"/>
                <a:gd name="connsiteY3" fmla="*/ 0 h 10000"/>
                <a:gd name="connsiteX4" fmla="*/ 104 w 9048"/>
                <a:gd name="connsiteY4" fmla="*/ 932 h 10000"/>
                <a:gd name="connsiteX5" fmla="*/ 104 w 9048"/>
                <a:gd name="connsiteY5" fmla="*/ 10000 h 10000"/>
                <a:gd name="connsiteX6" fmla="*/ 9048 w 9048"/>
                <a:gd name="connsiteY6" fmla="*/ 10000 h 10000"/>
                <a:gd name="connsiteX0" fmla="*/ 10000 w 11399"/>
                <a:gd name="connsiteY0" fmla="*/ 10000 h 10000"/>
                <a:gd name="connsiteX1" fmla="*/ 8512 w 11399"/>
                <a:gd name="connsiteY1" fmla="*/ 0 h 10000"/>
                <a:gd name="connsiteX2" fmla="*/ 2586 w 11399"/>
                <a:gd name="connsiteY2" fmla="*/ 0 h 10000"/>
                <a:gd name="connsiteX3" fmla="*/ 115 w 11399"/>
                <a:gd name="connsiteY3" fmla="*/ 932 h 10000"/>
                <a:gd name="connsiteX4" fmla="*/ 115 w 11399"/>
                <a:gd name="connsiteY4" fmla="*/ 10000 h 10000"/>
                <a:gd name="connsiteX5" fmla="*/ 10000 w 11399"/>
                <a:gd name="connsiteY5" fmla="*/ 10000 h 10000"/>
                <a:gd name="connsiteX0" fmla="*/ 10000 w 10412"/>
                <a:gd name="connsiteY0" fmla="*/ 10000 h 10000"/>
                <a:gd name="connsiteX1" fmla="*/ 2586 w 10412"/>
                <a:gd name="connsiteY1" fmla="*/ 0 h 10000"/>
                <a:gd name="connsiteX2" fmla="*/ 115 w 10412"/>
                <a:gd name="connsiteY2" fmla="*/ 932 h 10000"/>
                <a:gd name="connsiteX3" fmla="*/ 115 w 10412"/>
                <a:gd name="connsiteY3" fmla="*/ 10000 h 10000"/>
                <a:gd name="connsiteX4" fmla="*/ 10000 w 10412"/>
                <a:gd name="connsiteY4" fmla="*/ 10000 h 10000"/>
                <a:gd name="connsiteX0" fmla="*/ 10992 w 11404"/>
                <a:gd name="connsiteY0" fmla="*/ 10000 h 10129"/>
                <a:gd name="connsiteX1" fmla="*/ 3578 w 11404"/>
                <a:gd name="connsiteY1" fmla="*/ 0 h 10129"/>
                <a:gd name="connsiteX2" fmla="*/ 1107 w 11404"/>
                <a:gd name="connsiteY2" fmla="*/ 932 h 10129"/>
                <a:gd name="connsiteX3" fmla="*/ 1107 w 11404"/>
                <a:gd name="connsiteY3" fmla="*/ 10000 h 10129"/>
                <a:gd name="connsiteX4" fmla="*/ 10992 w 11404"/>
                <a:gd name="connsiteY4" fmla="*/ 10000 h 10129"/>
                <a:gd name="connsiteX0" fmla="*/ 10992 w 10992"/>
                <a:gd name="connsiteY0" fmla="*/ 10000 h 10129"/>
                <a:gd name="connsiteX1" fmla="*/ 3578 w 10992"/>
                <a:gd name="connsiteY1" fmla="*/ 0 h 10129"/>
                <a:gd name="connsiteX2" fmla="*/ 1107 w 10992"/>
                <a:gd name="connsiteY2" fmla="*/ 932 h 10129"/>
                <a:gd name="connsiteX3" fmla="*/ 1107 w 10992"/>
                <a:gd name="connsiteY3" fmla="*/ 10000 h 10129"/>
                <a:gd name="connsiteX4" fmla="*/ 10992 w 10992"/>
                <a:gd name="connsiteY4" fmla="*/ 10000 h 10129"/>
                <a:gd name="connsiteX0" fmla="*/ 10208 w 10208"/>
                <a:gd name="connsiteY0" fmla="*/ 10000 h 10000"/>
                <a:gd name="connsiteX1" fmla="*/ 2794 w 10208"/>
                <a:gd name="connsiteY1" fmla="*/ 0 h 10000"/>
                <a:gd name="connsiteX2" fmla="*/ 323 w 10208"/>
                <a:gd name="connsiteY2" fmla="*/ 932 h 10000"/>
                <a:gd name="connsiteX3" fmla="*/ 323 w 10208"/>
                <a:gd name="connsiteY3" fmla="*/ 10000 h 10000"/>
                <a:gd name="connsiteX4" fmla="*/ 10208 w 10208"/>
                <a:gd name="connsiteY4" fmla="*/ 10000 h 10000"/>
                <a:gd name="connsiteX0" fmla="*/ 10000 w 10901"/>
                <a:gd name="connsiteY0" fmla="*/ 10000 h 10000"/>
                <a:gd name="connsiteX1" fmla="*/ 2586 w 10901"/>
                <a:gd name="connsiteY1" fmla="*/ 0 h 10000"/>
                <a:gd name="connsiteX2" fmla="*/ 115 w 10901"/>
                <a:gd name="connsiteY2" fmla="*/ 932 h 10000"/>
                <a:gd name="connsiteX3" fmla="*/ 115 w 10901"/>
                <a:gd name="connsiteY3" fmla="*/ 10000 h 10000"/>
                <a:gd name="connsiteX4" fmla="*/ 10000 w 10901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10000 w 10000"/>
                <a:gd name="connsiteY0" fmla="*/ 10000 h 10000"/>
                <a:gd name="connsiteX1" fmla="*/ 2586 w 10000"/>
                <a:gd name="connsiteY1" fmla="*/ 0 h 10000"/>
                <a:gd name="connsiteX2" fmla="*/ 115 w 10000"/>
                <a:gd name="connsiteY2" fmla="*/ 932 h 10000"/>
                <a:gd name="connsiteX3" fmla="*/ 115 w 10000"/>
                <a:gd name="connsiteY3" fmla="*/ 10000 h 10000"/>
                <a:gd name="connsiteX4" fmla="*/ 10000 w 10000"/>
                <a:gd name="connsiteY4" fmla="*/ 10000 h 10000"/>
                <a:gd name="connsiteX0" fmla="*/ 9885 w 9885"/>
                <a:gd name="connsiteY0" fmla="*/ 9068 h 9068"/>
                <a:gd name="connsiteX1" fmla="*/ 0 w 9885"/>
                <a:gd name="connsiteY1" fmla="*/ 0 h 9068"/>
                <a:gd name="connsiteX2" fmla="*/ 0 w 9885"/>
                <a:gd name="connsiteY2" fmla="*/ 9068 h 9068"/>
                <a:gd name="connsiteX3" fmla="*/ 9885 w 9885"/>
                <a:gd name="connsiteY3" fmla="*/ 9068 h 9068"/>
                <a:gd name="connsiteX0" fmla="*/ 10000 w 10000"/>
                <a:gd name="connsiteY0" fmla="*/ 10000 h 10000"/>
                <a:gd name="connsiteX1" fmla="*/ 0 w 10000"/>
                <a:gd name="connsiteY1" fmla="*/ 0 h 10000"/>
                <a:gd name="connsiteX2" fmla="*/ 0 w 10000"/>
                <a:gd name="connsiteY2" fmla="*/ 10000 h 10000"/>
                <a:gd name="connsiteX3" fmla="*/ 10000 w 10000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  <a:gd name="connsiteX0" fmla="*/ 10000 w 13187"/>
                <a:gd name="connsiteY0" fmla="*/ 10000 h 10000"/>
                <a:gd name="connsiteX1" fmla="*/ 0 w 13187"/>
                <a:gd name="connsiteY1" fmla="*/ 0 h 10000"/>
                <a:gd name="connsiteX2" fmla="*/ 0 w 13187"/>
                <a:gd name="connsiteY2" fmla="*/ 10000 h 10000"/>
                <a:gd name="connsiteX3" fmla="*/ 10000 w 13187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87" h="10000">
                  <a:moveTo>
                    <a:pt x="10000" y="10000"/>
                  </a:moveTo>
                  <a:cubicBezTo>
                    <a:pt x="7096" y="9322"/>
                    <a:pt x="13187" y="8086"/>
                    <a:pt x="0" y="0"/>
                  </a:cubicBezTo>
                  <a:lnTo>
                    <a:pt x="0" y="10000"/>
                  </a:lnTo>
                  <a:lnTo>
                    <a:pt x="10000" y="100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21000"/>
                  </a:schemeClr>
                </a:gs>
                <a:gs pos="63000">
                  <a:schemeClr val="bg1">
                    <a:alpha val="0"/>
                  </a:schemeClr>
                </a:gs>
              </a:gsLst>
              <a:lin ang="5400000" scaled="0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2792550" y="1487202"/>
            <a:ext cx="929382" cy="863896"/>
            <a:chOff x="302862" y="933372"/>
            <a:chExt cx="716112" cy="1360189"/>
          </a:xfrm>
        </p:grpSpPr>
        <p:sp>
          <p:nvSpPr>
            <p:cNvPr id="30" name="Freeform 6"/>
            <p:cNvSpPr>
              <a:spLocks/>
            </p:cNvSpPr>
            <p:nvPr/>
          </p:nvSpPr>
          <p:spPr bwMode="auto">
            <a:xfrm>
              <a:off x="783095" y="933372"/>
              <a:ext cx="201981" cy="126301"/>
            </a:xfrm>
            <a:custGeom>
              <a:avLst/>
              <a:gdLst>
                <a:gd name="T0" fmla="*/ 153692 w 161"/>
                <a:gd name="T1" fmla="*/ 0 h 83"/>
                <a:gd name="T2" fmla="*/ 227013 w 161"/>
                <a:gd name="T3" fmla="*/ 78763 h 83"/>
                <a:gd name="T4" fmla="*/ 32430 w 161"/>
                <a:gd name="T5" fmla="*/ 112713 h 83"/>
                <a:gd name="T6" fmla="*/ 153692 w 161"/>
                <a:gd name="T7" fmla="*/ 0 h 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1"/>
                <a:gd name="T13" fmla="*/ 0 h 83"/>
                <a:gd name="T14" fmla="*/ 161 w 161"/>
                <a:gd name="T15" fmla="*/ 83 h 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1" h="83">
                  <a:moveTo>
                    <a:pt x="109" y="0"/>
                  </a:moveTo>
                  <a:cubicBezTo>
                    <a:pt x="109" y="0"/>
                    <a:pt x="161" y="5"/>
                    <a:pt x="161" y="58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3" y="83"/>
                    <a:pt x="0" y="0"/>
                    <a:pt x="109" y="0"/>
                  </a:cubicBezTo>
                  <a:close/>
                </a:path>
              </a:pathLst>
            </a:custGeom>
            <a:solidFill>
              <a:srgbClr val="1844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grpSp>
          <p:nvGrpSpPr>
            <p:cNvPr id="31" name="그룹 119"/>
            <p:cNvGrpSpPr>
              <a:grpSpLocks/>
            </p:cNvGrpSpPr>
            <p:nvPr/>
          </p:nvGrpSpPr>
          <p:grpSpPr bwMode="auto">
            <a:xfrm>
              <a:off x="302862" y="933372"/>
              <a:ext cx="716112" cy="1360189"/>
              <a:chOff x="1111130" y="1743120"/>
              <a:chExt cx="805596" cy="1529324"/>
            </a:xfrm>
          </p:grpSpPr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1117486" y="2378353"/>
                <a:ext cx="799240" cy="894091"/>
              </a:xfrm>
              <a:custGeom>
                <a:avLst/>
                <a:gdLst>
                  <a:gd name="connsiteX0" fmla="*/ 9048 w 10000"/>
                  <a:gd name="connsiteY0" fmla="*/ 10000 h 10000"/>
                  <a:gd name="connsiteX1" fmla="*/ 10000 w 10000"/>
                  <a:gd name="connsiteY1" fmla="*/ 0 h 10000"/>
                  <a:gd name="connsiteX2" fmla="*/ 8447 w 10000"/>
                  <a:gd name="connsiteY2" fmla="*/ 0 h 10000"/>
                  <a:gd name="connsiteX3" fmla="*/ 7702 w 10000"/>
                  <a:gd name="connsiteY3" fmla="*/ 0 h 10000"/>
                  <a:gd name="connsiteX4" fmla="*/ 2340 w 10000"/>
                  <a:gd name="connsiteY4" fmla="*/ 0 h 10000"/>
                  <a:gd name="connsiteX5" fmla="*/ 104 w 10000"/>
                  <a:gd name="connsiteY5" fmla="*/ 932 h 10000"/>
                  <a:gd name="connsiteX6" fmla="*/ 104 w 10000"/>
                  <a:gd name="connsiteY6" fmla="*/ 10000 h 10000"/>
                  <a:gd name="connsiteX7" fmla="*/ 9048 w 10000"/>
                  <a:gd name="connsiteY7" fmla="*/ 10000 h 10000"/>
                  <a:gd name="connsiteX0" fmla="*/ 9048 w 9048"/>
                  <a:gd name="connsiteY0" fmla="*/ 10000 h 10000"/>
                  <a:gd name="connsiteX1" fmla="*/ 8447 w 9048"/>
                  <a:gd name="connsiteY1" fmla="*/ 0 h 10000"/>
                  <a:gd name="connsiteX2" fmla="*/ 7702 w 9048"/>
                  <a:gd name="connsiteY2" fmla="*/ 0 h 10000"/>
                  <a:gd name="connsiteX3" fmla="*/ 2340 w 9048"/>
                  <a:gd name="connsiteY3" fmla="*/ 0 h 10000"/>
                  <a:gd name="connsiteX4" fmla="*/ 104 w 9048"/>
                  <a:gd name="connsiteY4" fmla="*/ 932 h 10000"/>
                  <a:gd name="connsiteX5" fmla="*/ 104 w 9048"/>
                  <a:gd name="connsiteY5" fmla="*/ 10000 h 10000"/>
                  <a:gd name="connsiteX6" fmla="*/ 9048 w 9048"/>
                  <a:gd name="connsiteY6" fmla="*/ 10000 h 10000"/>
                  <a:gd name="connsiteX0" fmla="*/ 10000 w 11399"/>
                  <a:gd name="connsiteY0" fmla="*/ 10000 h 10000"/>
                  <a:gd name="connsiteX1" fmla="*/ 8512 w 11399"/>
                  <a:gd name="connsiteY1" fmla="*/ 0 h 10000"/>
                  <a:gd name="connsiteX2" fmla="*/ 2586 w 11399"/>
                  <a:gd name="connsiteY2" fmla="*/ 0 h 10000"/>
                  <a:gd name="connsiteX3" fmla="*/ 115 w 11399"/>
                  <a:gd name="connsiteY3" fmla="*/ 932 h 10000"/>
                  <a:gd name="connsiteX4" fmla="*/ 115 w 11399"/>
                  <a:gd name="connsiteY4" fmla="*/ 10000 h 10000"/>
                  <a:gd name="connsiteX5" fmla="*/ 10000 w 11399"/>
                  <a:gd name="connsiteY5" fmla="*/ 10000 h 10000"/>
                  <a:gd name="connsiteX0" fmla="*/ 10000 w 10412"/>
                  <a:gd name="connsiteY0" fmla="*/ 10000 h 10000"/>
                  <a:gd name="connsiteX1" fmla="*/ 2586 w 10412"/>
                  <a:gd name="connsiteY1" fmla="*/ 0 h 10000"/>
                  <a:gd name="connsiteX2" fmla="*/ 115 w 10412"/>
                  <a:gd name="connsiteY2" fmla="*/ 932 h 10000"/>
                  <a:gd name="connsiteX3" fmla="*/ 115 w 10412"/>
                  <a:gd name="connsiteY3" fmla="*/ 10000 h 10000"/>
                  <a:gd name="connsiteX4" fmla="*/ 10000 w 10412"/>
                  <a:gd name="connsiteY4" fmla="*/ 10000 h 10000"/>
                  <a:gd name="connsiteX0" fmla="*/ 10992 w 11404"/>
                  <a:gd name="connsiteY0" fmla="*/ 10000 h 10129"/>
                  <a:gd name="connsiteX1" fmla="*/ 3578 w 11404"/>
                  <a:gd name="connsiteY1" fmla="*/ 0 h 10129"/>
                  <a:gd name="connsiteX2" fmla="*/ 1107 w 11404"/>
                  <a:gd name="connsiteY2" fmla="*/ 932 h 10129"/>
                  <a:gd name="connsiteX3" fmla="*/ 1107 w 11404"/>
                  <a:gd name="connsiteY3" fmla="*/ 10000 h 10129"/>
                  <a:gd name="connsiteX4" fmla="*/ 10992 w 11404"/>
                  <a:gd name="connsiteY4" fmla="*/ 10000 h 10129"/>
                  <a:gd name="connsiteX0" fmla="*/ 10992 w 10992"/>
                  <a:gd name="connsiteY0" fmla="*/ 10000 h 10129"/>
                  <a:gd name="connsiteX1" fmla="*/ 3578 w 10992"/>
                  <a:gd name="connsiteY1" fmla="*/ 0 h 10129"/>
                  <a:gd name="connsiteX2" fmla="*/ 1107 w 10992"/>
                  <a:gd name="connsiteY2" fmla="*/ 932 h 10129"/>
                  <a:gd name="connsiteX3" fmla="*/ 1107 w 10992"/>
                  <a:gd name="connsiteY3" fmla="*/ 10000 h 10129"/>
                  <a:gd name="connsiteX4" fmla="*/ 10992 w 10992"/>
                  <a:gd name="connsiteY4" fmla="*/ 10000 h 10129"/>
                  <a:gd name="connsiteX0" fmla="*/ 10208 w 10208"/>
                  <a:gd name="connsiteY0" fmla="*/ 10000 h 10000"/>
                  <a:gd name="connsiteX1" fmla="*/ 2794 w 10208"/>
                  <a:gd name="connsiteY1" fmla="*/ 0 h 10000"/>
                  <a:gd name="connsiteX2" fmla="*/ 323 w 10208"/>
                  <a:gd name="connsiteY2" fmla="*/ 932 h 10000"/>
                  <a:gd name="connsiteX3" fmla="*/ 323 w 10208"/>
                  <a:gd name="connsiteY3" fmla="*/ 10000 h 10000"/>
                  <a:gd name="connsiteX4" fmla="*/ 10208 w 10208"/>
                  <a:gd name="connsiteY4" fmla="*/ 10000 h 10000"/>
                  <a:gd name="connsiteX0" fmla="*/ 10000 w 10901"/>
                  <a:gd name="connsiteY0" fmla="*/ 10000 h 10000"/>
                  <a:gd name="connsiteX1" fmla="*/ 2586 w 10901"/>
                  <a:gd name="connsiteY1" fmla="*/ 0 h 10000"/>
                  <a:gd name="connsiteX2" fmla="*/ 115 w 10901"/>
                  <a:gd name="connsiteY2" fmla="*/ 932 h 10000"/>
                  <a:gd name="connsiteX3" fmla="*/ 115 w 10901"/>
                  <a:gd name="connsiteY3" fmla="*/ 10000 h 10000"/>
                  <a:gd name="connsiteX4" fmla="*/ 10000 w 10901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10000 w 10000"/>
                  <a:gd name="connsiteY0" fmla="*/ 10000 h 10000"/>
                  <a:gd name="connsiteX1" fmla="*/ 2586 w 10000"/>
                  <a:gd name="connsiteY1" fmla="*/ 0 h 10000"/>
                  <a:gd name="connsiteX2" fmla="*/ 115 w 10000"/>
                  <a:gd name="connsiteY2" fmla="*/ 932 h 10000"/>
                  <a:gd name="connsiteX3" fmla="*/ 115 w 10000"/>
                  <a:gd name="connsiteY3" fmla="*/ 10000 h 10000"/>
                  <a:gd name="connsiteX4" fmla="*/ 10000 w 10000"/>
                  <a:gd name="connsiteY4" fmla="*/ 10000 h 10000"/>
                  <a:gd name="connsiteX0" fmla="*/ 9885 w 9885"/>
                  <a:gd name="connsiteY0" fmla="*/ 9068 h 9068"/>
                  <a:gd name="connsiteX1" fmla="*/ 0 w 9885"/>
                  <a:gd name="connsiteY1" fmla="*/ 0 h 9068"/>
                  <a:gd name="connsiteX2" fmla="*/ 0 w 9885"/>
                  <a:gd name="connsiteY2" fmla="*/ 9068 h 9068"/>
                  <a:gd name="connsiteX3" fmla="*/ 9885 w 9885"/>
                  <a:gd name="connsiteY3" fmla="*/ 9068 h 9068"/>
                  <a:gd name="connsiteX0" fmla="*/ 10000 w 10000"/>
                  <a:gd name="connsiteY0" fmla="*/ 10000 h 10000"/>
                  <a:gd name="connsiteX1" fmla="*/ 0 w 10000"/>
                  <a:gd name="connsiteY1" fmla="*/ 0 h 10000"/>
                  <a:gd name="connsiteX2" fmla="*/ 0 w 10000"/>
                  <a:gd name="connsiteY2" fmla="*/ 10000 h 10000"/>
                  <a:gd name="connsiteX3" fmla="*/ 10000 w 10000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  <a:gd name="connsiteX0" fmla="*/ 10000 w 13187"/>
                  <a:gd name="connsiteY0" fmla="*/ 10000 h 10000"/>
                  <a:gd name="connsiteX1" fmla="*/ 0 w 13187"/>
                  <a:gd name="connsiteY1" fmla="*/ 0 h 10000"/>
                  <a:gd name="connsiteX2" fmla="*/ 0 w 13187"/>
                  <a:gd name="connsiteY2" fmla="*/ 10000 h 10000"/>
                  <a:gd name="connsiteX3" fmla="*/ 10000 w 13187"/>
                  <a:gd name="connsiteY3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87" h="10000">
                    <a:moveTo>
                      <a:pt x="10000" y="10000"/>
                    </a:moveTo>
                    <a:cubicBezTo>
                      <a:pt x="7096" y="9322"/>
                      <a:pt x="13187" y="8086"/>
                      <a:pt x="0" y="0"/>
                    </a:cubicBezTo>
                    <a:lnTo>
                      <a:pt x="0" y="10000"/>
                    </a:lnTo>
                    <a:lnTo>
                      <a:pt x="10000" y="100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21000"/>
                    </a:schemeClr>
                  </a:gs>
                  <a:gs pos="63000">
                    <a:schemeClr val="bg1">
                      <a:alpha val="0"/>
                    </a:schemeClr>
                  </a:gs>
                </a:gsLst>
                <a:lin ang="54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ko-KR" altLang="en-US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34" name="Freeform 8"/>
              <p:cNvSpPr>
                <a:spLocks/>
              </p:cNvSpPr>
              <p:nvPr/>
            </p:nvSpPr>
            <p:spPr bwMode="auto">
              <a:xfrm>
                <a:off x="1111130" y="1743120"/>
                <a:ext cx="674030" cy="1529324"/>
              </a:xfrm>
              <a:custGeom>
                <a:avLst/>
                <a:gdLst/>
                <a:ahLst/>
                <a:cxnLst>
                  <a:cxn ang="0">
                    <a:pos x="437" y="107"/>
                  </a:cxn>
                  <a:cxn ang="0">
                    <a:pos x="483" y="0"/>
                  </a:cxn>
                  <a:cxn ang="0">
                    <a:pos x="408" y="0"/>
                  </a:cxn>
                  <a:cxn ang="0">
                    <a:pos x="372" y="0"/>
                  </a:cxn>
                  <a:cxn ang="0">
                    <a:pos x="113" y="0"/>
                  </a:cxn>
                  <a:cxn ang="0">
                    <a:pos x="5" y="105"/>
                  </a:cxn>
                  <a:cxn ang="0">
                    <a:pos x="5" y="1127"/>
                  </a:cxn>
                  <a:cxn ang="0">
                    <a:pos x="437" y="1127"/>
                  </a:cxn>
                  <a:cxn ang="0">
                    <a:pos x="437" y="107"/>
                  </a:cxn>
                </a:cxnLst>
                <a:rect l="0" t="0" r="r" b="b"/>
                <a:pathLst>
                  <a:path w="483" h="1127">
                    <a:moveTo>
                      <a:pt x="437" y="107"/>
                    </a:moveTo>
                    <a:cubicBezTo>
                      <a:pt x="437" y="14"/>
                      <a:pt x="471" y="2"/>
                      <a:pt x="483" y="0"/>
                    </a:cubicBezTo>
                    <a:cubicBezTo>
                      <a:pt x="408" y="0"/>
                      <a:pt x="408" y="0"/>
                      <a:pt x="408" y="0"/>
                    </a:cubicBezTo>
                    <a:cubicBezTo>
                      <a:pt x="372" y="0"/>
                      <a:pt x="372" y="0"/>
                      <a:pt x="372" y="0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0" y="0"/>
                      <a:pt x="5" y="90"/>
                      <a:pt x="5" y="105"/>
                    </a:cubicBezTo>
                    <a:cubicBezTo>
                      <a:pt x="5" y="1127"/>
                      <a:pt x="5" y="1127"/>
                      <a:pt x="5" y="1127"/>
                    </a:cubicBezTo>
                    <a:cubicBezTo>
                      <a:pt x="437" y="1127"/>
                      <a:pt x="437" y="1127"/>
                      <a:pt x="437" y="1127"/>
                    </a:cubicBezTo>
                    <a:lnTo>
                      <a:pt x="437" y="107"/>
                    </a:lnTo>
                    <a:close/>
                  </a:path>
                </a:pathLst>
              </a:custGeom>
              <a:gradFill>
                <a:gsLst>
                  <a:gs pos="0">
                    <a:srgbClr val="ABE7E0"/>
                  </a:gs>
                  <a:gs pos="35000">
                    <a:srgbClr val="42BEC6"/>
                  </a:gs>
                  <a:gs pos="100000">
                    <a:srgbClr val="163E42"/>
                  </a:gs>
                </a:gsLst>
                <a:lin ang="5400000" scaled="0"/>
              </a:gradFill>
              <a:ln w="3175">
                <a:noFill/>
              </a:ln>
              <a:effectLst>
                <a:outerShdw blurRad="38100" dist="12700" dir="2700000" algn="tl" rotWithShape="0">
                  <a:prstClr val="black">
                    <a:alpha val="2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sp>
          <p:nvSpPr>
            <p:cNvPr id="32" name="Freeform 78"/>
            <p:cNvSpPr>
              <a:spLocks/>
            </p:cNvSpPr>
            <p:nvPr/>
          </p:nvSpPr>
          <p:spPr bwMode="auto">
            <a:xfrm>
              <a:off x="904565" y="933372"/>
              <a:ext cx="7063" cy="1413"/>
            </a:xfrm>
            <a:custGeom>
              <a:avLst/>
              <a:gdLst>
                <a:gd name="T0" fmla="*/ 0 w 5"/>
                <a:gd name="T1" fmla="*/ 0 h 1400"/>
                <a:gd name="T2" fmla="*/ 7938 w 5"/>
                <a:gd name="T3" fmla="*/ 0 h 1400"/>
                <a:gd name="T4" fmla="*/ 0 w 5"/>
                <a:gd name="T5" fmla="*/ 0 h 1400"/>
                <a:gd name="T6" fmla="*/ 0 60000 65536"/>
                <a:gd name="T7" fmla="*/ 0 60000 65536"/>
                <a:gd name="T8" fmla="*/ 0 60000 65536"/>
                <a:gd name="T9" fmla="*/ 0 w 5"/>
                <a:gd name="T10" fmla="*/ 0 h 1400"/>
                <a:gd name="T11" fmla="*/ 5 w 5"/>
                <a:gd name="T12" fmla="*/ 1400 h 14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" h="1400">
                  <a:moveTo>
                    <a:pt x="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7074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42" name="TextBox 41"/>
          <p:cNvSpPr txBox="1"/>
          <p:nvPr/>
        </p:nvSpPr>
        <p:spPr bwMode="auto">
          <a:xfrm>
            <a:off x="2894085" y="1591053"/>
            <a:ext cx="4802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/>
          <a:p>
            <a:pPr algn="ctr"/>
            <a:r>
              <a:rPr lang="en-US" altLang="ko-KR" sz="4000" kern="0" dirty="0" smtClea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rPr>
              <a:t>1</a:t>
            </a:r>
            <a:endParaRPr lang="ko-KR" altLang="en-US" sz="4000" kern="0" dirty="0">
              <a:solidFill>
                <a:schemeClr val="bg1"/>
              </a:solidFill>
              <a:latin typeface="10X10 Bold" pitchFamily="50" charset="-127"/>
              <a:ea typeface="10X10 Bold" pitchFamily="50" charset="-127"/>
            </a:endParaRPr>
          </a:p>
        </p:txBody>
      </p:sp>
      <p:sp>
        <p:nvSpPr>
          <p:cNvPr id="49" name="TextBox 48"/>
          <p:cNvSpPr txBox="1"/>
          <p:nvPr/>
        </p:nvSpPr>
        <p:spPr bwMode="auto">
          <a:xfrm>
            <a:off x="2894085" y="2417353"/>
            <a:ext cx="4802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>
            <a:off x="2792550" y="3143097"/>
            <a:ext cx="766258" cy="852233"/>
          </a:xfrm>
          <a:custGeom>
            <a:avLst/>
            <a:gdLst/>
            <a:ahLst/>
            <a:cxnLst>
              <a:cxn ang="0">
                <a:pos x="439" y="1034"/>
              </a:cxn>
              <a:cxn ang="0">
                <a:pos x="439" y="0"/>
              </a:cxn>
              <a:cxn ang="0">
                <a:pos x="7" y="0"/>
              </a:cxn>
              <a:cxn ang="0">
                <a:pos x="7" y="1010"/>
              </a:cxn>
              <a:cxn ang="0">
                <a:pos x="122" y="1111"/>
              </a:cxn>
              <a:cxn ang="0">
                <a:pos x="374" y="1111"/>
              </a:cxn>
              <a:cxn ang="0">
                <a:pos x="410" y="1111"/>
              </a:cxn>
              <a:cxn ang="0">
                <a:pos x="490" y="1111"/>
              </a:cxn>
              <a:cxn ang="0">
                <a:pos x="439" y="1034"/>
              </a:cxn>
            </a:cxnLst>
            <a:rect l="0" t="0" r="r" b="b"/>
            <a:pathLst>
              <a:path w="490" h="1111">
                <a:moveTo>
                  <a:pt x="439" y="1034"/>
                </a:moveTo>
                <a:cubicBezTo>
                  <a:pt x="439" y="0"/>
                  <a:pt x="439" y="0"/>
                  <a:pt x="439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7" y="1010"/>
                  <a:pt x="0" y="1111"/>
                  <a:pt x="122" y="1111"/>
                </a:cubicBezTo>
                <a:cubicBezTo>
                  <a:pt x="374" y="1111"/>
                  <a:pt x="374" y="1111"/>
                  <a:pt x="374" y="1111"/>
                </a:cubicBezTo>
                <a:cubicBezTo>
                  <a:pt x="410" y="1111"/>
                  <a:pt x="410" y="1111"/>
                  <a:pt x="410" y="1111"/>
                </a:cubicBezTo>
                <a:cubicBezTo>
                  <a:pt x="490" y="1111"/>
                  <a:pt x="490" y="1111"/>
                  <a:pt x="490" y="1111"/>
                </a:cubicBezTo>
                <a:cubicBezTo>
                  <a:pt x="490" y="1111"/>
                  <a:pt x="439" y="1111"/>
                  <a:pt x="439" y="1034"/>
                </a:cubicBezTo>
              </a:path>
            </a:pathLst>
          </a:custGeom>
          <a:gradFill>
            <a:gsLst>
              <a:gs pos="0">
                <a:srgbClr val="D1D1D1"/>
              </a:gs>
              <a:gs pos="26000">
                <a:srgbClr val="929292"/>
              </a:gs>
              <a:gs pos="97000">
                <a:srgbClr val="1B1B1B"/>
              </a:gs>
            </a:gsLst>
            <a:lin ang="5400000" scaled="0"/>
          </a:gradFill>
          <a:ln w="3175">
            <a:noFill/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53" name="Freeform 5"/>
          <p:cNvSpPr>
            <a:spLocks/>
          </p:cNvSpPr>
          <p:nvPr/>
        </p:nvSpPr>
        <p:spPr bwMode="auto">
          <a:xfrm>
            <a:off x="3444100" y="3917524"/>
            <a:ext cx="161313" cy="76841"/>
          </a:xfrm>
          <a:custGeom>
            <a:avLst/>
            <a:gdLst>
              <a:gd name="T0" fmla="*/ 94544 w 99"/>
              <a:gd name="T1" fmla="*/ 68263 h 51"/>
              <a:gd name="T2" fmla="*/ 139700 w 99"/>
              <a:gd name="T3" fmla="*/ 21416 h 51"/>
              <a:gd name="T4" fmla="*/ 21167 w 99"/>
              <a:gd name="T5" fmla="*/ 0 h 51"/>
              <a:gd name="T6" fmla="*/ 94544 w 99"/>
              <a:gd name="T7" fmla="*/ 68263 h 51"/>
              <a:gd name="T8" fmla="*/ 0 60000 65536"/>
              <a:gd name="T9" fmla="*/ 0 60000 65536"/>
              <a:gd name="T10" fmla="*/ 0 60000 65536"/>
              <a:gd name="T11" fmla="*/ 0 60000 65536"/>
              <a:gd name="T12" fmla="*/ 0 w 99"/>
              <a:gd name="T13" fmla="*/ 0 h 51"/>
              <a:gd name="T14" fmla="*/ 99 w 99"/>
              <a:gd name="T15" fmla="*/ 51 h 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" h="51">
                <a:moveTo>
                  <a:pt x="67" y="51"/>
                </a:moveTo>
                <a:cubicBezTo>
                  <a:pt x="67" y="51"/>
                  <a:pt x="99" y="48"/>
                  <a:pt x="99" y="16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0"/>
                  <a:pt x="0" y="51"/>
                  <a:pt x="67" y="5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2863604" y="3261436"/>
            <a:ext cx="56017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ctr" anchorCtr="0">
            <a:spAutoFit/>
            <a:scene3d>
              <a:camera prst="orthographicFront"/>
              <a:lightRig rig="threePt" dir="t"/>
            </a:scene3d>
            <a:sp3d extrusionH="1270">
              <a:bevelT w="1270" h="1270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defRPr sz="4000" kern="0">
                <a:solidFill>
                  <a:schemeClr val="bg1"/>
                </a:solidFill>
                <a:latin typeface="10X10 Bold" pitchFamily="50" charset="-127"/>
                <a:ea typeface="10X10 Bold" pitchFamily="50" charset="-127"/>
              </a:defRPr>
            </a:lvl1pPr>
          </a:lstStyle>
          <a:p>
            <a:r>
              <a:rPr lang="en-US" altLang="ko-KR" dirty="0"/>
              <a:t>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43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siIDC</a:t>
            </a:r>
            <a:r>
              <a:rPr lang="en-US" altLang="ko-KR" dirty="0" smtClean="0"/>
              <a:t> </a:t>
            </a:r>
            <a:r>
              <a:rPr lang="ko-KR" altLang="en-US" dirty="0" smtClean="0"/>
              <a:t>소개</a:t>
            </a:r>
            <a:r>
              <a:rPr lang="en-US" altLang="ko-KR" dirty="0" smtClean="0"/>
              <a:t>(1/2)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시스원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siIDC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211272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17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년간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IDC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운영 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know-how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를 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바탕으로 안정적인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IT 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 제공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505535" y="2332676"/>
            <a:ext cx="3643773" cy="246221"/>
            <a:chOff x="592599" y="1513140"/>
            <a:chExt cx="3643773" cy="246221"/>
          </a:xfrm>
        </p:grpSpPr>
        <p:sp>
          <p:nvSpPr>
            <p:cNvPr id="18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338782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sz="1600" dirty="0" smtClean="0"/>
                <a:t>2001</a:t>
              </a:r>
              <a:r>
                <a:rPr lang="ko-KR" altLang="en-US" sz="1600" dirty="0" smtClean="0"/>
                <a:t>년 </a:t>
              </a:r>
              <a:r>
                <a:rPr lang="en-US" altLang="ko-KR" sz="1600" dirty="0" smtClean="0"/>
                <a:t>3</a:t>
              </a:r>
              <a:r>
                <a:rPr lang="ko-KR" altLang="en-US" sz="1600" dirty="0" smtClean="0"/>
                <a:t>월부터 </a:t>
              </a:r>
              <a:r>
                <a:rPr lang="en-US" altLang="ko-KR" sz="1600" dirty="0" smtClean="0"/>
                <a:t>IDC </a:t>
              </a:r>
              <a:r>
                <a:rPr lang="ko-KR" altLang="en-US" sz="1600" dirty="0" smtClean="0"/>
                <a:t>서비스 시작</a:t>
              </a:r>
              <a:endParaRPr lang="en-US" altLang="ko-KR" sz="1600" dirty="0"/>
            </a:p>
          </p:txBody>
        </p:sp>
        <p:sp>
          <p:nvSpPr>
            <p:cNvPr id="19" name="타원 1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505535" y="2705071"/>
            <a:ext cx="4287165" cy="1243930"/>
            <a:chOff x="592599" y="1513140"/>
            <a:chExt cx="4141121" cy="1243930"/>
          </a:xfrm>
        </p:grpSpPr>
        <p:sp>
          <p:nvSpPr>
            <p:cNvPr id="21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3885177" cy="1243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lnSpc>
                  <a:spcPts val="1900"/>
                </a:lnSpc>
                <a:spcAft>
                  <a:spcPts val="200"/>
                </a:spcAft>
                <a:buNone/>
              </a:pPr>
              <a:r>
                <a:rPr lang="ko-KR" altLang="en-US" sz="1600" dirty="0" smtClean="0"/>
                <a:t>서비스 규모</a:t>
              </a:r>
              <a:r>
                <a:rPr lang="en-US" altLang="ko-KR" sz="1600" dirty="0" smtClean="0"/>
                <a:t>(</a:t>
              </a:r>
              <a:r>
                <a:rPr lang="ko-KR" altLang="en-US" sz="1600" dirty="0" err="1" smtClean="0"/>
                <a:t>고객사</a:t>
              </a:r>
              <a:r>
                <a:rPr lang="ko-KR" altLang="en-US" sz="1600" dirty="0" smtClean="0"/>
                <a:t> </a:t>
              </a:r>
              <a:r>
                <a:rPr lang="en-US" altLang="ko-KR" sz="1600" dirty="0" smtClean="0"/>
                <a:t>300</a:t>
              </a:r>
              <a:r>
                <a:rPr lang="ko-KR" altLang="en-US" sz="1600" dirty="0" err="1" smtClean="0"/>
                <a:t>여개</a:t>
              </a:r>
              <a:r>
                <a:rPr lang="en-US" altLang="ko-KR" sz="1600" dirty="0" smtClean="0"/>
                <a:t>/</a:t>
              </a:r>
              <a:r>
                <a:rPr lang="ko-KR" altLang="en-US" sz="1600" dirty="0" smtClean="0"/>
                <a:t>총 </a:t>
              </a:r>
              <a:r>
                <a:rPr lang="en-US" altLang="ko-KR" sz="1600" dirty="0"/>
                <a:t>R</a:t>
              </a:r>
              <a:r>
                <a:rPr lang="en-US" altLang="ko-KR" sz="1600" dirty="0" smtClean="0"/>
                <a:t>ack : 440</a:t>
              </a:r>
              <a:r>
                <a:rPr lang="ko-KR" altLang="en-US" sz="1600" dirty="0" smtClean="0"/>
                <a:t>개</a:t>
              </a:r>
              <a:r>
                <a:rPr lang="en-US" altLang="ko-KR" sz="1600" dirty="0" smtClean="0"/>
                <a:t>)</a:t>
              </a:r>
              <a:br>
                <a:rPr lang="en-US" altLang="ko-KR" sz="1600" dirty="0" smtClean="0"/>
              </a:br>
              <a:r>
                <a:rPr lang="en-US" altLang="ko-KR" sz="1200" b="0" dirty="0" smtClean="0"/>
                <a:t>- 1</a:t>
              </a:r>
              <a:r>
                <a:rPr lang="ko-KR" altLang="en-US" sz="1200" b="0" dirty="0" smtClean="0"/>
                <a:t>센터 </a:t>
              </a:r>
              <a:r>
                <a:rPr lang="en-US" altLang="ko-KR" sz="1200" b="0" dirty="0" smtClean="0"/>
                <a:t>: </a:t>
              </a:r>
              <a:r>
                <a:rPr kumimoji="1" lang="en-US" altLang="ko-KR" sz="1200" b="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KT</a:t>
              </a:r>
              <a:r>
                <a:rPr kumimoji="1" lang="ko-KR" altLang="en-US" sz="1200" b="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목동 </a:t>
              </a:r>
              <a:r>
                <a:rPr kumimoji="1" lang="en-US" altLang="ko-KR" sz="1200" b="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ICC</a:t>
              </a:r>
              <a:r>
                <a:rPr lang="en-US" altLang="ko-KR" sz="1200" b="0" dirty="0" smtClean="0"/>
                <a:t> ( 400 Rack )</a:t>
              </a:r>
              <a:br>
                <a:rPr lang="en-US" altLang="ko-KR" sz="1200" b="0" dirty="0" smtClean="0"/>
              </a:br>
              <a:r>
                <a:rPr lang="en-US" altLang="ko-KR" sz="1200" b="0" dirty="0" smtClean="0"/>
                <a:t>- 2</a:t>
              </a:r>
              <a:r>
                <a:rPr lang="ko-KR" altLang="en-US" sz="1200" b="0" dirty="0" smtClean="0"/>
                <a:t>센터 </a:t>
              </a:r>
              <a:r>
                <a:rPr lang="en-US" altLang="ko-KR" sz="1200" b="0" dirty="0" smtClean="0"/>
                <a:t>: </a:t>
              </a:r>
              <a:r>
                <a:rPr lang="ko-KR" altLang="en-US" sz="1200" b="0" dirty="0" smtClean="0"/>
                <a:t>역삼동 </a:t>
              </a:r>
              <a:r>
                <a:rPr lang="ko-KR" altLang="en-US" sz="1200" b="0" dirty="0" err="1" smtClean="0"/>
                <a:t>세종텔레콤</a:t>
              </a:r>
              <a:r>
                <a:rPr lang="ko-KR" altLang="en-US" sz="1200" b="0" dirty="0" smtClean="0"/>
                <a:t> </a:t>
              </a:r>
              <a:r>
                <a:rPr lang="en-US" altLang="ko-KR" sz="1200" b="0" dirty="0" smtClean="0"/>
                <a:t>IDC ( 10 Rack</a:t>
              </a:r>
              <a:r>
                <a:rPr lang="ko-KR" altLang="en-US" sz="1200" b="0" dirty="0" smtClean="0"/>
                <a:t> </a:t>
              </a:r>
              <a:r>
                <a:rPr lang="en-US" altLang="ko-KR" sz="1200" b="0" dirty="0" smtClean="0"/>
                <a:t>)</a:t>
              </a:r>
              <a:br>
                <a:rPr lang="en-US" altLang="ko-KR" sz="1200" b="0" dirty="0" smtClean="0"/>
              </a:br>
              <a:r>
                <a:rPr lang="en-US" altLang="ko-KR" sz="1200" b="0" dirty="0" smtClean="0"/>
                <a:t>- 3</a:t>
              </a:r>
              <a:r>
                <a:rPr lang="ko-KR" altLang="en-US" sz="1200" b="0" dirty="0" smtClean="0"/>
                <a:t>센터 </a:t>
              </a:r>
              <a:r>
                <a:rPr lang="en-US" altLang="ko-KR" sz="1200" b="0" dirty="0" smtClean="0"/>
                <a:t>: </a:t>
              </a:r>
              <a:r>
                <a:rPr lang="ko-KR" altLang="en-US" sz="1200" b="0" dirty="0" smtClean="0"/>
                <a:t>대전 </a:t>
              </a:r>
              <a:r>
                <a:rPr lang="ko-KR" altLang="en-US" sz="1200" b="0" dirty="0" err="1" smtClean="0"/>
                <a:t>탄방동</a:t>
              </a:r>
              <a:r>
                <a:rPr lang="ko-KR" altLang="en-US" sz="1200" b="0" dirty="0" smtClean="0"/>
                <a:t> </a:t>
              </a:r>
              <a:r>
                <a:rPr lang="en-US" altLang="ko-KR" sz="1200" b="0" dirty="0" smtClean="0"/>
                <a:t>KT-ICC ( 20 Rack )</a:t>
              </a:r>
            </a:p>
            <a:p>
              <a:pPr marL="0" indent="0">
                <a:lnSpc>
                  <a:spcPts val="1900"/>
                </a:lnSpc>
                <a:spcAft>
                  <a:spcPts val="200"/>
                </a:spcAft>
                <a:buNone/>
              </a:pPr>
              <a:r>
                <a:rPr lang="en-US" altLang="ko-KR" sz="1200" b="0" dirty="0" smtClean="0"/>
                <a:t>- 4</a:t>
              </a:r>
              <a:r>
                <a:rPr lang="ko-KR" altLang="en-US" sz="1200" b="0" dirty="0" smtClean="0"/>
                <a:t>센터 </a:t>
              </a:r>
              <a:r>
                <a:rPr lang="en-US" altLang="ko-KR" sz="1200" b="0" dirty="0" smtClean="0"/>
                <a:t>: KT</a:t>
              </a:r>
              <a:r>
                <a:rPr lang="ko-KR" altLang="en-US" sz="1200" b="0" dirty="0" smtClean="0"/>
                <a:t>분당 </a:t>
              </a:r>
              <a:r>
                <a:rPr lang="en-US" altLang="ko-KR" sz="1200" b="0" dirty="0" smtClean="0"/>
                <a:t>ICC ( 10 Rack )</a:t>
              </a:r>
              <a:endParaRPr lang="en-US" altLang="ko-KR" sz="1200" b="0" dirty="0"/>
            </a:p>
          </p:txBody>
        </p:sp>
        <p:sp>
          <p:nvSpPr>
            <p:cNvPr id="23" name="타원 2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505535" y="1523138"/>
            <a:ext cx="4003813" cy="738664"/>
            <a:chOff x="592599" y="1513140"/>
            <a:chExt cx="4003813" cy="738664"/>
          </a:xfrm>
        </p:grpSpPr>
        <p:sp>
          <p:nvSpPr>
            <p:cNvPr id="32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3747869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en-US" altLang="ko-KR" sz="1600" dirty="0" smtClean="0"/>
                <a:t>KT</a:t>
              </a:r>
              <a:r>
                <a:rPr lang="ko-KR" altLang="en-US" sz="1600" dirty="0" smtClean="0"/>
                <a:t>의 </a:t>
              </a:r>
              <a:r>
                <a:rPr lang="en-US" altLang="ko-KR" sz="1600" dirty="0" smtClean="0"/>
                <a:t>IDC </a:t>
              </a:r>
              <a:r>
                <a:rPr lang="ko-KR" altLang="en-US" sz="1600" dirty="0" smtClean="0"/>
                <a:t>시설을 활용한 </a:t>
              </a:r>
              <a:r>
                <a:rPr kumimoji="1" lang="en-US" altLang="ko-KR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V_IDC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사업체</a:t>
              </a:r>
              <a:r>
                <a:rPr lang="en-US" altLang="ko-KR" sz="1600" dirty="0" smtClean="0"/>
                <a:t>,</a:t>
              </a:r>
              <a:br>
                <a:rPr lang="en-US" altLang="ko-KR" sz="1600" dirty="0" smtClean="0"/>
              </a:br>
              <a:r>
                <a:rPr lang="ko-KR" altLang="en-US" sz="1600" dirty="0" smtClean="0"/>
                <a:t>시스템 구축 및 운영관리 등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고객 맞춤형</a:t>
              </a:r>
              <a:r>
                <a:rPr kumimoji="1" lang="en-US" altLang="ko-KR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/>
              </a:r>
              <a:br>
                <a:rPr kumimoji="1" lang="en-US" altLang="ko-KR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</a:b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통합 </a:t>
              </a:r>
              <a:r>
                <a:rPr kumimoji="1" lang="en-US" altLang="ko-KR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IT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서비스 제공</a:t>
              </a:r>
              <a:endParaRPr kumimoji="1" lang="en-US" altLang="ko-KR" dirty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33" name="타원 32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563081" y="4103196"/>
            <a:ext cx="4092089" cy="1493211"/>
            <a:chOff x="690066" y="4018317"/>
            <a:chExt cx="4092089" cy="1493211"/>
          </a:xfrm>
        </p:grpSpPr>
        <p:pic>
          <p:nvPicPr>
            <p:cNvPr id="37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CDE2F8"/>
                </a:clrFrom>
                <a:clrTo>
                  <a:srgbClr val="CDE2F8">
                    <a:alpha val="0"/>
                  </a:srgbClr>
                </a:clrTo>
              </a:clrChange>
            </a:blip>
            <a:srcRect r="44380"/>
            <a:stretch>
              <a:fillRect/>
            </a:stretch>
          </p:blipFill>
          <p:spPr bwMode="auto">
            <a:xfrm>
              <a:off x="690066" y="4018317"/>
              <a:ext cx="2051036" cy="1493211"/>
            </a:xfrm>
            <a:prstGeom prst="rect">
              <a:avLst/>
            </a:prstGeom>
            <a:noFill/>
            <a:ln w="12700" cap="rnd" algn="ctr">
              <a:noFill/>
              <a:prstDash val="sysDot"/>
              <a:miter lim="800000"/>
              <a:headEnd/>
              <a:tailEnd/>
            </a:ln>
          </p:spPr>
        </p:pic>
        <p:sp>
          <p:nvSpPr>
            <p:cNvPr id="38" name="TextBox 281"/>
            <p:cNvSpPr txBox="1">
              <a:spLocks noChangeArrowheads="1"/>
            </p:cNvSpPr>
            <p:nvPr/>
          </p:nvSpPr>
          <p:spPr bwMode="auto">
            <a:xfrm>
              <a:off x="2838032" y="4507572"/>
              <a:ext cx="194412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lnSpc>
                  <a:spcPts val="1800"/>
                </a:lnSpc>
                <a:spcAft>
                  <a:spcPts val="200"/>
                </a:spcAft>
                <a:buNone/>
              </a:pPr>
              <a:r>
                <a:rPr lang="en-US" altLang="ko-KR" sz="1200" b="0" dirty="0" smtClean="0"/>
                <a:t>- UPS </a:t>
              </a:r>
              <a:r>
                <a:rPr lang="ko-KR" altLang="en-US" sz="1200" b="0" dirty="0" err="1" smtClean="0"/>
                <a:t>무정전</a:t>
              </a:r>
              <a:r>
                <a:rPr lang="ko-KR" altLang="en-US" sz="1200" b="0" dirty="0" smtClean="0"/>
                <a:t> 전원 공급</a:t>
              </a:r>
              <a:r>
                <a:rPr lang="en-US" altLang="ko-KR" sz="1200" b="0" dirty="0" smtClean="0"/>
                <a:t/>
              </a:r>
              <a:br>
                <a:rPr lang="en-US" altLang="ko-KR" sz="1200" b="0" dirty="0" smtClean="0"/>
              </a:br>
              <a:r>
                <a:rPr lang="en-US" altLang="ko-KR" sz="1200" b="0" dirty="0" smtClean="0"/>
                <a:t>- </a:t>
              </a:r>
              <a:r>
                <a:rPr lang="ko-KR" altLang="en-US" sz="1200" b="0" dirty="0" smtClean="0"/>
                <a:t>센터 자체의 대용량 네트워크</a:t>
              </a:r>
              <a:r>
                <a:rPr lang="en-US" altLang="ko-KR" sz="1200" b="0" dirty="0" smtClean="0"/>
                <a:t/>
              </a:r>
              <a:br>
                <a:rPr lang="en-US" altLang="ko-KR" sz="1200" b="0" dirty="0" smtClean="0"/>
              </a:br>
              <a:r>
                <a:rPr lang="en-US" altLang="ko-KR" sz="1200" b="0" dirty="0" smtClean="0"/>
                <a:t>- </a:t>
              </a:r>
              <a:r>
                <a:rPr lang="ko-KR" altLang="en-US" sz="1200" b="0" dirty="0"/>
                <a:t>항온</a:t>
              </a:r>
              <a:r>
                <a:rPr lang="en-US" altLang="ko-KR" sz="1200" b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·</a:t>
              </a:r>
              <a:r>
                <a:rPr lang="ko-KR" altLang="en-US" sz="1200" b="0" dirty="0" err="1"/>
                <a:t>항습</a:t>
              </a:r>
              <a:r>
                <a:rPr lang="ko-KR" altLang="en-US" sz="1200" b="0" dirty="0"/>
                <a:t> </a:t>
              </a:r>
              <a:r>
                <a:rPr lang="ko-KR" altLang="en-US" sz="1200" b="0" dirty="0" smtClean="0"/>
                <a:t>시설</a:t>
              </a:r>
              <a:r>
                <a:rPr lang="en-US" altLang="ko-KR" sz="1200" b="0" dirty="0" smtClean="0"/>
                <a:t/>
              </a:r>
              <a:br>
                <a:rPr lang="en-US" altLang="ko-KR" sz="1200" b="0" dirty="0" smtClean="0"/>
              </a:br>
              <a:r>
                <a:rPr lang="en-US" altLang="ko-KR" sz="1200" b="0" dirty="0" smtClean="0"/>
                <a:t>- </a:t>
              </a:r>
              <a:r>
                <a:rPr lang="ko-KR" altLang="en-US" sz="1200" b="0" dirty="0" smtClean="0"/>
                <a:t>물리적 보안시설</a:t>
              </a:r>
              <a:endParaRPr lang="en-US" altLang="ko-KR" sz="1200" b="0" dirty="0"/>
            </a:p>
          </p:txBody>
        </p:sp>
      </p:grpSp>
      <p:sp>
        <p:nvSpPr>
          <p:cNvPr id="62" name="직사각형 61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양쪽 모서리가 둥근 사각형 62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KT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목동 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ICC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상세 개요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7" name="Picture 17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"/>
          <a:stretch/>
        </p:blipFill>
        <p:spPr bwMode="auto">
          <a:xfrm>
            <a:off x="7149194" y="1502996"/>
            <a:ext cx="1275868" cy="182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AutoShape 34"/>
          <p:cNvSpPr>
            <a:spLocks noChangeArrowheads="1"/>
          </p:cNvSpPr>
          <p:nvPr/>
        </p:nvSpPr>
        <p:spPr bwMode="auto">
          <a:xfrm>
            <a:off x="8744553" y="1512559"/>
            <a:ext cx="615312" cy="391021"/>
          </a:xfrm>
          <a:prstGeom prst="roundRect">
            <a:avLst>
              <a:gd name="adj" fmla="val 0"/>
            </a:avLst>
          </a:prstGeom>
          <a:pattFill prst="diagBrick">
            <a:fgClr>
              <a:srgbClr val="00B8EE"/>
            </a:fgClr>
            <a:bgClr>
              <a:schemeClr val="bg1">
                <a:lumMod val="8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80975" algn="ctr" latinLnBrk="0">
              <a:spcAft>
                <a:spcPts val="240"/>
              </a:spcAft>
            </a:pPr>
            <a:r>
              <a:rPr lang="ko-KR" altLang="en-US" sz="7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시스원</a:t>
            </a:r>
            <a:endParaRPr lang="en-US" altLang="ko-KR" sz="7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indent="-180975" algn="ctr" latinLnBrk="0">
              <a:spcAft>
                <a:spcPts val="240"/>
              </a:spcAft>
            </a:pPr>
            <a:r>
              <a:rPr lang="ko-KR" altLang="en-US" sz="7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운영사무실</a:t>
            </a:r>
            <a:endParaRPr lang="ko-KR" altLang="en-US" sz="700" kern="0" dirty="0">
              <a:solidFill>
                <a:schemeClr val="tx1">
                  <a:lumMod val="75000"/>
                  <a:lumOff val="25000"/>
                </a:schemeClr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71" name="AutoShape 34"/>
          <p:cNvSpPr>
            <a:spLocks noChangeArrowheads="1"/>
          </p:cNvSpPr>
          <p:nvPr/>
        </p:nvSpPr>
        <p:spPr bwMode="auto">
          <a:xfrm>
            <a:off x="8744553" y="1971804"/>
            <a:ext cx="615312" cy="913923"/>
          </a:xfrm>
          <a:prstGeom prst="roundRect">
            <a:avLst>
              <a:gd name="adj" fmla="val 0"/>
            </a:avLst>
          </a:prstGeom>
          <a:pattFill prst="diagBrick">
            <a:fgClr>
              <a:srgbClr val="00B8EE"/>
            </a:fgClr>
            <a:bgClr>
              <a:schemeClr val="bg1">
                <a:lumMod val="8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80975" algn="ctr" latinLnBrk="0">
              <a:spcAft>
                <a:spcPts val="240"/>
              </a:spcAft>
            </a:pPr>
            <a:r>
              <a:rPr lang="ko-KR" altLang="en-US" sz="8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시스원</a:t>
            </a:r>
            <a:endParaRPr lang="en-US" altLang="ko-KR" sz="800" kern="0" dirty="0">
              <a:solidFill>
                <a:schemeClr val="tx1">
                  <a:lumMod val="75000"/>
                  <a:lumOff val="25000"/>
                </a:scheme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indent="-180975" algn="ctr" latinLnBrk="0">
              <a:spcAft>
                <a:spcPts val="240"/>
              </a:spcAft>
            </a:pPr>
            <a:r>
              <a:rPr lang="ko-KR" altLang="en-US" sz="8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서버룸</a:t>
            </a:r>
            <a:endParaRPr lang="ko-KR" altLang="en-US" sz="800" kern="0" dirty="0">
              <a:solidFill>
                <a:schemeClr val="tx1">
                  <a:lumMod val="75000"/>
                  <a:lumOff val="25000"/>
                </a:schemeClr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72" name="AutoShape 122"/>
          <p:cNvSpPr>
            <a:spLocks noChangeArrowheads="1"/>
          </p:cNvSpPr>
          <p:nvPr/>
        </p:nvSpPr>
        <p:spPr bwMode="auto">
          <a:xfrm>
            <a:off x="6954744" y="1480857"/>
            <a:ext cx="267299" cy="16539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none" lIns="36000" tIns="36000" rIns="36000" bIns="36000" rtlCol="0" anchor="ctr" anchorCtr="1"/>
          <a:lstStyle/>
          <a:p>
            <a:pPr indent="-180975" algn="ctr" latinLnBrk="0">
              <a:spcAft>
                <a:spcPts val="240"/>
              </a:spcAft>
            </a:pPr>
            <a:r>
              <a:rPr lang="en-US" altLang="ko-KR" sz="900" kern="0" dirty="0">
                <a:solidFill>
                  <a:sysClr val="window" lastClr="FFFFFF"/>
                </a:solidFill>
                <a:latin typeface="나눔고딕 Bold" pitchFamily="50" charset="-127"/>
                <a:ea typeface="나눔고딕 Bold" pitchFamily="50" charset="-127"/>
              </a:rPr>
              <a:t>12F</a:t>
            </a:r>
          </a:p>
        </p:txBody>
      </p:sp>
      <p:sp>
        <p:nvSpPr>
          <p:cNvPr id="73" name="AutoShape 122"/>
          <p:cNvSpPr>
            <a:spLocks noChangeArrowheads="1"/>
          </p:cNvSpPr>
          <p:nvPr/>
        </p:nvSpPr>
        <p:spPr bwMode="auto">
          <a:xfrm>
            <a:off x="6960329" y="2283564"/>
            <a:ext cx="266439" cy="15765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/>
        </p:spPr>
        <p:txBody>
          <a:bodyPr wrap="none" lIns="36000" tIns="36000" rIns="36000" bIns="36000" rtlCol="0" anchor="ctr" anchorCtr="1"/>
          <a:lstStyle/>
          <a:p>
            <a:pPr indent="-180975" algn="ctr" latinLnBrk="0">
              <a:spcAft>
                <a:spcPts val="240"/>
              </a:spcAft>
            </a:pPr>
            <a:r>
              <a:rPr lang="en-US" altLang="ko-KR" sz="900" kern="0" dirty="0">
                <a:solidFill>
                  <a:sysClr val="window" lastClr="FFFFFF"/>
                </a:solidFill>
                <a:latin typeface="나눔고딕 Bold" pitchFamily="50" charset="-127"/>
                <a:ea typeface="나눔고딕 Bold" pitchFamily="50" charset="-127"/>
              </a:rPr>
              <a:t>5F</a:t>
            </a:r>
          </a:p>
        </p:txBody>
      </p:sp>
      <p:grpSp>
        <p:nvGrpSpPr>
          <p:cNvPr id="74" name="그룹 73"/>
          <p:cNvGrpSpPr/>
          <p:nvPr/>
        </p:nvGrpSpPr>
        <p:grpSpPr>
          <a:xfrm>
            <a:off x="5142923" y="1487020"/>
            <a:ext cx="1536870" cy="1761228"/>
            <a:chOff x="10141783" y="2578897"/>
            <a:chExt cx="2725143" cy="2351244"/>
          </a:xfrm>
        </p:grpSpPr>
        <p:sp>
          <p:nvSpPr>
            <p:cNvPr id="75" name="직사각형 74"/>
            <p:cNvSpPr/>
            <p:nvPr/>
          </p:nvSpPr>
          <p:spPr bwMode="gray">
            <a:xfrm>
              <a:off x="10141783" y="2578897"/>
              <a:ext cx="2725143" cy="2351244"/>
            </a:xfrm>
            <a:prstGeom prst="rect">
              <a:avLst/>
            </a:prstGeom>
            <a:pattFill prst="smGrid">
              <a:fgClr>
                <a:srgbClr val="F9F9F9"/>
              </a:fgClr>
              <a:bgClr>
                <a:schemeClr val="bg1"/>
              </a:bgClr>
            </a:pattFill>
            <a:ln w="6350">
              <a:solidFill>
                <a:srgbClr val="00B8EE"/>
              </a:solidFill>
            </a:ln>
            <a:effectLst>
              <a:outerShdw blurRad="50800" dist="381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n>
                  <a:solidFill>
                    <a:schemeClr val="bg1">
                      <a:alpha val="4000"/>
                    </a:schemeClr>
                  </a:solidFill>
                </a:ln>
              </a:endParaRPr>
            </a:p>
          </p:txBody>
        </p:sp>
        <p:pic>
          <p:nvPicPr>
            <p:cNvPr id="76" name="Picture 22" descr="목동 ICC 사진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1" r="8334"/>
            <a:stretch/>
          </p:blipFill>
          <p:spPr bwMode="auto">
            <a:xfrm>
              <a:off x="10185136" y="2610876"/>
              <a:ext cx="2635624" cy="229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77" name="Group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929875"/>
              </p:ext>
            </p:extLst>
          </p:nvPr>
        </p:nvGraphicFramePr>
        <p:xfrm>
          <a:off x="5135964" y="3635597"/>
          <a:ext cx="4199837" cy="1932120"/>
        </p:xfrm>
        <a:graphic>
          <a:graphicData uri="http://schemas.openxmlformats.org/drawingml/2006/table">
            <a:tbl>
              <a:tblPr/>
              <a:tblGrid>
                <a:gridCol w="997325"/>
                <a:gridCol w="3202512"/>
              </a:tblGrid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위 치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서울특별시 양천구 목동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924-4 (</a:t>
                      </a:r>
                      <a:r>
                        <a:rPr kumimoji="1" lang="ko-KR" altLang="en-US" sz="800" kern="0" spc="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목동로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233-5)</a:t>
                      </a:r>
                      <a:endParaRPr kumimoji="1" lang="ko-KR" altLang="en-US" sz="800" kern="0" spc="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개관일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2008.5.23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건축규모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지하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층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지상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12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층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건축면적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건면적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3,911.34 m2 (1,183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평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),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연면적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63,840,45 m2(19,312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평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1" lang="ko-KR" altLang="ko-KR" sz="800" kern="0" spc="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서버실 크기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6,210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평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지상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층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~10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층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각 층당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660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평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 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용도구조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공공용 시설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통신시설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 /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철골 철근 콘크리트 구조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주차대수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371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대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지상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대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+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지하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367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대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),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장애인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14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대 포함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엘리베이터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인승용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7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식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비상용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대 포함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), 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화물용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식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(3ton)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6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itchFamily="50" charset="-127"/>
                          <a:ea typeface="나눔고딕 Bold" pitchFamily="50" charset="-127"/>
                          <a:cs typeface="Arial" charset="0"/>
                        </a:rPr>
                        <a:t>건축물 높이</a:t>
                      </a:r>
                    </a:p>
                  </a:txBody>
                  <a:tcPr marL="94206" marR="94206" marT="40825" marB="40825" anchor="ctr" anchorCtr="1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895274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29292"/>
                        </a:buClr>
                        <a:buSzPct val="110000"/>
                        <a:buFont typeface="Arial" pitchFamily="34" charset="0"/>
                        <a:buNone/>
                        <a:tabLst>
                          <a:tab pos="94239" algn="l"/>
                        </a:tabLst>
                        <a:defRPr/>
                      </a:pPr>
                      <a:r>
                        <a:rPr kumimoji="1" lang="ko-KR" altLang="en-US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지상 </a:t>
                      </a:r>
                      <a:r>
                        <a:rPr kumimoji="1" lang="en-US" altLang="ko-KR" sz="800" kern="0" spc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69 m</a:t>
                      </a:r>
                    </a:p>
                  </a:txBody>
                  <a:tcPr marL="94206" marR="94206" marT="40825" marB="40825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78" name="그룹 77"/>
          <p:cNvGrpSpPr/>
          <p:nvPr/>
        </p:nvGrpSpPr>
        <p:grpSpPr>
          <a:xfrm>
            <a:off x="6724458" y="1487020"/>
            <a:ext cx="199053" cy="1761228"/>
            <a:chOff x="3342558" y="3427755"/>
            <a:chExt cx="727118" cy="1659670"/>
          </a:xfrm>
        </p:grpSpPr>
        <p:sp>
          <p:nvSpPr>
            <p:cNvPr id="79" name="AutoShape 6"/>
            <p:cNvSpPr>
              <a:spLocks/>
            </p:cNvSpPr>
            <p:nvPr/>
          </p:nvSpPr>
          <p:spPr bwMode="auto">
            <a:xfrm rot="10800000">
              <a:off x="3493741" y="3427755"/>
              <a:ext cx="575935" cy="1659670"/>
            </a:xfrm>
            <a:prstGeom prst="leftBrace">
              <a:avLst>
                <a:gd name="adj1" fmla="val 79984"/>
                <a:gd name="adj2" fmla="val 50000"/>
              </a:avLst>
            </a:pr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tint val="0"/>
                    <a:invGamma/>
                  </a:srgb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0" name="AutoShape 7"/>
            <p:cNvSpPr>
              <a:spLocks/>
            </p:cNvSpPr>
            <p:nvPr/>
          </p:nvSpPr>
          <p:spPr bwMode="auto">
            <a:xfrm rot="10800000">
              <a:off x="3342558" y="3427755"/>
              <a:ext cx="575935" cy="1659670"/>
            </a:xfrm>
            <a:prstGeom prst="leftBrace">
              <a:avLst>
                <a:gd name="adj1" fmla="val 79984"/>
                <a:gd name="adj2" fmla="val 50000"/>
              </a:avLst>
            </a:pr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tint val="0"/>
                    <a:invGamma/>
                  </a:srgb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83" name="그룹 82"/>
          <p:cNvGrpSpPr/>
          <p:nvPr/>
        </p:nvGrpSpPr>
        <p:grpSpPr>
          <a:xfrm>
            <a:off x="5167372" y="3353300"/>
            <a:ext cx="1193709" cy="246221"/>
            <a:chOff x="592599" y="1513140"/>
            <a:chExt cx="1193709" cy="246221"/>
          </a:xfrm>
        </p:grpSpPr>
        <p:sp>
          <p:nvSpPr>
            <p:cNvPr id="84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93776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건물개요</a:t>
              </a:r>
              <a:endParaRPr lang="en-US" altLang="ko-KR" sz="1600" dirty="0"/>
            </a:p>
          </p:txBody>
        </p:sp>
        <p:sp>
          <p:nvSpPr>
            <p:cNvPr id="85" name="타원 84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9" name="자유형 48"/>
          <p:cNvSpPr/>
          <p:nvPr/>
        </p:nvSpPr>
        <p:spPr>
          <a:xfrm flipH="1">
            <a:off x="8117873" y="2080661"/>
            <a:ext cx="694948" cy="64634"/>
          </a:xfrm>
          <a:custGeom>
            <a:avLst/>
            <a:gdLst>
              <a:gd name="connsiteX0" fmla="*/ 2962499 w 3267391"/>
              <a:gd name="connsiteY0" fmla="*/ 0 h 162018"/>
              <a:gd name="connsiteX1" fmla="*/ 3267391 w 3267391"/>
              <a:gd name="connsiteY1" fmla="*/ 162018 h 162018"/>
              <a:gd name="connsiteX2" fmla="*/ 0 w 3267391"/>
              <a:gd name="connsiteY2" fmla="*/ 162018 h 162018"/>
              <a:gd name="connsiteX3" fmla="*/ 0 w 3267391"/>
              <a:gd name="connsiteY3" fmla="*/ 81009 h 162018"/>
              <a:gd name="connsiteX4" fmla="*/ 2962499 w 3267391"/>
              <a:gd name="connsiteY4" fmla="*/ 81009 h 162018"/>
              <a:gd name="connsiteX5" fmla="*/ 2962499 w 3267391"/>
              <a:gd name="connsiteY5" fmla="*/ 0 h 1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391" h="162018">
                <a:moveTo>
                  <a:pt x="2962499" y="0"/>
                </a:moveTo>
                <a:lnTo>
                  <a:pt x="3267391" y="162018"/>
                </a:lnTo>
                <a:lnTo>
                  <a:pt x="0" y="162018"/>
                </a:lnTo>
                <a:lnTo>
                  <a:pt x="0" y="81009"/>
                </a:lnTo>
                <a:lnTo>
                  <a:pt x="2962499" y="81009"/>
                </a:lnTo>
                <a:lnTo>
                  <a:pt x="2962499" y="0"/>
                </a:lnTo>
                <a:close/>
              </a:path>
            </a:pathLst>
          </a:custGeom>
          <a:solidFill>
            <a:srgbClr val="61ACF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rgbClr val="EAEAEA">
                    <a:alpha val="0"/>
                  </a:srgbClr>
                </a:solidFill>
              </a:ln>
            </a:endParaRPr>
          </a:p>
        </p:txBody>
      </p:sp>
      <p:sp>
        <p:nvSpPr>
          <p:cNvPr id="50" name="자유형 49"/>
          <p:cNvSpPr/>
          <p:nvPr/>
        </p:nvSpPr>
        <p:spPr>
          <a:xfrm flipH="1">
            <a:off x="8117873" y="2313498"/>
            <a:ext cx="694948" cy="64634"/>
          </a:xfrm>
          <a:custGeom>
            <a:avLst/>
            <a:gdLst>
              <a:gd name="connsiteX0" fmla="*/ 2962499 w 3267391"/>
              <a:gd name="connsiteY0" fmla="*/ 0 h 162018"/>
              <a:gd name="connsiteX1" fmla="*/ 3267391 w 3267391"/>
              <a:gd name="connsiteY1" fmla="*/ 162018 h 162018"/>
              <a:gd name="connsiteX2" fmla="*/ 0 w 3267391"/>
              <a:gd name="connsiteY2" fmla="*/ 162018 h 162018"/>
              <a:gd name="connsiteX3" fmla="*/ 0 w 3267391"/>
              <a:gd name="connsiteY3" fmla="*/ 81009 h 162018"/>
              <a:gd name="connsiteX4" fmla="*/ 2962499 w 3267391"/>
              <a:gd name="connsiteY4" fmla="*/ 81009 h 162018"/>
              <a:gd name="connsiteX5" fmla="*/ 2962499 w 3267391"/>
              <a:gd name="connsiteY5" fmla="*/ 0 h 1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391" h="162018">
                <a:moveTo>
                  <a:pt x="2962499" y="0"/>
                </a:moveTo>
                <a:lnTo>
                  <a:pt x="3267391" y="162018"/>
                </a:lnTo>
                <a:lnTo>
                  <a:pt x="0" y="162018"/>
                </a:lnTo>
                <a:lnTo>
                  <a:pt x="0" y="81009"/>
                </a:lnTo>
                <a:lnTo>
                  <a:pt x="2962499" y="81009"/>
                </a:lnTo>
                <a:lnTo>
                  <a:pt x="2962499" y="0"/>
                </a:lnTo>
                <a:close/>
              </a:path>
            </a:pathLst>
          </a:custGeom>
          <a:solidFill>
            <a:srgbClr val="61ACF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rgbClr val="EAEAEA">
                    <a:alpha val="0"/>
                  </a:srgbClr>
                </a:solidFill>
              </a:ln>
            </a:endParaRPr>
          </a:p>
        </p:txBody>
      </p:sp>
      <p:sp>
        <p:nvSpPr>
          <p:cNvPr id="51" name="자유형 50"/>
          <p:cNvSpPr/>
          <p:nvPr/>
        </p:nvSpPr>
        <p:spPr>
          <a:xfrm flipH="1">
            <a:off x="8117873" y="2644448"/>
            <a:ext cx="694948" cy="64634"/>
          </a:xfrm>
          <a:custGeom>
            <a:avLst/>
            <a:gdLst>
              <a:gd name="connsiteX0" fmla="*/ 2962499 w 3267391"/>
              <a:gd name="connsiteY0" fmla="*/ 0 h 162018"/>
              <a:gd name="connsiteX1" fmla="*/ 3267391 w 3267391"/>
              <a:gd name="connsiteY1" fmla="*/ 162018 h 162018"/>
              <a:gd name="connsiteX2" fmla="*/ 0 w 3267391"/>
              <a:gd name="connsiteY2" fmla="*/ 162018 h 162018"/>
              <a:gd name="connsiteX3" fmla="*/ 0 w 3267391"/>
              <a:gd name="connsiteY3" fmla="*/ 81009 h 162018"/>
              <a:gd name="connsiteX4" fmla="*/ 2962499 w 3267391"/>
              <a:gd name="connsiteY4" fmla="*/ 81009 h 162018"/>
              <a:gd name="connsiteX5" fmla="*/ 2962499 w 3267391"/>
              <a:gd name="connsiteY5" fmla="*/ 0 h 1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391" h="162018">
                <a:moveTo>
                  <a:pt x="2962499" y="0"/>
                </a:moveTo>
                <a:lnTo>
                  <a:pt x="3267391" y="162018"/>
                </a:lnTo>
                <a:lnTo>
                  <a:pt x="0" y="162018"/>
                </a:lnTo>
                <a:lnTo>
                  <a:pt x="0" y="81009"/>
                </a:lnTo>
                <a:lnTo>
                  <a:pt x="2962499" y="81009"/>
                </a:lnTo>
                <a:lnTo>
                  <a:pt x="2962499" y="0"/>
                </a:lnTo>
                <a:close/>
              </a:path>
            </a:pathLst>
          </a:custGeom>
          <a:solidFill>
            <a:srgbClr val="61ACF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rgbClr val="EAEAEA">
                    <a:alpha val="0"/>
                  </a:srgbClr>
                </a:solidFill>
              </a:ln>
            </a:endParaRPr>
          </a:p>
        </p:txBody>
      </p:sp>
      <p:sp>
        <p:nvSpPr>
          <p:cNvPr id="52" name="자유형 51"/>
          <p:cNvSpPr/>
          <p:nvPr/>
        </p:nvSpPr>
        <p:spPr>
          <a:xfrm flipH="1">
            <a:off x="7959544" y="1521158"/>
            <a:ext cx="853277" cy="67543"/>
          </a:xfrm>
          <a:custGeom>
            <a:avLst/>
            <a:gdLst>
              <a:gd name="connsiteX0" fmla="*/ 2962499 w 3267391"/>
              <a:gd name="connsiteY0" fmla="*/ 0 h 162018"/>
              <a:gd name="connsiteX1" fmla="*/ 3267391 w 3267391"/>
              <a:gd name="connsiteY1" fmla="*/ 162018 h 162018"/>
              <a:gd name="connsiteX2" fmla="*/ 0 w 3267391"/>
              <a:gd name="connsiteY2" fmla="*/ 162018 h 162018"/>
              <a:gd name="connsiteX3" fmla="*/ 0 w 3267391"/>
              <a:gd name="connsiteY3" fmla="*/ 81009 h 162018"/>
              <a:gd name="connsiteX4" fmla="*/ 2962499 w 3267391"/>
              <a:gd name="connsiteY4" fmla="*/ 81009 h 162018"/>
              <a:gd name="connsiteX5" fmla="*/ 2962499 w 3267391"/>
              <a:gd name="connsiteY5" fmla="*/ 0 h 16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391" h="162018">
                <a:moveTo>
                  <a:pt x="2962499" y="0"/>
                </a:moveTo>
                <a:lnTo>
                  <a:pt x="3267391" y="162018"/>
                </a:lnTo>
                <a:lnTo>
                  <a:pt x="0" y="162018"/>
                </a:lnTo>
                <a:lnTo>
                  <a:pt x="0" y="81009"/>
                </a:lnTo>
                <a:lnTo>
                  <a:pt x="2962499" y="81009"/>
                </a:lnTo>
                <a:lnTo>
                  <a:pt x="2962499" y="0"/>
                </a:lnTo>
                <a:close/>
              </a:path>
            </a:pathLst>
          </a:custGeom>
          <a:solidFill>
            <a:srgbClr val="61ACF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pc="-100">
              <a:ln>
                <a:solidFill>
                  <a:srgbClr val="EAEAEA">
                    <a:alpha val="0"/>
                  </a:srgbClr>
                </a:solidFill>
              </a:ln>
            </a:endParaRPr>
          </a:p>
        </p:txBody>
      </p:sp>
      <p:sp>
        <p:nvSpPr>
          <p:cNvPr id="53" name="TextBox 281"/>
          <p:cNvSpPr txBox="1">
            <a:spLocks noChangeArrowheads="1"/>
          </p:cNvSpPr>
          <p:nvPr/>
        </p:nvSpPr>
        <p:spPr bwMode="auto">
          <a:xfrm>
            <a:off x="2711047" y="4234775"/>
            <a:ext cx="138801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lang="en-US" altLang="ko-KR" dirty="0" smtClean="0"/>
              <a:t>KT</a:t>
            </a:r>
            <a:r>
              <a:rPr lang="ko-KR" altLang="en-US" dirty="0" smtClean="0"/>
              <a:t>목동 </a:t>
            </a:r>
            <a:r>
              <a:rPr lang="en-US" altLang="ko-KR" dirty="0" smtClean="0"/>
              <a:t>ICC</a:t>
            </a:r>
            <a:endParaRPr lang="en-US" altLang="ko-KR" sz="1100" b="0" dirty="0"/>
          </a:p>
        </p:txBody>
      </p:sp>
    </p:spTree>
    <p:extLst>
      <p:ext uri="{BB962C8B-B14F-4D97-AF65-F5344CB8AC3E}">
        <p14:creationId xmlns:p14="http://schemas.microsoft.com/office/powerpoint/2010/main" val="340748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966" descr="넙쩍 화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3521028" y="3276723"/>
            <a:ext cx="3137646" cy="4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siIDC</a:t>
            </a:r>
            <a:r>
              <a:rPr lang="en-US" altLang="ko-KR" dirty="0" smtClean="0"/>
              <a:t> </a:t>
            </a:r>
            <a:r>
              <a:rPr lang="ko-KR" altLang="en-US" dirty="0" smtClean="0"/>
              <a:t>소개</a:t>
            </a:r>
            <a:r>
              <a:rPr lang="en-US" altLang="ko-KR" dirty="0" smtClean="0"/>
              <a:t>(2/2)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siIDC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네트워크 구성도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8211272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체계적인 네트워크 분류로 맞춤형 네트워크 제공 가능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siIDC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네트워크 분배도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Oval 15"/>
          <p:cNvSpPr>
            <a:spLocks noChangeArrowheads="1"/>
          </p:cNvSpPr>
          <p:nvPr/>
        </p:nvSpPr>
        <p:spPr bwMode="auto">
          <a:xfrm>
            <a:off x="655020" y="2806926"/>
            <a:ext cx="1261268" cy="804628"/>
          </a:xfrm>
          <a:prstGeom prst="ellipse">
            <a:avLst/>
          </a:prstGeom>
          <a:gradFill rotWithShape="0">
            <a:gsLst>
              <a:gs pos="0">
                <a:srgbClr val="FFEA8F"/>
              </a:gs>
              <a:gs pos="50000">
                <a:schemeClr val="bg1"/>
              </a:gs>
              <a:gs pos="100000">
                <a:srgbClr val="FFEA8F"/>
              </a:gs>
            </a:gsLst>
            <a:lin ang="5400000" scaled="1"/>
          </a:gradFill>
          <a:ln w="952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ko-KR" sz="2400">
              <a:latin typeface="Times New Roman" pitchFamily="18" charset="0"/>
            </a:endParaRPr>
          </a:p>
        </p:txBody>
      </p:sp>
      <p:grpSp>
        <p:nvGrpSpPr>
          <p:cNvPr id="64" name="Group 91"/>
          <p:cNvGrpSpPr>
            <a:grpSpLocks/>
          </p:cNvGrpSpPr>
          <p:nvPr/>
        </p:nvGrpSpPr>
        <p:grpSpPr bwMode="auto">
          <a:xfrm>
            <a:off x="3114687" y="2071595"/>
            <a:ext cx="1037824" cy="1881262"/>
            <a:chOff x="3841" y="2064"/>
            <a:chExt cx="1248" cy="2324"/>
          </a:xfrm>
        </p:grpSpPr>
        <p:sp>
          <p:nvSpPr>
            <p:cNvPr id="65" name="Line 92"/>
            <p:cNvSpPr>
              <a:spLocks noChangeShapeType="1"/>
            </p:cNvSpPr>
            <p:nvPr/>
          </p:nvSpPr>
          <p:spPr bwMode="auto">
            <a:xfrm>
              <a:off x="4176" y="2694"/>
              <a:ext cx="28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66" name="Line 93"/>
            <p:cNvSpPr>
              <a:spLocks noChangeShapeType="1"/>
            </p:cNvSpPr>
            <p:nvPr/>
          </p:nvSpPr>
          <p:spPr bwMode="auto">
            <a:xfrm flipH="1" flipV="1">
              <a:off x="4560" y="2550"/>
              <a:ext cx="1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67" name="Rectangle 95"/>
            <p:cNvSpPr>
              <a:spLocks noChangeArrowheads="1"/>
            </p:cNvSpPr>
            <p:nvPr/>
          </p:nvSpPr>
          <p:spPr bwMode="auto">
            <a:xfrm>
              <a:off x="3841" y="3356"/>
              <a:ext cx="1248" cy="898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FF9FF"/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84C2FA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endParaRPr lang="ko-KR" altLang="en-US"/>
            </a:p>
          </p:txBody>
        </p:sp>
        <p:sp>
          <p:nvSpPr>
            <p:cNvPr id="68" name="Rectangle 96"/>
            <p:cNvSpPr>
              <a:spLocks noChangeArrowheads="1"/>
            </p:cNvSpPr>
            <p:nvPr/>
          </p:nvSpPr>
          <p:spPr bwMode="auto">
            <a:xfrm>
              <a:off x="3931" y="4245"/>
              <a:ext cx="912" cy="143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FF9FF"/>
                </a:gs>
              </a:gsLst>
              <a:path path="shape">
                <a:fillToRect l="50000" t="50000" r="50000" b="50000"/>
              </a:path>
            </a:gradFill>
            <a:ln w="3175">
              <a:solidFill>
                <a:srgbClr val="84C2FA"/>
              </a:solidFill>
              <a:miter lim="800000"/>
              <a:headEnd/>
              <a:tailEnd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800" b="1" dirty="0">
                  <a:latin typeface="HY울릉도M" pitchFamily="18" charset="-127"/>
                  <a:ea typeface="HY울릉도M" pitchFamily="18" charset="-127"/>
                </a:rPr>
                <a:t>Mgmt Server Farm</a:t>
              </a:r>
            </a:p>
          </p:txBody>
        </p:sp>
        <p:grpSp>
          <p:nvGrpSpPr>
            <p:cNvPr id="69" name="Group 97"/>
            <p:cNvGrpSpPr>
              <a:grpSpLocks/>
            </p:cNvGrpSpPr>
            <p:nvPr/>
          </p:nvGrpSpPr>
          <p:grpSpPr bwMode="auto">
            <a:xfrm>
              <a:off x="4080" y="2406"/>
              <a:ext cx="113" cy="169"/>
              <a:chOff x="3863" y="156"/>
              <a:chExt cx="113" cy="169"/>
            </a:xfrm>
          </p:grpSpPr>
          <p:sp>
            <p:nvSpPr>
              <p:cNvPr id="110" name="Freeform 98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11" name="Freeform 99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12" name="Rectangle 100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13" name="Freeform 101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14" name="Freeform 102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70" name="Group 103"/>
            <p:cNvGrpSpPr>
              <a:grpSpLocks/>
            </p:cNvGrpSpPr>
            <p:nvPr/>
          </p:nvGrpSpPr>
          <p:grpSpPr bwMode="auto">
            <a:xfrm>
              <a:off x="4224" y="2406"/>
              <a:ext cx="113" cy="169"/>
              <a:chOff x="3863" y="156"/>
              <a:chExt cx="113" cy="169"/>
            </a:xfrm>
          </p:grpSpPr>
          <p:sp>
            <p:nvSpPr>
              <p:cNvPr id="105" name="Freeform 104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6" name="Freeform 105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7" name="Rectangle 106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8" name="Freeform 107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9" name="Freeform 108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71" name="Group 109"/>
            <p:cNvGrpSpPr>
              <a:grpSpLocks/>
            </p:cNvGrpSpPr>
            <p:nvPr/>
          </p:nvGrpSpPr>
          <p:grpSpPr bwMode="auto">
            <a:xfrm>
              <a:off x="4368" y="2406"/>
              <a:ext cx="113" cy="169"/>
              <a:chOff x="3863" y="156"/>
              <a:chExt cx="113" cy="169"/>
            </a:xfrm>
          </p:grpSpPr>
          <p:sp>
            <p:nvSpPr>
              <p:cNvPr id="100" name="Freeform 110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1" name="Freeform 111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2" name="Rectangle 112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3" name="Freeform 113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04" name="Freeform 114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72" name="Group 115"/>
            <p:cNvGrpSpPr>
              <a:grpSpLocks/>
            </p:cNvGrpSpPr>
            <p:nvPr/>
          </p:nvGrpSpPr>
          <p:grpSpPr bwMode="auto">
            <a:xfrm>
              <a:off x="4512" y="2406"/>
              <a:ext cx="113" cy="169"/>
              <a:chOff x="3863" y="156"/>
              <a:chExt cx="113" cy="169"/>
            </a:xfrm>
          </p:grpSpPr>
          <p:sp>
            <p:nvSpPr>
              <p:cNvPr id="95" name="Freeform 116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6" name="Freeform 117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7" name="Rectangle 118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8" name="Freeform 119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9" name="Freeform 120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73" name="Group 122"/>
            <p:cNvGrpSpPr>
              <a:grpSpLocks/>
            </p:cNvGrpSpPr>
            <p:nvPr/>
          </p:nvGrpSpPr>
          <p:grpSpPr bwMode="auto">
            <a:xfrm>
              <a:off x="4656" y="2406"/>
              <a:ext cx="113" cy="169"/>
              <a:chOff x="3863" y="156"/>
              <a:chExt cx="113" cy="169"/>
            </a:xfrm>
          </p:grpSpPr>
          <p:sp>
            <p:nvSpPr>
              <p:cNvPr id="90" name="Freeform 123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1" name="Freeform 124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2" name="Rectangle 125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3" name="Freeform 126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94" name="Freeform 127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74" name="Line 129"/>
            <p:cNvSpPr>
              <a:spLocks noChangeShapeType="1"/>
            </p:cNvSpPr>
            <p:nvPr/>
          </p:nvSpPr>
          <p:spPr bwMode="auto">
            <a:xfrm>
              <a:off x="4320" y="2112"/>
              <a:ext cx="21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75" name="Rectangle 132"/>
            <p:cNvSpPr>
              <a:spLocks noChangeArrowheads="1"/>
            </p:cNvSpPr>
            <p:nvPr/>
          </p:nvSpPr>
          <p:spPr bwMode="auto">
            <a:xfrm>
              <a:off x="4074" y="2118"/>
              <a:ext cx="309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lang="en-US" altLang="ko-KR" sz="800" b="1">
                  <a:solidFill>
                    <a:schemeClr val="bg1"/>
                  </a:solidFill>
                  <a:latin typeface="Arial" pitchFamily="34" charset="0"/>
                  <a:ea typeface="돋움체" pitchFamily="49" charset="-127"/>
                </a:rPr>
                <a:t>Hub</a:t>
              </a:r>
              <a:endParaRPr lang="en-US" altLang="ko-KR" b="1">
                <a:solidFill>
                  <a:schemeClr val="bg1"/>
                </a:solidFill>
                <a:latin typeface="Arial" pitchFamily="34" charset="0"/>
                <a:ea typeface="돋움체" pitchFamily="49" charset="-127"/>
              </a:endParaRPr>
            </a:p>
          </p:txBody>
        </p:sp>
        <p:grpSp>
          <p:nvGrpSpPr>
            <p:cNvPr id="76" name="Group 133"/>
            <p:cNvGrpSpPr>
              <a:grpSpLocks/>
            </p:cNvGrpSpPr>
            <p:nvPr/>
          </p:nvGrpSpPr>
          <p:grpSpPr bwMode="auto">
            <a:xfrm>
              <a:off x="4512" y="2064"/>
              <a:ext cx="144" cy="144"/>
              <a:chOff x="4075" y="396"/>
              <a:chExt cx="169" cy="169"/>
            </a:xfrm>
          </p:grpSpPr>
          <p:sp>
            <p:nvSpPr>
              <p:cNvPr id="84" name="Freeform 134"/>
              <p:cNvSpPr>
                <a:spLocks/>
              </p:cNvSpPr>
              <p:nvPr/>
            </p:nvSpPr>
            <p:spPr bwMode="auto">
              <a:xfrm>
                <a:off x="4075" y="396"/>
                <a:ext cx="169" cy="169"/>
              </a:xfrm>
              <a:custGeom>
                <a:avLst/>
                <a:gdLst>
                  <a:gd name="T0" fmla="*/ 0 w 340"/>
                  <a:gd name="T1" fmla="*/ 0 h 340"/>
                  <a:gd name="T2" fmla="*/ 0 w 340"/>
                  <a:gd name="T3" fmla="*/ 0 h 340"/>
                  <a:gd name="T4" fmla="*/ 0 w 340"/>
                  <a:gd name="T5" fmla="*/ 0 h 340"/>
                  <a:gd name="T6" fmla="*/ 0 w 340"/>
                  <a:gd name="T7" fmla="*/ 0 h 340"/>
                  <a:gd name="T8" fmla="*/ 0 w 340"/>
                  <a:gd name="T9" fmla="*/ 0 h 340"/>
                  <a:gd name="T10" fmla="*/ 0 w 340"/>
                  <a:gd name="T11" fmla="*/ 0 h 340"/>
                  <a:gd name="T12" fmla="*/ 0 w 340"/>
                  <a:gd name="T13" fmla="*/ 0 h 340"/>
                  <a:gd name="T14" fmla="*/ 0 w 340"/>
                  <a:gd name="T15" fmla="*/ 0 h 340"/>
                  <a:gd name="T16" fmla="*/ 0 w 340"/>
                  <a:gd name="T17" fmla="*/ 0 h 340"/>
                  <a:gd name="T18" fmla="*/ 0 w 340"/>
                  <a:gd name="T19" fmla="*/ 0 h 340"/>
                  <a:gd name="T20" fmla="*/ 0 w 340"/>
                  <a:gd name="T21" fmla="*/ 0 h 340"/>
                  <a:gd name="T22" fmla="*/ 0 w 340"/>
                  <a:gd name="T23" fmla="*/ 0 h 340"/>
                  <a:gd name="T24" fmla="*/ 0 w 340"/>
                  <a:gd name="T25" fmla="*/ 0 h 3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0"/>
                  <a:gd name="T40" fmla="*/ 0 h 340"/>
                  <a:gd name="T41" fmla="*/ 340 w 340"/>
                  <a:gd name="T42" fmla="*/ 340 h 3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0" h="340">
                    <a:moveTo>
                      <a:pt x="75" y="223"/>
                    </a:moveTo>
                    <a:lnTo>
                      <a:pt x="0" y="223"/>
                    </a:lnTo>
                    <a:lnTo>
                      <a:pt x="0" y="340"/>
                    </a:lnTo>
                    <a:lnTo>
                      <a:pt x="340" y="340"/>
                    </a:lnTo>
                    <a:lnTo>
                      <a:pt x="340" y="223"/>
                    </a:lnTo>
                    <a:lnTo>
                      <a:pt x="265" y="223"/>
                    </a:lnTo>
                    <a:lnTo>
                      <a:pt x="265" y="207"/>
                    </a:lnTo>
                    <a:lnTo>
                      <a:pt x="297" y="207"/>
                    </a:lnTo>
                    <a:lnTo>
                      <a:pt x="297" y="0"/>
                    </a:lnTo>
                    <a:lnTo>
                      <a:pt x="43" y="0"/>
                    </a:lnTo>
                    <a:lnTo>
                      <a:pt x="43" y="207"/>
                    </a:lnTo>
                    <a:lnTo>
                      <a:pt x="75" y="207"/>
                    </a:lnTo>
                    <a:lnTo>
                      <a:pt x="75" y="2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5" name="Freeform 135"/>
              <p:cNvSpPr>
                <a:spLocks noEditPoints="1"/>
              </p:cNvSpPr>
              <p:nvPr/>
            </p:nvSpPr>
            <p:spPr bwMode="auto">
              <a:xfrm>
                <a:off x="4112" y="499"/>
                <a:ext cx="95" cy="8"/>
              </a:xfrm>
              <a:custGeom>
                <a:avLst/>
                <a:gdLst>
                  <a:gd name="T0" fmla="*/ 0 w 190"/>
                  <a:gd name="T1" fmla="*/ 1 h 16"/>
                  <a:gd name="T2" fmla="*/ 1 w 190"/>
                  <a:gd name="T3" fmla="*/ 1 h 16"/>
                  <a:gd name="T4" fmla="*/ 0 w 190"/>
                  <a:gd name="T5" fmla="*/ 0 h 16"/>
                  <a:gd name="T6" fmla="*/ 1 w 190"/>
                  <a:gd name="T7" fmla="*/ 0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0"/>
                  <a:gd name="T13" fmla="*/ 0 h 16"/>
                  <a:gd name="T14" fmla="*/ 190 w 190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0" h="16">
                    <a:moveTo>
                      <a:pt x="0" y="16"/>
                    </a:moveTo>
                    <a:lnTo>
                      <a:pt x="190" y="16"/>
                    </a:lnTo>
                    <a:moveTo>
                      <a:pt x="0" y="0"/>
                    </a:moveTo>
                    <a:lnTo>
                      <a:pt x="19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6" name="Freeform 136"/>
              <p:cNvSpPr>
                <a:spLocks noEditPoints="1"/>
              </p:cNvSpPr>
              <p:nvPr/>
            </p:nvSpPr>
            <p:spPr bwMode="auto">
              <a:xfrm>
                <a:off x="4162" y="513"/>
                <a:ext cx="69" cy="47"/>
              </a:xfrm>
              <a:custGeom>
                <a:avLst/>
                <a:gdLst>
                  <a:gd name="T0" fmla="*/ 0 w 138"/>
                  <a:gd name="T1" fmla="*/ 0 h 96"/>
                  <a:gd name="T2" fmla="*/ 1 w 138"/>
                  <a:gd name="T3" fmla="*/ 0 h 96"/>
                  <a:gd name="T4" fmla="*/ 1 w 138"/>
                  <a:gd name="T5" fmla="*/ 0 h 96"/>
                  <a:gd name="T6" fmla="*/ 0 w 138"/>
                  <a:gd name="T7" fmla="*/ 0 h 96"/>
                  <a:gd name="T8" fmla="*/ 0 w 138"/>
                  <a:gd name="T9" fmla="*/ 0 h 96"/>
                  <a:gd name="T10" fmla="*/ 1 w 138"/>
                  <a:gd name="T11" fmla="*/ 0 h 96"/>
                  <a:gd name="T12" fmla="*/ 1 w 138"/>
                  <a:gd name="T13" fmla="*/ 0 h 96"/>
                  <a:gd name="T14" fmla="*/ 1 w 138"/>
                  <a:gd name="T15" fmla="*/ 0 h 96"/>
                  <a:gd name="T16" fmla="*/ 1 w 138"/>
                  <a:gd name="T17" fmla="*/ 0 h 96"/>
                  <a:gd name="T18" fmla="*/ 1 w 138"/>
                  <a:gd name="T19" fmla="*/ 0 h 9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8"/>
                  <a:gd name="T31" fmla="*/ 0 h 96"/>
                  <a:gd name="T32" fmla="*/ 138 w 138"/>
                  <a:gd name="T33" fmla="*/ 96 h 9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8" h="96">
                    <a:moveTo>
                      <a:pt x="0" y="96"/>
                    </a:moveTo>
                    <a:lnTo>
                      <a:pt x="111" y="96"/>
                    </a:lnTo>
                    <a:lnTo>
                      <a:pt x="111" y="0"/>
                    </a:lnTo>
                    <a:lnTo>
                      <a:pt x="0" y="0"/>
                    </a:lnTo>
                    <a:lnTo>
                      <a:pt x="0" y="96"/>
                    </a:lnTo>
                    <a:close/>
                    <a:moveTo>
                      <a:pt x="122" y="15"/>
                    </a:moveTo>
                    <a:lnTo>
                      <a:pt x="138" y="15"/>
                    </a:lnTo>
                    <a:lnTo>
                      <a:pt x="138" y="0"/>
                    </a:lnTo>
                    <a:lnTo>
                      <a:pt x="122" y="0"/>
                    </a:lnTo>
                    <a:lnTo>
                      <a:pt x="122" y="15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7" name="Freeform 137"/>
              <p:cNvSpPr>
                <a:spLocks noEditPoints="1"/>
              </p:cNvSpPr>
              <p:nvPr/>
            </p:nvSpPr>
            <p:spPr bwMode="auto">
              <a:xfrm>
                <a:off x="4162" y="528"/>
                <a:ext cx="55" cy="16"/>
              </a:xfrm>
              <a:custGeom>
                <a:avLst/>
                <a:gdLst>
                  <a:gd name="T0" fmla="*/ 0 w 111"/>
                  <a:gd name="T1" fmla="*/ 0 h 32"/>
                  <a:gd name="T2" fmla="*/ 0 w 111"/>
                  <a:gd name="T3" fmla="*/ 0 h 32"/>
                  <a:gd name="T4" fmla="*/ 0 w 111"/>
                  <a:gd name="T5" fmla="*/ 1 h 32"/>
                  <a:gd name="T6" fmla="*/ 0 w 111"/>
                  <a:gd name="T7" fmla="*/ 1 h 32"/>
                  <a:gd name="T8" fmla="*/ 0 w 111"/>
                  <a:gd name="T9" fmla="*/ 1 h 32"/>
                  <a:gd name="T10" fmla="*/ 0 w 111"/>
                  <a:gd name="T11" fmla="*/ 1 h 32"/>
                  <a:gd name="T12" fmla="*/ 0 w 111"/>
                  <a:gd name="T13" fmla="*/ 1 h 32"/>
                  <a:gd name="T14" fmla="*/ 0 w 111"/>
                  <a:gd name="T15" fmla="*/ 1 h 32"/>
                  <a:gd name="T16" fmla="*/ 0 w 111"/>
                  <a:gd name="T17" fmla="*/ 1 h 32"/>
                  <a:gd name="T18" fmla="*/ 0 w 111"/>
                  <a:gd name="T19" fmla="*/ 1 h 32"/>
                  <a:gd name="T20" fmla="*/ 0 w 111"/>
                  <a:gd name="T21" fmla="*/ 1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1"/>
                  <a:gd name="T34" fmla="*/ 0 h 32"/>
                  <a:gd name="T35" fmla="*/ 111 w 111"/>
                  <a:gd name="T36" fmla="*/ 32 h 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1" h="32">
                    <a:moveTo>
                      <a:pt x="0" y="0"/>
                    </a:moveTo>
                    <a:lnTo>
                      <a:pt x="111" y="0"/>
                    </a:lnTo>
                    <a:moveTo>
                      <a:pt x="0" y="32"/>
                    </a:moveTo>
                    <a:lnTo>
                      <a:pt x="111" y="32"/>
                    </a:lnTo>
                    <a:moveTo>
                      <a:pt x="6" y="17"/>
                    </a:moveTo>
                    <a:lnTo>
                      <a:pt x="105" y="17"/>
                    </a:lnTo>
                    <a:moveTo>
                      <a:pt x="63" y="27"/>
                    </a:moveTo>
                    <a:lnTo>
                      <a:pt x="96" y="27"/>
                    </a:lnTo>
                    <a:lnTo>
                      <a:pt x="96" y="5"/>
                    </a:lnTo>
                    <a:lnTo>
                      <a:pt x="63" y="5"/>
                    </a:lnTo>
                    <a:lnTo>
                      <a:pt x="63" y="27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8" name="Freeform 138"/>
              <p:cNvSpPr>
                <a:spLocks noEditPoints="1"/>
              </p:cNvSpPr>
              <p:nvPr/>
            </p:nvSpPr>
            <p:spPr bwMode="auto">
              <a:xfrm>
                <a:off x="4080" y="407"/>
                <a:ext cx="159" cy="114"/>
              </a:xfrm>
              <a:custGeom>
                <a:avLst/>
                <a:gdLst>
                  <a:gd name="T0" fmla="*/ 1 w 318"/>
                  <a:gd name="T1" fmla="*/ 1 h 228"/>
                  <a:gd name="T2" fmla="*/ 1 w 318"/>
                  <a:gd name="T3" fmla="*/ 1 h 228"/>
                  <a:gd name="T4" fmla="*/ 1 w 318"/>
                  <a:gd name="T5" fmla="*/ 1 h 228"/>
                  <a:gd name="T6" fmla="*/ 1 w 318"/>
                  <a:gd name="T7" fmla="*/ 1 h 228"/>
                  <a:gd name="T8" fmla="*/ 1 w 318"/>
                  <a:gd name="T9" fmla="*/ 1 h 228"/>
                  <a:gd name="T10" fmla="*/ 1 w 318"/>
                  <a:gd name="T11" fmla="*/ 1 h 228"/>
                  <a:gd name="T12" fmla="*/ 1 w 318"/>
                  <a:gd name="T13" fmla="*/ 1 h 228"/>
                  <a:gd name="T14" fmla="*/ 1 w 318"/>
                  <a:gd name="T15" fmla="*/ 1 h 228"/>
                  <a:gd name="T16" fmla="*/ 1 w 318"/>
                  <a:gd name="T17" fmla="*/ 1 h 228"/>
                  <a:gd name="T18" fmla="*/ 1 w 318"/>
                  <a:gd name="T19" fmla="*/ 1 h 228"/>
                  <a:gd name="T20" fmla="*/ 1 w 318"/>
                  <a:gd name="T21" fmla="*/ 1 h 228"/>
                  <a:gd name="T22" fmla="*/ 1 w 318"/>
                  <a:gd name="T23" fmla="*/ 1 h 228"/>
                  <a:gd name="T24" fmla="*/ 1 w 318"/>
                  <a:gd name="T25" fmla="*/ 1 h 228"/>
                  <a:gd name="T26" fmla="*/ 1 w 318"/>
                  <a:gd name="T27" fmla="*/ 1 h 228"/>
                  <a:gd name="T28" fmla="*/ 1 w 318"/>
                  <a:gd name="T29" fmla="*/ 0 h 228"/>
                  <a:gd name="T30" fmla="*/ 1 w 318"/>
                  <a:gd name="T31" fmla="*/ 0 h 228"/>
                  <a:gd name="T32" fmla="*/ 1 w 318"/>
                  <a:gd name="T33" fmla="*/ 1 h 228"/>
                  <a:gd name="T34" fmla="*/ 1 w 318"/>
                  <a:gd name="T35" fmla="*/ 1 h 228"/>
                  <a:gd name="T36" fmla="*/ 1 w 318"/>
                  <a:gd name="T37" fmla="*/ 1 h 228"/>
                  <a:gd name="T38" fmla="*/ 0 w 318"/>
                  <a:gd name="T39" fmla="*/ 1 h 228"/>
                  <a:gd name="T40" fmla="*/ 1 w 318"/>
                  <a:gd name="T41" fmla="*/ 1 h 228"/>
                  <a:gd name="T42" fmla="*/ 1 w 318"/>
                  <a:gd name="T43" fmla="*/ 1 h 228"/>
                  <a:gd name="T44" fmla="*/ 0 w 318"/>
                  <a:gd name="T45" fmla="*/ 1 h 228"/>
                  <a:gd name="T46" fmla="*/ 0 w 318"/>
                  <a:gd name="T47" fmla="*/ 1 h 228"/>
                  <a:gd name="T48" fmla="*/ 1 w 318"/>
                  <a:gd name="T49" fmla="*/ 1 h 228"/>
                  <a:gd name="T50" fmla="*/ 1 w 318"/>
                  <a:gd name="T51" fmla="*/ 1 h 228"/>
                  <a:gd name="T52" fmla="*/ 1 w 318"/>
                  <a:gd name="T53" fmla="*/ 1 h 228"/>
                  <a:gd name="T54" fmla="*/ 1 w 318"/>
                  <a:gd name="T55" fmla="*/ 1 h 228"/>
                  <a:gd name="T56" fmla="*/ 1 w 318"/>
                  <a:gd name="T57" fmla="*/ 1 h 228"/>
                  <a:gd name="T58" fmla="*/ 1 w 318"/>
                  <a:gd name="T59" fmla="*/ 1 h 228"/>
                  <a:gd name="T60" fmla="*/ 1 w 318"/>
                  <a:gd name="T61" fmla="*/ 1 h 228"/>
                  <a:gd name="T62" fmla="*/ 1 w 318"/>
                  <a:gd name="T63" fmla="*/ 1 h 228"/>
                  <a:gd name="T64" fmla="*/ 1 w 318"/>
                  <a:gd name="T65" fmla="*/ 1 h 228"/>
                  <a:gd name="T66" fmla="*/ 1 w 318"/>
                  <a:gd name="T67" fmla="*/ 1 h 228"/>
                  <a:gd name="T68" fmla="*/ 1 w 318"/>
                  <a:gd name="T69" fmla="*/ 1 h 228"/>
                  <a:gd name="T70" fmla="*/ 1 w 318"/>
                  <a:gd name="T71" fmla="*/ 1 h 228"/>
                  <a:gd name="T72" fmla="*/ 1 w 318"/>
                  <a:gd name="T73" fmla="*/ 1 h 228"/>
                  <a:gd name="T74" fmla="*/ 1 w 318"/>
                  <a:gd name="T75" fmla="*/ 1 h 228"/>
                  <a:gd name="T76" fmla="*/ 1 w 318"/>
                  <a:gd name="T77" fmla="*/ 1 h 22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18"/>
                  <a:gd name="T118" fmla="*/ 0 h 228"/>
                  <a:gd name="T119" fmla="*/ 318 w 318"/>
                  <a:gd name="T120" fmla="*/ 228 h 22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18" h="228">
                    <a:moveTo>
                      <a:pt x="266" y="165"/>
                    </a:moveTo>
                    <a:lnTo>
                      <a:pt x="280" y="165"/>
                    </a:lnTo>
                    <a:lnTo>
                      <a:pt x="280" y="161"/>
                    </a:lnTo>
                    <a:lnTo>
                      <a:pt x="266" y="161"/>
                    </a:lnTo>
                    <a:lnTo>
                      <a:pt x="266" y="165"/>
                    </a:lnTo>
                    <a:close/>
                    <a:moveTo>
                      <a:pt x="73" y="136"/>
                    </a:moveTo>
                    <a:lnTo>
                      <a:pt x="73" y="17"/>
                    </a:lnTo>
                    <a:lnTo>
                      <a:pt x="247" y="17"/>
                    </a:lnTo>
                    <a:lnTo>
                      <a:pt x="247" y="136"/>
                    </a:lnTo>
                    <a:lnTo>
                      <a:pt x="73" y="136"/>
                    </a:lnTo>
                    <a:close/>
                    <a:moveTo>
                      <a:pt x="65" y="144"/>
                    </a:moveTo>
                    <a:lnTo>
                      <a:pt x="255" y="144"/>
                    </a:lnTo>
                    <a:lnTo>
                      <a:pt x="255" y="10"/>
                    </a:lnTo>
                    <a:lnTo>
                      <a:pt x="263" y="10"/>
                    </a:lnTo>
                    <a:lnTo>
                      <a:pt x="263" y="0"/>
                    </a:lnTo>
                    <a:lnTo>
                      <a:pt x="56" y="0"/>
                    </a:lnTo>
                    <a:lnTo>
                      <a:pt x="56" y="152"/>
                    </a:lnTo>
                    <a:lnTo>
                      <a:pt x="65" y="152"/>
                    </a:lnTo>
                    <a:lnTo>
                      <a:pt x="65" y="144"/>
                    </a:lnTo>
                    <a:close/>
                    <a:moveTo>
                      <a:pt x="0" y="221"/>
                    </a:moveTo>
                    <a:lnTo>
                      <a:pt x="33" y="221"/>
                    </a:lnTo>
                    <a:lnTo>
                      <a:pt x="33" y="211"/>
                    </a:lnTo>
                    <a:lnTo>
                      <a:pt x="0" y="211"/>
                    </a:lnTo>
                    <a:lnTo>
                      <a:pt x="0" y="221"/>
                    </a:lnTo>
                    <a:close/>
                    <a:moveTo>
                      <a:pt x="186" y="228"/>
                    </a:moveTo>
                    <a:lnTo>
                      <a:pt x="255" y="228"/>
                    </a:lnTo>
                    <a:lnTo>
                      <a:pt x="255" y="224"/>
                    </a:lnTo>
                    <a:lnTo>
                      <a:pt x="186" y="224"/>
                    </a:lnTo>
                    <a:lnTo>
                      <a:pt x="186" y="228"/>
                    </a:lnTo>
                    <a:close/>
                    <a:moveTo>
                      <a:pt x="309" y="217"/>
                    </a:moveTo>
                    <a:lnTo>
                      <a:pt x="318" y="217"/>
                    </a:lnTo>
                    <a:lnTo>
                      <a:pt x="318" y="211"/>
                    </a:lnTo>
                    <a:lnTo>
                      <a:pt x="309" y="211"/>
                    </a:lnTo>
                    <a:lnTo>
                      <a:pt x="309" y="217"/>
                    </a:lnTo>
                    <a:close/>
                    <a:moveTo>
                      <a:pt x="309" y="226"/>
                    </a:moveTo>
                    <a:lnTo>
                      <a:pt x="318" y="226"/>
                    </a:lnTo>
                    <a:lnTo>
                      <a:pt x="318" y="221"/>
                    </a:lnTo>
                    <a:lnTo>
                      <a:pt x="309" y="221"/>
                    </a:lnTo>
                    <a:lnTo>
                      <a:pt x="309" y="22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9" name="Freeform 139"/>
              <p:cNvSpPr>
                <a:spLocks noEditPoints="1"/>
              </p:cNvSpPr>
              <p:nvPr/>
            </p:nvSpPr>
            <p:spPr bwMode="auto">
              <a:xfrm>
                <a:off x="4096" y="493"/>
                <a:ext cx="127" cy="6"/>
              </a:xfrm>
              <a:custGeom>
                <a:avLst/>
                <a:gdLst>
                  <a:gd name="T0" fmla="*/ 0 w 254"/>
                  <a:gd name="T1" fmla="*/ 0 h 11"/>
                  <a:gd name="T2" fmla="*/ 1 w 254"/>
                  <a:gd name="T3" fmla="*/ 0 h 11"/>
                  <a:gd name="T4" fmla="*/ 1 w 254"/>
                  <a:gd name="T5" fmla="*/ 1 h 11"/>
                  <a:gd name="T6" fmla="*/ 1 w 254"/>
                  <a:gd name="T7" fmla="*/ 0 h 11"/>
                  <a:gd name="T8" fmla="*/ 1 w 254"/>
                  <a:gd name="T9" fmla="*/ 1 h 11"/>
                  <a:gd name="T10" fmla="*/ 1 w 254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4"/>
                  <a:gd name="T19" fmla="*/ 0 h 11"/>
                  <a:gd name="T20" fmla="*/ 254 w 254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4" h="11">
                    <a:moveTo>
                      <a:pt x="0" y="0"/>
                    </a:moveTo>
                    <a:lnTo>
                      <a:pt x="254" y="0"/>
                    </a:lnTo>
                    <a:moveTo>
                      <a:pt x="63" y="11"/>
                    </a:moveTo>
                    <a:lnTo>
                      <a:pt x="63" y="0"/>
                    </a:lnTo>
                    <a:moveTo>
                      <a:pt x="126" y="11"/>
                    </a:moveTo>
                    <a:lnTo>
                      <a:pt x="126" y="0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77" name="Group 140"/>
            <p:cNvGrpSpPr>
              <a:grpSpLocks/>
            </p:cNvGrpSpPr>
            <p:nvPr/>
          </p:nvGrpSpPr>
          <p:grpSpPr bwMode="auto">
            <a:xfrm>
              <a:off x="4860" y="2406"/>
              <a:ext cx="113" cy="169"/>
              <a:chOff x="3863" y="156"/>
              <a:chExt cx="113" cy="169"/>
            </a:xfrm>
          </p:grpSpPr>
          <p:sp>
            <p:nvSpPr>
              <p:cNvPr id="79" name="Freeform 141"/>
              <p:cNvSpPr>
                <a:spLocks/>
              </p:cNvSpPr>
              <p:nvPr/>
            </p:nvSpPr>
            <p:spPr bwMode="auto">
              <a:xfrm>
                <a:off x="3863" y="156"/>
                <a:ext cx="113" cy="169"/>
              </a:xfrm>
              <a:custGeom>
                <a:avLst/>
                <a:gdLst>
                  <a:gd name="T0" fmla="*/ 0 w 226"/>
                  <a:gd name="T1" fmla="*/ 0 h 339"/>
                  <a:gd name="T2" fmla="*/ 0 w 226"/>
                  <a:gd name="T3" fmla="*/ 0 h 339"/>
                  <a:gd name="T4" fmla="*/ 1 w 226"/>
                  <a:gd name="T5" fmla="*/ 0 h 339"/>
                  <a:gd name="T6" fmla="*/ 1 w 226"/>
                  <a:gd name="T7" fmla="*/ 0 h 339"/>
                  <a:gd name="T8" fmla="*/ 1 w 226"/>
                  <a:gd name="T9" fmla="*/ 0 h 339"/>
                  <a:gd name="T10" fmla="*/ 1 w 226"/>
                  <a:gd name="T11" fmla="*/ 0 h 339"/>
                  <a:gd name="T12" fmla="*/ 1 w 226"/>
                  <a:gd name="T13" fmla="*/ 0 h 339"/>
                  <a:gd name="T14" fmla="*/ 1 w 226"/>
                  <a:gd name="T15" fmla="*/ 0 h 339"/>
                  <a:gd name="T16" fmla="*/ 0 w 226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6"/>
                  <a:gd name="T28" fmla="*/ 0 h 339"/>
                  <a:gd name="T29" fmla="*/ 226 w 226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6" h="339">
                    <a:moveTo>
                      <a:pt x="0" y="339"/>
                    </a:moveTo>
                    <a:lnTo>
                      <a:pt x="0" y="330"/>
                    </a:lnTo>
                    <a:lnTo>
                      <a:pt x="58" y="309"/>
                    </a:lnTo>
                    <a:lnTo>
                      <a:pt x="58" y="0"/>
                    </a:lnTo>
                    <a:lnTo>
                      <a:pt x="171" y="0"/>
                    </a:lnTo>
                    <a:lnTo>
                      <a:pt x="171" y="309"/>
                    </a:lnTo>
                    <a:lnTo>
                      <a:pt x="226" y="330"/>
                    </a:lnTo>
                    <a:lnTo>
                      <a:pt x="226" y="339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0" name="Freeform 142"/>
              <p:cNvSpPr>
                <a:spLocks noEditPoints="1"/>
              </p:cNvSpPr>
              <p:nvPr/>
            </p:nvSpPr>
            <p:spPr bwMode="auto">
              <a:xfrm>
                <a:off x="3891" y="163"/>
                <a:ext cx="57" cy="162"/>
              </a:xfrm>
              <a:custGeom>
                <a:avLst/>
                <a:gdLst>
                  <a:gd name="T0" fmla="*/ 0 w 113"/>
                  <a:gd name="T1" fmla="*/ 1 h 324"/>
                  <a:gd name="T2" fmla="*/ 0 w 113"/>
                  <a:gd name="T3" fmla="*/ 1 h 324"/>
                  <a:gd name="T4" fmla="*/ 1 w 113"/>
                  <a:gd name="T5" fmla="*/ 1 h 324"/>
                  <a:gd name="T6" fmla="*/ 1 w 113"/>
                  <a:gd name="T7" fmla="*/ 1 h 324"/>
                  <a:gd name="T8" fmla="*/ 1 w 113"/>
                  <a:gd name="T9" fmla="*/ 1 h 324"/>
                  <a:gd name="T10" fmla="*/ 1 w 113"/>
                  <a:gd name="T11" fmla="*/ 1 h 324"/>
                  <a:gd name="T12" fmla="*/ 1 w 113"/>
                  <a:gd name="T13" fmla="*/ 1 h 324"/>
                  <a:gd name="T14" fmla="*/ 1 w 113"/>
                  <a:gd name="T15" fmla="*/ 1 h 324"/>
                  <a:gd name="T16" fmla="*/ 1 w 113"/>
                  <a:gd name="T17" fmla="*/ 0 h 324"/>
                  <a:gd name="T18" fmla="*/ 1 w 113"/>
                  <a:gd name="T19" fmla="*/ 0 h 324"/>
                  <a:gd name="T20" fmla="*/ 1 w 113"/>
                  <a:gd name="T21" fmla="*/ 1 h 324"/>
                  <a:gd name="T22" fmla="*/ 1 w 113"/>
                  <a:gd name="T23" fmla="*/ 1 h 324"/>
                  <a:gd name="T24" fmla="*/ 1 w 113"/>
                  <a:gd name="T25" fmla="*/ 0 h 3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3"/>
                  <a:gd name="T40" fmla="*/ 0 h 324"/>
                  <a:gd name="T41" fmla="*/ 113 w 113"/>
                  <a:gd name="T42" fmla="*/ 324 h 3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3" h="324">
                    <a:moveTo>
                      <a:pt x="0" y="294"/>
                    </a:moveTo>
                    <a:lnTo>
                      <a:pt x="0" y="324"/>
                    </a:lnTo>
                    <a:moveTo>
                      <a:pt x="113" y="294"/>
                    </a:moveTo>
                    <a:lnTo>
                      <a:pt x="113" y="324"/>
                    </a:lnTo>
                    <a:moveTo>
                      <a:pt x="36" y="90"/>
                    </a:moveTo>
                    <a:lnTo>
                      <a:pt x="74" y="90"/>
                    </a:lnTo>
                    <a:moveTo>
                      <a:pt x="30" y="56"/>
                    </a:moveTo>
                    <a:lnTo>
                      <a:pt x="80" y="56"/>
                    </a:lnTo>
                    <a:moveTo>
                      <a:pt x="13" y="0"/>
                    </a:moveTo>
                    <a:lnTo>
                      <a:pt x="97" y="0"/>
                    </a:lnTo>
                    <a:lnTo>
                      <a:pt x="97" y="198"/>
                    </a:lnTo>
                    <a:lnTo>
                      <a:pt x="13" y="198"/>
                    </a:lnTo>
                    <a:lnTo>
                      <a:pt x="13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1" name="Rectangle 143"/>
              <p:cNvSpPr>
                <a:spLocks noChangeArrowheads="1"/>
              </p:cNvSpPr>
              <p:nvPr/>
            </p:nvSpPr>
            <p:spPr bwMode="auto">
              <a:xfrm>
                <a:off x="3914" y="207"/>
                <a:ext cx="10" cy="3"/>
              </a:xfrm>
              <a:prstGeom prst="rect">
                <a:avLst/>
              </a:prstGeom>
              <a:solidFill>
                <a:srgbClr val="000000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2" name="Freeform 144"/>
              <p:cNvSpPr>
                <a:spLocks noEditPoints="1"/>
              </p:cNvSpPr>
              <p:nvPr/>
            </p:nvSpPr>
            <p:spPr bwMode="auto">
              <a:xfrm>
                <a:off x="3896" y="269"/>
                <a:ext cx="47" cy="46"/>
              </a:xfrm>
              <a:custGeom>
                <a:avLst/>
                <a:gdLst>
                  <a:gd name="T0" fmla="*/ 1 w 94"/>
                  <a:gd name="T1" fmla="*/ 1 h 92"/>
                  <a:gd name="T2" fmla="*/ 0 w 94"/>
                  <a:gd name="T3" fmla="*/ 0 h 92"/>
                  <a:gd name="T4" fmla="*/ 1 w 94"/>
                  <a:gd name="T5" fmla="*/ 1 h 92"/>
                  <a:gd name="T6" fmla="*/ 1 w 94"/>
                  <a:gd name="T7" fmla="*/ 0 h 92"/>
                  <a:gd name="T8" fmla="*/ 1 w 94"/>
                  <a:gd name="T9" fmla="*/ 1 h 92"/>
                  <a:gd name="T10" fmla="*/ 1 w 94"/>
                  <a:gd name="T11" fmla="*/ 1 h 92"/>
                  <a:gd name="T12" fmla="*/ 1 w 94"/>
                  <a:gd name="T13" fmla="*/ 0 h 92"/>
                  <a:gd name="T14" fmla="*/ 1 w 94"/>
                  <a:gd name="T15" fmla="*/ 1 h 92"/>
                  <a:gd name="T16" fmla="*/ 1 w 94"/>
                  <a:gd name="T17" fmla="*/ 0 h 92"/>
                  <a:gd name="T18" fmla="*/ 1 w 94"/>
                  <a:gd name="T19" fmla="*/ 1 h 92"/>
                  <a:gd name="T20" fmla="*/ 1 w 94"/>
                  <a:gd name="T21" fmla="*/ 1 h 92"/>
                  <a:gd name="T22" fmla="*/ 1 w 94"/>
                  <a:gd name="T23" fmla="*/ 0 h 92"/>
                  <a:gd name="T24" fmla="*/ 1 w 94"/>
                  <a:gd name="T25" fmla="*/ 1 h 92"/>
                  <a:gd name="T26" fmla="*/ 1 w 94"/>
                  <a:gd name="T27" fmla="*/ 0 h 92"/>
                  <a:gd name="T28" fmla="*/ 1 w 94"/>
                  <a:gd name="T29" fmla="*/ 1 h 92"/>
                  <a:gd name="T30" fmla="*/ 1 w 94"/>
                  <a:gd name="T31" fmla="*/ 1 h 92"/>
                  <a:gd name="T32" fmla="*/ 1 w 94"/>
                  <a:gd name="T33" fmla="*/ 0 h 92"/>
                  <a:gd name="T34" fmla="*/ 1 w 94"/>
                  <a:gd name="T35" fmla="*/ 1 h 92"/>
                  <a:gd name="T36" fmla="*/ 1 w 94"/>
                  <a:gd name="T37" fmla="*/ 1 h 92"/>
                  <a:gd name="T38" fmla="*/ 1 w 94"/>
                  <a:gd name="T39" fmla="*/ 1 h 92"/>
                  <a:gd name="T40" fmla="*/ 1 w 94"/>
                  <a:gd name="T41" fmla="*/ 1 h 92"/>
                  <a:gd name="T42" fmla="*/ 1 w 94"/>
                  <a:gd name="T43" fmla="*/ 1 h 92"/>
                  <a:gd name="T44" fmla="*/ 1 w 94"/>
                  <a:gd name="T45" fmla="*/ 1 h 92"/>
                  <a:gd name="T46" fmla="*/ 1 w 94"/>
                  <a:gd name="T47" fmla="*/ 1 h 92"/>
                  <a:gd name="T48" fmla="*/ 1 w 94"/>
                  <a:gd name="T49" fmla="*/ 1 h 92"/>
                  <a:gd name="T50" fmla="*/ 1 w 94"/>
                  <a:gd name="T51" fmla="*/ 1 h 92"/>
                  <a:gd name="T52" fmla="*/ 1 w 94"/>
                  <a:gd name="T53" fmla="*/ 1 h 92"/>
                  <a:gd name="T54" fmla="*/ 1 w 94"/>
                  <a:gd name="T55" fmla="*/ 1 h 92"/>
                  <a:gd name="T56" fmla="*/ 1 w 94"/>
                  <a:gd name="T57" fmla="*/ 1 h 92"/>
                  <a:gd name="T58" fmla="*/ 1 w 94"/>
                  <a:gd name="T59" fmla="*/ 1 h 92"/>
                  <a:gd name="T60" fmla="*/ 1 w 94"/>
                  <a:gd name="T61" fmla="*/ 1 h 92"/>
                  <a:gd name="T62" fmla="*/ 1 w 94"/>
                  <a:gd name="T63" fmla="*/ 1 h 92"/>
                  <a:gd name="T64" fmla="*/ 0 w 94"/>
                  <a:gd name="T65" fmla="*/ 1 h 92"/>
                  <a:gd name="T66" fmla="*/ 1 w 94"/>
                  <a:gd name="T67" fmla="*/ 1 h 92"/>
                  <a:gd name="T68" fmla="*/ 0 w 94"/>
                  <a:gd name="T69" fmla="*/ 1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4"/>
                  <a:gd name="T106" fmla="*/ 0 h 92"/>
                  <a:gd name="T107" fmla="*/ 94 w 94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4" h="92">
                    <a:moveTo>
                      <a:pt x="0" y="58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8"/>
                    </a:lnTo>
                    <a:close/>
                    <a:moveTo>
                      <a:pt x="14" y="58"/>
                    </a:moveTo>
                    <a:lnTo>
                      <a:pt x="21" y="58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4" y="58"/>
                    </a:lnTo>
                    <a:close/>
                    <a:moveTo>
                      <a:pt x="29" y="58"/>
                    </a:moveTo>
                    <a:lnTo>
                      <a:pt x="37" y="58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9" y="58"/>
                    </a:lnTo>
                    <a:close/>
                    <a:moveTo>
                      <a:pt x="42" y="58"/>
                    </a:moveTo>
                    <a:lnTo>
                      <a:pt x="50" y="58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42" y="58"/>
                    </a:lnTo>
                    <a:close/>
                    <a:moveTo>
                      <a:pt x="58" y="58"/>
                    </a:moveTo>
                    <a:lnTo>
                      <a:pt x="65" y="58"/>
                    </a:lnTo>
                    <a:lnTo>
                      <a:pt x="65" y="0"/>
                    </a:lnTo>
                    <a:lnTo>
                      <a:pt x="58" y="0"/>
                    </a:lnTo>
                    <a:lnTo>
                      <a:pt x="58" y="58"/>
                    </a:lnTo>
                    <a:close/>
                    <a:moveTo>
                      <a:pt x="73" y="58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73" y="0"/>
                    </a:lnTo>
                    <a:lnTo>
                      <a:pt x="73" y="58"/>
                    </a:lnTo>
                    <a:close/>
                    <a:moveTo>
                      <a:pt x="86" y="58"/>
                    </a:moveTo>
                    <a:lnTo>
                      <a:pt x="94" y="58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6" y="58"/>
                    </a:lnTo>
                    <a:close/>
                    <a:moveTo>
                      <a:pt x="86" y="92"/>
                    </a:moveTo>
                    <a:lnTo>
                      <a:pt x="94" y="92"/>
                    </a:lnTo>
                    <a:lnTo>
                      <a:pt x="94" y="63"/>
                    </a:lnTo>
                    <a:lnTo>
                      <a:pt x="86" y="63"/>
                    </a:lnTo>
                    <a:lnTo>
                      <a:pt x="86" y="92"/>
                    </a:lnTo>
                    <a:close/>
                    <a:moveTo>
                      <a:pt x="73" y="92"/>
                    </a:moveTo>
                    <a:lnTo>
                      <a:pt x="79" y="92"/>
                    </a:lnTo>
                    <a:lnTo>
                      <a:pt x="79" y="63"/>
                    </a:lnTo>
                    <a:lnTo>
                      <a:pt x="73" y="63"/>
                    </a:lnTo>
                    <a:lnTo>
                      <a:pt x="73" y="92"/>
                    </a:lnTo>
                    <a:close/>
                    <a:moveTo>
                      <a:pt x="58" y="92"/>
                    </a:moveTo>
                    <a:lnTo>
                      <a:pt x="65" y="92"/>
                    </a:lnTo>
                    <a:lnTo>
                      <a:pt x="65" y="63"/>
                    </a:lnTo>
                    <a:lnTo>
                      <a:pt x="58" y="63"/>
                    </a:lnTo>
                    <a:lnTo>
                      <a:pt x="58" y="92"/>
                    </a:lnTo>
                    <a:close/>
                    <a:moveTo>
                      <a:pt x="42" y="92"/>
                    </a:moveTo>
                    <a:lnTo>
                      <a:pt x="50" y="92"/>
                    </a:lnTo>
                    <a:lnTo>
                      <a:pt x="50" y="63"/>
                    </a:lnTo>
                    <a:lnTo>
                      <a:pt x="42" y="63"/>
                    </a:lnTo>
                    <a:lnTo>
                      <a:pt x="42" y="92"/>
                    </a:lnTo>
                    <a:close/>
                    <a:moveTo>
                      <a:pt x="29" y="92"/>
                    </a:moveTo>
                    <a:lnTo>
                      <a:pt x="37" y="92"/>
                    </a:lnTo>
                    <a:lnTo>
                      <a:pt x="37" y="63"/>
                    </a:lnTo>
                    <a:lnTo>
                      <a:pt x="29" y="63"/>
                    </a:lnTo>
                    <a:lnTo>
                      <a:pt x="29" y="92"/>
                    </a:lnTo>
                    <a:close/>
                    <a:moveTo>
                      <a:pt x="14" y="92"/>
                    </a:moveTo>
                    <a:lnTo>
                      <a:pt x="21" y="92"/>
                    </a:lnTo>
                    <a:lnTo>
                      <a:pt x="21" y="63"/>
                    </a:lnTo>
                    <a:lnTo>
                      <a:pt x="14" y="63"/>
                    </a:lnTo>
                    <a:lnTo>
                      <a:pt x="14" y="92"/>
                    </a:lnTo>
                    <a:close/>
                    <a:moveTo>
                      <a:pt x="0" y="92"/>
                    </a:moveTo>
                    <a:lnTo>
                      <a:pt x="8" y="92"/>
                    </a:lnTo>
                    <a:lnTo>
                      <a:pt x="8" y="63"/>
                    </a:lnTo>
                    <a:lnTo>
                      <a:pt x="0" y="63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83" name="Freeform 145"/>
              <p:cNvSpPr>
                <a:spLocks noEditPoints="1"/>
              </p:cNvSpPr>
              <p:nvPr/>
            </p:nvSpPr>
            <p:spPr bwMode="auto">
              <a:xfrm>
                <a:off x="3901" y="166"/>
                <a:ext cx="36" cy="85"/>
              </a:xfrm>
              <a:custGeom>
                <a:avLst/>
                <a:gdLst>
                  <a:gd name="T0" fmla="*/ 0 w 72"/>
                  <a:gd name="T1" fmla="*/ 0 h 171"/>
                  <a:gd name="T2" fmla="*/ 0 w 72"/>
                  <a:gd name="T3" fmla="*/ 0 h 171"/>
                  <a:gd name="T4" fmla="*/ 1 w 72"/>
                  <a:gd name="T5" fmla="*/ 0 h 171"/>
                  <a:gd name="T6" fmla="*/ 1 w 72"/>
                  <a:gd name="T7" fmla="*/ 0 h 171"/>
                  <a:gd name="T8" fmla="*/ 0 w 72"/>
                  <a:gd name="T9" fmla="*/ 0 h 171"/>
                  <a:gd name="T10" fmla="*/ 0 w 72"/>
                  <a:gd name="T11" fmla="*/ 0 h 171"/>
                  <a:gd name="T12" fmla="*/ 1 w 72"/>
                  <a:gd name="T13" fmla="*/ 0 h 171"/>
                  <a:gd name="T14" fmla="*/ 1 w 72"/>
                  <a:gd name="T15" fmla="*/ 0 h 171"/>
                  <a:gd name="T16" fmla="*/ 1 w 72"/>
                  <a:gd name="T17" fmla="*/ 0 h 171"/>
                  <a:gd name="T18" fmla="*/ 0 w 72"/>
                  <a:gd name="T19" fmla="*/ 0 h 171"/>
                  <a:gd name="T20" fmla="*/ 1 w 72"/>
                  <a:gd name="T21" fmla="*/ 0 h 171"/>
                  <a:gd name="T22" fmla="*/ 1 w 72"/>
                  <a:gd name="T23" fmla="*/ 0 h 171"/>
                  <a:gd name="T24" fmla="*/ 0 w 72"/>
                  <a:gd name="T25" fmla="*/ 0 h 171"/>
                  <a:gd name="T26" fmla="*/ 0 w 72"/>
                  <a:gd name="T27" fmla="*/ 0 h 171"/>
                  <a:gd name="T28" fmla="*/ 0 w 72"/>
                  <a:gd name="T29" fmla="*/ 0 h 171"/>
                  <a:gd name="T30" fmla="*/ 1 w 72"/>
                  <a:gd name="T31" fmla="*/ 0 h 171"/>
                  <a:gd name="T32" fmla="*/ 1 w 72"/>
                  <a:gd name="T33" fmla="*/ 0 h 171"/>
                  <a:gd name="T34" fmla="*/ 0 w 72"/>
                  <a:gd name="T35" fmla="*/ 0 h 171"/>
                  <a:gd name="T36" fmla="*/ 0 w 72"/>
                  <a:gd name="T37" fmla="*/ 0 h 171"/>
                  <a:gd name="T38" fmla="*/ 0 w 72"/>
                  <a:gd name="T39" fmla="*/ 0 h 171"/>
                  <a:gd name="T40" fmla="*/ 1 w 72"/>
                  <a:gd name="T41" fmla="*/ 0 h 171"/>
                  <a:gd name="T42" fmla="*/ 1 w 72"/>
                  <a:gd name="T43" fmla="*/ 0 h 171"/>
                  <a:gd name="T44" fmla="*/ 0 w 72"/>
                  <a:gd name="T45" fmla="*/ 0 h 171"/>
                  <a:gd name="T46" fmla="*/ 0 w 72"/>
                  <a:gd name="T47" fmla="*/ 0 h 171"/>
                  <a:gd name="T48" fmla="*/ 0 w 72"/>
                  <a:gd name="T49" fmla="*/ 0 h 171"/>
                  <a:gd name="T50" fmla="*/ 1 w 72"/>
                  <a:gd name="T51" fmla="*/ 0 h 171"/>
                  <a:gd name="T52" fmla="*/ 1 w 72"/>
                  <a:gd name="T53" fmla="*/ 0 h 171"/>
                  <a:gd name="T54" fmla="*/ 0 w 72"/>
                  <a:gd name="T55" fmla="*/ 0 h 171"/>
                  <a:gd name="T56" fmla="*/ 0 w 72"/>
                  <a:gd name="T57" fmla="*/ 0 h 171"/>
                  <a:gd name="T58" fmla="*/ 0 w 72"/>
                  <a:gd name="T59" fmla="*/ 0 h 171"/>
                  <a:gd name="T60" fmla="*/ 1 w 72"/>
                  <a:gd name="T61" fmla="*/ 0 h 171"/>
                  <a:gd name="T62" fmla="*/ 1 w 72"/>
                  <a:gd name="T63" fmla="*/ 0 h 171"/>
                  <a:gd name="T64" fmla="*/ 1 w 72"/>
                  <a:gd name="T65" fmla="*/ 0 h 171"/>
                  <a:gd name="T66" fmla="*/ 1 w 72"/>
                  <a:gd name="T67" fmla="*/ 0 h 171"/>
                  <a:gd name="T68" fmla="*/ 1 w 72"/>
                  <a:gd name="T69" fmla="*/ 0 h 171"/>
                  <a:gd name="T70" fmla="*/ 1 w 72"/>
                  <a:gd name="T71" fmla="*/ 0 h 171"/>
                  <a:gd name="T72" fmla="*/ 1 w 72"/>
                  <a:gd name="T73" fmla="*/ 0 h 171"/>
                  <a:gd name="T74" fmla="*/ 1 w 72"/>
                  <a:gd name="T75" fmla="*/ 0 h 171"/>
                  <a:gd name="T76" fmla="*/ 1 w 72"/>
                  <a:gd name="T77" fmla="*/ 0 h 171"/>
                  <a:gd name="T78" fmla="*/ 1 w 72"/>
                  <a:gd name="T79" fmla="*/ 0 h 171"/>
                  <a:gd name="T80" fmla="*/ 1 w 72"/>
                  <a:gd name="T81" fmla="*/ 0 h 171"/>
                  <a:gd name="T82" fmla="*/ 1 w 72"/>
                  <a:gd name="T83" fmla="*/ 0 h 171"/>
                  <a:gd name="T84" fmla="*/ 1 w 72"/>
                  <a:gd name="T85" fmla="*/ 0 h 171"/>
                  <a:gd name="T86" fmla="*/ 1 w 72"/>
                  <a:gd name="T87" fmla="*/ 0 h 171"/>
                  <a:gd name="T88" fmla="*/ 1 w 72"/>
                  <a:gd name="T89" fmla="*/ 0 h 171"/>
                  <a:gd name="T90" fmla="*/ 1 w 72"/>
                  <a:gd name="T91" fmla="*/ 0 h 171"/>
                  <a:gd name="T92" fmla="*/ 1 w 72"/>
                  <a:gd name="T93" fmla="*/ 0 h 171"/>
                  <a:gd name="T94" fmla="*/ 1 w 72"/>
                  <a:gd name="T95" fmla="*/ 0 h 171"/>
                  <a:gd name="T96" fmla="*/ 1 w 72"/>
                  <a:gd name="T97" fmla="*/ 0 h 171"/>
                  <a:gd name="T98" fmla="*/ 1 w 72"/>
                  <a:gd name="T99" fmla="*/ 0 h 171"/>
                  <a:gd name="T100" fmla="*/ 1 w 72"/>
                  <a:gd name="T101" fmla="*/ 0 h 171"/>
                  <a:gd name="T102" fmla="*/ 1 w 72"/>
                  <a:gd name="T103" fmla="*/ 0 h 171"/>
                  <a:gd name="T104" fmla="*/ 1 w 72"/>
                  <a:gd name="T105" fmla="*/ 0 h 171"/>
                  <a:gd name="T106" fmla="*/ 1 w 72"/>
                  <a:gd name="T107" fmla="*/ 0 h 171"/>
                  <a:gd name="T108" fmla="*/ 1 w 72"/>
                  <a:gd name="T109" fmla="*/ 0 h 171"/>
                  <a:gd name="T110" fmla="*/ 1 w 72"/>
                  <a:gd name="T111" fmla="*/ 0 h 171"/>
                  <a:gd name="T112" fmla="*/ 1 w 72"/>
                  <a:gd name="T113" fmla="*/ 0 h 171"/>
                  <a:gd name="T114" fmla="*/ 1 w 72"/>
                  <a:gd name="T115" fmla="*/ 0 h 171"/>
                  <a:gd name="T116" fmla="*/ 1 w 72"/>
                  <a:gd name="T117" fmla="*/ 0 h 171"/>
                  <a:gd name="T118" fmla="*/ 1 w 72"/>
                  <a:gd name="T119" fmla="*/ 0 h 171"/>
                  <a:gd name="T120" fmla="*/ 1 w 72"/>
                  <a:gd name="T121" fmla="*/ 0 h 171"/>
                  <a:gd name="T122" fmla="*/ 1 w 72"/>
                  <a:gd name="T123" fmla="*/ 0 h 171"/>
                  <a:gd name="T124" fmla="*/ 1 w 72"/>
                  <a:gd name="T125" fmla="*/ 0 h 17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"/>
                  <a:gd name="T190" fmla="*/ 0 h 171"/>
                  <a:gd name="T191" fmla="*/ 72 w 72"/>
                  <a:gd name="T192" fmla="*/ 171 h 17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" h="171">
                    <a:moveTo>
                      <a:pt x="0" y="0"/>
                    </a:moveTo>
                    <a:lnTo>
                      <a:pt x="0" y="29"/>
                    </a:lnTo>
                    <a:lnTo>
                      <a:pt x="72" y="29"/>
                    </a:lnTo>
                    <a:lnTo>
                      <a:pt x="72" y="0"/>
                    </a:lnTo>
                    <a:lnTo>
                      <a:pt x="0" y="0"/>
                    </a:lnTo>
                    <a:moveTo>
                      <a:pt x="0" y="0"/>
                    </a:moveTo>
                    <a:lnTo>
                      <a:pt x="7" y="8"/>
                    </a:lnTo>
                    <a:lnTo>
                      <a:pt x="65" y="8"/>
                    </a:lnTo>
                    <a:lnTo>
                      <a:pt x="72" y="0"/>
                    </a:lnTo>
                    <a:moveTo>
                      <a:pt x="0" y="63"/>
                    </a:moveTo>
                    <a:lnTo>
                      <a:pt x="72" y="63"/>
                    </a:lnTo>
                    <a:lnTo>
                      <a:pt x="72" y="37"/>
                    </a:lnTo>
                    <a:lnTo>
                      <a:pt x="0" y="37"/>
                    </a:lnTo>
                    <a:lnTo>
                      <a:pt x="0" y="63"/>
                    </a:lnTo>
                    <a:moveTo>
                      <a:pt x="0" y="100"/>
                    </a:moveTo>
                    <a:lnTo>
                      <a:pt x="72" y="100"/>
                    </a:lnTo>
                    <a:lnTo>
                      <a:pt x="72" y="71"/>
                    </a:lnTo>
                    <a:lnTo>
                      <a:pt x="0" y="71"/>
                    </a:lnTo>
                    <a:lnTo>
                      <a:pt x="0" y="100"/>
                    </a:lnTo>
                    <a:moveTo>
                      <a:pt x="0" y="134"/>
                    </a:moveTo>
                    <a:lnTo>
                      <a:pt x="72" y="134"/>
                    </a:lnTo>
                    <a:lnTo>
                      <a:pt x="72" y="106"/>
                    </a:lnTo>
                    <a:lnTo>
                      <a:pt x="0" y="106"/>
                    </a:lnTo>
                    <a:lnTo>
                      <a:pt x="0" y="134"/>
                    </a:lnTo>
                    <a:moveTo>
                      <a:pt x="0" y="171"/>
                    </a:moveTo>
                    <a:lnTo>
                      <a:pt x="72" y="171"/>
                    </a:lnTo>
                    <a:lnTo>
                      <a:pt x="72" y="142"/>
                    </a:lnTo>
                    <a:lnTo>
                      <a:pt x="0" y="142"/>
                    </a:lnTo>
                    <a:lnTo>
                      <a:pt x="0" y="171"/>
                    </a:lnTo>
                    <a:moveTo>
                      <a:pt x="0" y="29"/>
                    </a:moveTo>
                    <a:lnTo>
                      <a:pt x="7" y="8"/>
                    </a:lnTo>
                    <a:moveTo>
                      <a:pt x="65" y="8"/>
                    </a:moveTo>
                    <a:lnTo>
                      <a:pt x="72" y="29"/>
                    </a:lnTo>
                    <a:moveTo>
                      <a:pt x="4" y="130"/>
                    </a:moveTo>
                    <a:lnTo>
                      <a:pt x="51" y="130"/>
                    </a:lnTo>
                    <a:moveTo>
                      <a:pt x="4" y="127"/>
                    </a:moveTo>
                    <a:lnTo>
                      <a:pt x="51" y="127"/>
                    </a:lnTo>
                    <a:moveTo>
                      <a:pt x="4" y="121"/>
                    </a:moveTo>
                    <a:lnTo>
                      <a:pt x="51" y="121"/>
                    </a:lnTo>
                    <a:moveTo>
                      <a:pt x="4" y="115"/>
                    </a:moveTo>
                    <a:lnTo>
                      <a:pt x="51" y="115"/>
                    </a:lnTo>
                    <a:moveTo>
                      <a:pt x="4" y="109"/>
                    </a:moveTo>
                    <a:lnTo>
                      <a:pt x="51" y="109"/>
                    </a:lnTo>
                    <a:moveTo>
                      <a:pt x="36" y="58"/>
                    </a:moveTo>
                    <a:lnTo>
                      <a:pt x="59" y="58"/>
                    </a:lnTo>
                    <a:lnTo>
                      <a:pt x="59" y="42"/>
                    </a:lnTo>
                    <a:lnTo>
                      <a:pt x="36" y="42"/>
                    </a:lnTo>
                    <a:lnTo>
                      <a:pt x="36" y="58"/>
                    </a:lnTo>
                    <a:moveTo>
                      <a:pt x="57" y="94"/>
                    </a:moveTo>
                    <a:lnTo>
                      <a:pt x="67" y="94"/>
                    </a:lnTo>
                    <a:lnTo>
                      <a:pt x="67" y="90"/>
                    </a:lnTo>
                    <a:lnTo>
                      <a:pt x="57" y="90"/>
                    </a:lnTo>
                    <a:lnTo>
                      <a:pt x="57" y="94"/>
                    </a:lnTo>
                    <a:moveTo>
                      <a:pt x="57" y="113"/>
                    </a:moveTo>
                    <a:lnTo>
                      <a:pt x="67" y="113"/>
                    </a:lnTo>
                    <a:lnTo>
                      <a:pt x="67" y="109"/>
                    </a:lnTo>
                    <a:lnTo>
                      <a:pt x="57" y="109"/>
                    </a:lnTo>
                    <a:lnTo>
                      <a:pt x="57" y="113"/>
                    </a:lnTo>
                    <a:moveTo>
                      <a:pt x="57" y="121"/>
                    </a:moveTo>
                    <a:lnTo>
                      <a:pt x="67" y="121"/>
                    </a:lnTo>
                    <a:lnTo>
                      <a:pt x="67" y="117"/>
                    </a:lnTo>
                    <a:lnTo>
                      <a:pt x="57" y="117"/>
                    </a:lnTo>
                    <a:lnTo>
                      <a:pt x="57" y="121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78" name="Text Box 146"/>
            <p:cNvSpPr txBox="1">
              <a:spLocks noChangeArrowheads="1"/>
            </p:cNvSpPr>
            <p:nvPr/>
          </p:nvSpPr>
          <p:spPr bwMode="auto">
            <a:xfrm>
              <a:off x="4721" y="2391"/>
              <a:ext cx="199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lang="en-US" altLang="ko-KR" sz="800">
                  <a:latin typeface="Times New Roman" pitchFamily="18" charset="0"/>
                </a:rPr>
                <a:t> …</a:t>
              </a:r>
            </a:p>
          </p:txBody>
        </p:sp>
      </p:grpSp>
      <p:sp>
        <p:nvSpPr>
          <p:cNvPr id="115" name="Rectangle 184"/>
          <p:cNvSpPr>
            <a:spLocks noChangeArrowheads="1"/>
          </p:cNvSpPr>
          <p:nvPr/>
        </p:nvSpPr>
        <p:spPr bwMode="auto">
          <a:xfrm>
            <a:off x="2801855" y="1680610"/>
            <a:ext cx="1673089" cy="88801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116" name="Rectangle 185"/>
          <p:cNvSpPr>
            <a:spLocks noChangeArrowheads="1"/>
          </p:cNvSpPr>
          <p:nvPr/>
        </p:nvSpPr>
        <p:spPr bwMode="auto">
          <a:xfrm>
            <a:off x="3047057" y="2346621"/>
            <a:ext cx="1222641" cy="16650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Service Server Farm</a:t>
            </a:r>
          </a:p>
        </p:txBody>
      </p:sp>
      <p:sp>
        <p:nvSpPr>
          <p:cNvPr id="117" name="Rectangle 95"/>
          <p:cNvSpPr>
            <a:spLocks noChangeArrowheads="1"/>
          </p:cNvSpPr>
          <p:nvPr/>
        </p:nvSpPr>
        <p:spPr bwMode="auto">
          <a:xfrm>
            <a:off x="2799616" y="2812891"/>
            <a:ext cx="1673598" cy="120968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118" name="Rectangle 96"/>
          <p:cNvSpPr>
            <a:spLocks noChangeArrowheads="1"/>
          </p:cNvSpPr>
          <p:nvPr/>
        </p:nvSpPr>
        <p:spPr bwMode="auto">
          <a:xfrm>
            <a:off x="2944674" y="3755095"/>
            <a:ext cx="1388934" cy="20000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Management </a:t>
            </a:r>
            <a:r>
              <a:rPr lang="en-US" altLang="ko-KR" sz="9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Server </a:t>
            </a: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Farm</a:t>
            </a:r>
          </a:p>
        </p:txBody>
      </p:sp>
      <p:sp>
        <p:nvSpPr>
          <p:cNvPr id="119" name="Text Box 121"/>
          <p:cNvSpPr txBox="1">
            <a:spLocks noChangeArrowheads="1"/>
          </p:cNvSpPr>
          <p:nvPr/>
        </p:nvSpPr>
        <p:spPr bwMode="auto">
          <a:xfrm>
            <a:off x="3080792" y="3553966"/>
            <a:ext cx="116346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en-US" altLang="ko-KR" sz="800" b="1" kern="0" spc="-2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800" b="1" kern="0" spc="-2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고객</a:t>
            </a:r>
            <a:r>
              <a:rPr lang="en-US" altLang="ko-KR" sz="800" b="1" kern="0" spc="-2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 </a:t>
            </a:r>
            <a:r>
              <a:rPr lang="ko-KR" altLang="en-US" sz="800" b="1" kern="0" spc="-2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과금</a:t>
            </a:r>
            <a:r>
              <a:rPr lang="en-US" altLang="ko-KR" sz="800" b="1" kern="0" spc="-2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 DB,  SMS</a:t>
            </a:r>
          </a:p>
        </p:txBody>
      </p:sp>
      <p:sp>
        <p:nvSpPr>
          <p:cNvPr id="120" name="Text Box 128"/>
          <p:cNvSpPr txBox="1">
            <a:spLocks noChangeArrowheads="1"/>
          </p:cNvSpPr>
          <p:nvPr/>
        </p:nvSpPr>
        <p:spPr bwMode="auto">
          <a:xfrm>
            <a:off x="3842716" y="2868315"/>
            <a:ext cx="65594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en-US" altLang="ko-KR" sz="800" b="1" kern="0" spc="-2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Helper PC </a:t>
            </a:r>
          </a:p>
        </p:txBody>
      </p:sp>
      <p:grpSp>
        <p:nvGrpSpPr>
          <p:cNvPr id="121" name="그룹 120"/>
          <p:cNvGrpSpPr/>
          <p:nvPr/>
        </p:nvGrpSpPr>
        <p:grpSpPr>
          <a:xfrm>
            <a:off x="817203" y="2564904"/>
            <a:ext cx="936902" cy="369962"/>
            <a:chOff x="812484" y="2564904"/>
            <a:chExt cx="936902" cy="369962"/>
          </a:xfrm>
        </p:grpSpPr>
        <p:pic>
          <p:nvPicPr>
            <p:cNvPr id="122" name="그림 12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2484" y="2568926"/>
              <a:ext cx="361996" cy="365940"/>
            </a:xfrm>
            <a:prstGeom prst="rect">
              <a:avLst/>
            </a:prstGeom>
          </p:spPr>
        </p:pic>
        <p:pic>
          <p:nvPicPr>
            <p:cNvPr id="123" name="그림 12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7390" y="2564904"/>
              <a:ext cx="361996" cy="365940"/>
            </a:xfrm>
            <a:prstGeom prst="rect">
              <a:avLst/>
            </a:prstGeom>
          </p:spPr>
        </p:pic>
      </p:grpSp>
      <p:sp>
        <p:nvSpPr>
          <p:cNvPr id="124" name="모서리가 둥근 직사각형 123"/>
          <p:cNvSpPr/>
          <p:nvPr/>
        </p:nvSpPr>
        <p:spPr>
          <a:xfrm>
            <a:off x="493423" y="4101958"/>
            <a:ext cx="1584462" cy="1155365"/>
          </a:xfrm>
          <a:prstGeom prst="roundRect">
            <a:avLst>
              <a:gd name="adj" fmla="val 7865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5" name="모서리가 둥근 직사각형 124"/>
          <p:cNvSpPr/>
          <p:nvPr/>
        </p:nvSpPr>
        <p:spPr>
          <a:xfrm>
            <a:off x="841527" y="5166717"/>
            <a:ext cx="888254" cy="160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kern="0" spc="-2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Server Zone</a:t>
            </a:r>
            <a:endParaRPr lang="ko-KR" altLang="en-US" sz="900" b="1" kern="0" spc="-2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6" name="Text Box 181"/>
          <p:cNvSpPr txBox="1">
            <a:spLocks noChangeArrowheads="1"/>
          </p:cNvSpPr>
          <p:nvPr/>
        </p:nvSpPr>
        <p:spPr bwMode="auto">
          <a:xfrm>
            <a:off x="1729781" y="2456892"/>
            <a:ext cx="5405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2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siIDC</a:t>
            </a:r>
            <a:r>
              <a: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200" b="1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백본</a:t>
            </a:r>
            <a:endParaRPr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7" name="Text Box 181"/>
          <p:cNvSpPr txBox="1">
            <a:spLocks noChangeArrowheads="1"/>
          </p:cNvSpPr>
          <p:nvPr/>
        </p:nvSpPr>
        <p:spPr bwMode="auto">
          <a:xfrm>
            <a:off x="811005" y="2978813"/>
            <a:ext cx="949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중계 및</a:t>
            </a: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가입자 계층</a:t>
            </a:r>
            <a:endParaRPr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8" name="Rectangle 184"/>
          <p:cNvSpPr>
            <a:spLocks noChangeArrowheads="1"/>
          </p:cNvSpPr>
          <p:nvPr/>
        </p:nvSpPr>
        <p:spPr bwMode="auto">
          <a:xfrm>
            <a:off x="2801855" y="4358270"/>
            <a:ext cx="1673089" cy="88801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129" name="Rectangle 185"/>
          <p:cNvSpPr>
            <a:spLocks noChangeArrowheads="1"/>
          </p:cNvSpPr>
          <p:nvPr/>
        </p:nvSpPr>
        <p:spPr bwMode="auto">
          <a:xfrm>
            <a:off x="3047057" y="5024281"/>
            <a:ext cx="1222641" cy="16650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FF9FF"/>
              </a:gs>
            </a:gsLst>
            <a:path path="shape">
              <a:fillToRect l="50000" t="50000" r="50000" b="50000"/>
            </a:path>
          </a:gradFill>
          <a:ln w="3175">
            <a:solidFill>
              <a:srgbClr val="84C2FA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Backup Farm</a:t>
            </a:r>
          </a:p>
        </p:txBody>
      </p:sp>
      <p:grpSp>
        <p:nvGrpSpPr>
          <p:cNvPr id="130" name="Group 152"/>
          <p:cNvGrpSpPr>
            <a:grpSpLocks/>
          </p:cNvGrpSpPr>
          <p:nvPr/>
        </p:nvGrpSpPr>
        <p:grpSpPr bwMode="auto">
          <a:xfrm>
            <a:off x="3633475" y="4473059"/>
            <a:ext cx="242439" cy="290347"/>
            <a:chOff x="4131" y="395"/>
            <a:chExt cx="292" cy="253"/>
          </a:xfrm>
        </p:grpSpPr>
        <p:grpSp>
          <p:nvGrpSpPr>
            <p:cNvPr id="131" name="Group 153"/>
            <p:cNvGrpSpPr>
              <a:grpSpLocks/>
            </p:cNvGrpSpPr>
            <p:nvPr/>
          </p:nvGrpSpPr>
          <p:grpSpPr bwMode="auto">
            <a:xfrm>
              <a:off x="4131" y="395"/>
              <a:ext cx="292" cy="227"/>
              <a:chOff x="4235" y="395"/>
              <a:chExt cx="230" cy="227"/>
            </a:xfrm>
          </p:grpSpPr>
          <p:sp>
            <p:nvSpPr>
              <p:cNvPr id="133" name="Freeform 154"/>
              <p:cNvSpPr>
                <a:spLocks/>
              </p:cNvSpPr>
              <p:nvPr/>
            </p:nvSpPr>
            <p:spPr bwMode="auto">
              <a:xfrm>
                <a:off x="4238" y="395"/>
                <a:ext cx="227" cy="227"/>
              </a:xfrm>
              <a:custGeom>
                <a:avLst/>
                <a:gdLst>
                  <a:gd name="T0" fmla="*/ 0 w 452"/>
                  <a:gd name="T1" fmla="*/ 1 h 452"/>
                  <a:gd name="T2" fmla="*/ 0 w 452"/>
                  <a:gd name="T3" fmla="*/ 1 h 452"/>
                  <a:gd name="T4" fmla="*/ 1 w 452"/>
                  <a:gd name="T5" fmla="*/ 1 h 452"/>
                  <a:gd name="T6" fmla="*/ 1 w 452"/>
                  <a:gd name="T7" fmla="*/ 1 h 452"/>
                  <a:gd name="T8" fmla="*/ 1 w 452"/>
                  <a:gd name="T9" fmla="*/ 1 h 452"/>
                  <a:gd name="T10" fmla="*/ 1 w 452"/>
                  <a:gd name="T11" fmla="*/ 1 h 452"/>
                  <a:gd name="T12" fmla="*/ 1 w 452"/>
                  <a:gd name="T13" fmla="*/ 1 h 452"/>
                  <a:gd name="T14" fmla="*/ 1 w 452"/>
                  <a:gd name="T15" fmla="*/ 1 h 452"/>
                  <a:gd name="T16" fmla="*/ 1 w 452"/>
                  <a:gd name="T17" fmla="*/ 1 h 452"/>
                  <a:gd name="T18" fmla="*/ 1 w 452"/>
                  <a:gd name="T19" fmla="*/ 1 h 452"/>
                  <a:gd name="T20" fmla="*/ 1 w 452"/>
                  <a:gd name="T21" fmla="*/ 1 h 452"/>
                  <a:gd name="T22" fmla="*/ 1 w 452"/>
                  <a:gd name="T23" fmla="*/ 1 h 452"/>
                  <a:gd name="T24" fmla="*/ 1 w 452"/>
                  <a:gd name="T25" fmla="*/ 1 h 452"/>
                  <a:gd name="T26" fmla="*/ 1 w 452"/>
                  <a:gd name="T27" fmla="*/ 1 h 452"/>
                  <a:gd name="T28" fmla="*/ 1 w 452"/>
                  <a:gd name="T29" fmla="*/ 1 h 452"/>
                  <a:gd name="T30" fmla="*/ 1 w 452"/>
                  <a:gd name="T31" fmla="*/ 1 h 452"/>
                  <a:gd name="T32" fmla="*/ 1 w 452"/>
                  <a:gd name="T33" fmla="*/ 1 h 452"/>
                  <a:gd name="T34" fmla="*/ 1 w 452"/>
                  <a:gd name="T35" fmla="*/ 1 h 452"/>
                  <a:gd name="T36" fmla="*/ 1 w 452"/>
                  <a:gd name="T37" fmla="*/ 1 h 452"/>
                  <a:gd name="T38" fmla="*/ 1 w 452"/>
                  <a:gd name="T39" fmla="*/ 1 h 452"/>
                  <a:gd name="T40" fmla="*/ 1 w 452"/>
                  <a:gd name="T41" fmla="*/ 1 h 452"/>
                  <a:gd name="T42" fmla="*/ 1 w 452"/>
                  <a:gd name="T43" fmla="*/ 1 h 452"/>
                  <a:gd name="T44" fmla="*/ 1 w 452"/>
                  <a:gd name="T45" fmla="*/ 1 h 452"/>
                  <a:gd name="T46" fmla="*/ 1 w 452"/>
                  <a:gd name="T47" fmla="*/ 1 h 452"/>
                  <a:gd name="T48" fmla="*/ 1 w 452"/>
                  <a:gd name="T49" fmla="*/ 1 h 452"/>
                  <a:gd name="T50" fmla="*/ 1 w 452"/>
                  <a:gd name="T51" fmla="*/ 1 h 452"/>
                  <a:gd name="T52" fmla="*/ 1 w 452"/>
                  <a:gd name="T53" fmla="*/ 1 h 452"/>
                  <a:gd name="T54" fmla="*/ 1 w 452"/>
                  <a:gd name="T55" fmla="*/ 1 h 452"/>
                  <a:gd name="T56" fmla="*/ 1 w 452"/>
                  <a:gd name="T57" fmla="*/ 0 h 452"/>
                  <a:gd name="T58" fmla="*/ 1 w 452"/>
                  <a:gd name="T59" fmla="*/ 0 h 452"/>
                  <a:gd name="T60" fmla="*/ 1 w 452"/>
                  <a:gd name="T61" fmla="*/ 0 h 452"/>
                  <a:gd name="T62" fmla="*/ 1 w 452"/>
                  <a:gd name="T63" fmla="*/ 1 h 452"/>
                  <a:gd name="T64" fmla="*/ 1 w 452"/>
                  <a:gd name="T65" fmla="*/ 1 h 452"/>
                  <a:gd name="T66" fmla="*/ 1 w 452"/>
                  <a:gd name="T67" fmla="*/ 1 h 452"/>
                  <a:gd name="T68" fmla="*/ 1 w 452"/>
                  <a:gd name="T69" fmla="*/ 1 h 452"/>
                  <a:gd name="T70" fmla="*/ 1 w 452"/>
                  <a:gd name="T71" fmla="*/ 1 h 452"/>
                  <a:gd name="T72" fmla="*/ 1 w 452"/>
                  <a:gd name="T73" fmla="*/ 1 h 452"/>
                  <a:gd name="T74" fmla="*/ 1 w 452"/>
                  <a:gd name="T75" fmla="*/ 1 h 452"/>
                  <a:gd name="T76" fmla="*/ 0 w 452"/>
                  <a:gd name="T77" fmla="*/ 1 h 45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2"/>
                  <a:gd name="T118" fmla="*/ 0 h 452"/>
                  <a:gd name="T119" fmla="*/ 452 w 452"/>
                  <a:gd name="T120" fmla="*/ 452 h 45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2" h="452">
                    <a:moveTo>
                      <a:pt x="0" y="57"/>
                    </a:moveTo>
                    <a:lnTo>
                      <a:pt x="0" y="396"/>
                    </a:lnTo>
                    <a:lnTo>
                      <a:pt x="4" y="406"/>
                    </a:lnTo>
                    <a:lnTo>
                      <a:pt x="13" y="416"/>
                    </a:lnTo>
                    <a:lnTo>
                      <a:pt x="31" y="423"/>
                    </a:lnTo>
                    <a:lnTo>
                      <a:pt x="54" y="433"/>
                    </a:lnTo>
                    <a:lnTo>
                      <a:pt x="80" y="439"/>
                    </a:lnTo>
                    <a:lnTo>
                      <a:pt x="113" y="444"/>
                    </a:lnTo>
                    <a:lnTo>
                      <a:pt x="149" y="448"/>
                    </a:lnTo>
                    <a:lnTo>
                      <a:pt x="188" y="452"/>
                    </a:lnTo>
                    <a:lnTo>
                      <a:pt x="226" y="452"/>
                    </a:lnTo>
                    <a:lnTo>
                      <a:pt x="266" y="452"/>
                    </a:lnTo>
                    <a:lnTo>
                      <a:pt x="305" y="448"/>
                    </a:lnTo>
                    <a:lnTo>
                      <a:pt x="339" y="444"/>
                    </a:lnTo>
                    <a:lnTo>
                      <a:pt x="372" y="439"/>
                    </a:lnTo>
                    <a:lnTo>
                      <a:pt x="400" y="433"/>
                    </a:lnTo>
                    <a:lnTo>
                      <a:pt x="421" y="423"/>
                    </a:lnTo>
                    <a:lnTo>
                      <a:pt x="439" y="416"/>
                    </a:lnTo>
                    <a:lnTo>
                      <a:pt x="448" y="406"/>
                    </a:lnTo>
                    <a:lnTo>
                      <a:pt x="452" y="396"/>
                    </a:lnTo>
                    <a:lnTo>
                      <a:pt x="452" y="57"/>
                    </a:lnTo>
                    <a:lnTo>
                      <a:pt x="448" y="46"/>
                    </a:lnTo>
                    <a:lnTo>
                      <a:pt x="439" y="36"/>
                    </a:lnTo>
                    <a:lnTo>
                      <a:pt x="421" y="29"/>
                    </a:lnTo>
                    <a:lnTo>
                      <a:pt x="400" y="21"/>
                    </a:lnTo>
                    <a:lnTo>
                      <a:pt x="372" y="13"/>
                    </a:lnTo>
                    <a:lnTo>
                      <a:pt x="339" y="8"/>
                    </a:lnTo>
                    <a:lnTo>
                      <a:pt x="305" y="4"/>
                    </a:lnTo>
                    <a:lnTo>
                      <a:pt x="266" y="0"/>
                    </a:lnTo>
                    <a:lnTo>
                      <a:pt x="226" y="0"/>
                    </a:lnTo>
                    <a:lnTo>
                      <a:pt x="188" y="0"/>
                    </a:lnTo>
                    <a:lnTo>
                      <a:pt x="149" y="4"/>
                    </a:lnTo>
                    <a:lnTo>
                      <a:pt x="113" y="8"/>
                    </a:lnTo>
                    <a:lnTo>
                      <a:pt x="80" y="13"/>
                    </a:lnTo>
                    <a:lnTo>
                      <a:pt x="54" y="21"/>
                    </a:lnTo>
                    <a:lnTo>
                      <a:pt x="31" y="29"/>
                    </a:lnTo>
                    <a:lnTo>
                      <a:pt x="13" y="36"/>
                    </a:lnTo>
                    <a:lnTo>
                      <a:pt x="4" y="4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4" name="Freeform 155"/>
              <p:cNvSpPr>
                <a:spLocks/>
              </p:cNvSpPr>
              <p:nvPr/>
            </p:nvSpPr>
            <p:spPr bwMode="auto">
              <a:xfrm>
                <a:off x="4235" y="424"/>
                <a:ext cx="227" cy="28"/>
              </a:xfrm>
              <a:custGeom>
                <a:avLst/>
                <a:gdLst>
                  <a:gd name="T0" fmla="*/ 0 w 452"/>
                  <a:gd name="T1" fmla="*/ 0 h 56"/>
                  <a:gd name="T2" fmla="*/ 1 w 452"/>
                  <a:gd name="T3" fmla="*/ 1 h 56"/>
                  <a:gd name="T4" fmla="*/ 1 w 452"/>
                  <a:gd name="T5" fmla="*/ 1 h 56"/>
                  <a:gd name="T6" fmla="*/ 1 w 452"/>
                  <a:gd name="T7" fmla="*/ 1 h 56"/>
                  <a:gd name="T8" fmla="*/ 1 w 452"/>
                  <a:gd name="T9" fmla="*/ 1 h 56"/>
                  <a:gd name="T10" fmla="*/ 1 w 452"/>
                  <a:gd name="T11" fmla="*/ 1 h 56"/>
                  <a:gd name="T12" fmla="*/ 1 w 452"/>
                  <a:gd name="T13" fmla="*/ 1 h 56"/>
                  <a:gd name="T14" fmla="*/ 1 w 452"/>
                  <a:gd name="T15" fmla="*/ 1 h 56"/>
                  <a:gd name="T16" fmla="*/ 1 w 452"/>
                  <a:gd name="T17" fmla="*/ 1 h 56"/>
                  <a:gd name="T18" fmla="*/ 1 w 452"/>
                  <a:gd name="T19" fmla="*/ 1 h 56"/>
                  <a:gd name="T20" fmla="*/ 1 w 452"/>
                  <a:gd name="T21" fmla="*/ 1 h 56"/>
                  <a:gd name="T22" fmla="*/ 1 w 452"/>
                  <a:gd name="T23" fmla="*/ 1 h 56"/>
                  <a:gd name="T24" fmla="*/ 1 w 452"/>
                  <a:gd name="T25" fmla="*/ 1 h 56"/>
                  <a:gd name="T26" fmla="*/ 1 w 452"/>
                  <a:gd name="T27" fmla="*/ 1 h 56"/>
                  <a:gd name="T28" fmla="*/ 1 w 452"/>
                  <a:gd name="T29" fmla="*/ 1 h 56"/>
                  <a:gd name="T30" fmla="*/ 1 w 452"/>
                  <a:gd name="T31" fmla="*/ 1 h 56"/>
                  <a:gd name="T32" fmla="*/ 1 w 452"/>
                  <a:gd name="T33" fmla="*/ 1 h 56"/>
                  <a:gd name="T34" fmla="*/ 1 w 452"/>
                  <a:gd name="T35" fmla="*/ 1 h 56"/>
                  <a:gd name="T36" fmla="*/ 1 w 452"/>
                  <a:gd name="T37" fmla="*/ 0 h 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2"/>
                  <a:gd name="T58" fmla="*/ 0 h 56"/>
                  <a:gd name="T59" fmla="*/ 452 w 452"/>
                  <a:gd name="T60" fmla="*/ 56 h 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2" h="56">
                    <a:moveTo>
                      <a:pt x="0" y="0"/>
                    </a:moveTo>
                    <a:lnTo>
                      <a:pt x="4" y="10"/>
                    </a:lnTo>
                    <a:lnTo>
                      <a:pt x="13" y="20"/>
                    </a:lnTo>
                    <a:lnTo>
                      <a:pt x="31" y="27"/>
                    </a:lnTo>
                    <a:lnTo>
                      <a:pt x="54" y="37"/>
                    </a:lnTo>
                    <a:lnTo>
                      <a:pt x="80" y="43"/>
                    </a:lnTo>
                    <a:lnTo>
                      <a:pt x="113" y="48"/>
                    </a:lnTo>
                    <a:lnTo>
                      <a:pt x="149" y="52"/>
                    </a:lnTo>
                    <a:lnTo>
                      <a:pt x="188" y="56"/>
                    </a:lnTo>
                    <a:lnTo>
                      <a:pt x="226" y="56"/>
                    </a:lnTo>
                    <a:lnTo>
                      <a:pt x="266" y="56"/>
                    </a:lnTo>
                    <a:lnTo>
                      <a:pt x="305" y="52"/>
                    </a:lnTo>
                    <a:lnTo>
                      <a:pt x="339" y="48"/>
                    </a:lnTo>
                    <a:lnTo>
                      <a:pt x="372" y="43"/>
                    </a:lnTo>
                    <a:lnTo>
                      <a:pt x="400" y="37"/>
                    </a:lnTo>
                    <a:lnTo>
                      <a:pt x="421" y="27"/>
                    </a:lnTo>
                    <a:lnTo>
                      <a:pt x="439" y="20"/>
                    </a:lnTo>
                    <a:lnTo>
                      <a:pt x="448" y="10"/>
                    </a:lnTo>
                    <a:lnTo>
                      <a:pt x="45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132" name="Rectangle 156"/>
            <p:cNvSpPr>
              <a:spLocks noChangeArrowheads="1"/>
            </p:cNvSpPr>
            <p:nvPr/>
          </p:nvSpPr>
          <p:spPr bwMode="auto">
            <a:xfrm>
              <a:off x="4266" y="446"/>
              <a:ext cx="0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ko-KR" sz="2400">
                <a:latin typeface="Times New Roman" pitchFamily="18" charset="0"/>
              </a:endParaRPr>
            </a:p>
          </p:txBody>
        </p:sp>
      </p:grpSp>
      <p:grpSp>
        <p:nvGrpSpPr>
          <p:cNvPr id="135" name="Group 157"/>
          <p:cNvGrpSpPr>
            <a:grpSpLocks/>
          </p:cNvGrpSpPr>
          <p:nvPr/>
        </p:nvGrpSpPr>
        <p:grpSpPr bwMode="auto">
          <a:xfrm>
            <a:off x="3553698" y="4527713"/>
            <a:ext cx="242439" cy="298318"/>
            <a:chOff x="4131" y="395"/>
            <a:chExt cx="292" cy="260"/>
          </a:xfrm>
        </p:grpSpPr>
        <p:grpSp>
          <p:nvGrpSpPr>
            <p:cNvPr id="136" name="Group 158"/>
            <p:cNvGrpSpPr>
              <a:grpSpLocks/>
            </p:cNvGrpSpPr>
            <p:nvPr/>
          </p:nvGrpSpPr>
          <p:grpSpPr bwMode="auto">
            <a:xfrm>
              <a:off x="4131" y="395"/>
              <a:ext cx="292" cy="227"/>
              <a:chOff x="4235" y="395"/>
              <a:chExt cx="230" cy="227"/>
            </a:xfrm>
          </p:grpSpPr>
          <p:sp>
            <p:nvSpPr>
              <p:cNvPr id="138" name="Freeform 159"/>
              <p:cNvSpPr>
                <a:spLocks/>
              </p:cNvSpPr>
              <p:nvPr/>
            </p:nvSpPr>
            <p:spPr bwMode="auto">
              <a:xfrm>
                <a:off x="4238" y="395"/>
                <a:ext cx="227" cy="227"/>
              </a:xfrm>
              <a:custGeom>
                <a:avLst/>
                <a:gdLst>
                  <a:gd name="T0" fmla="*/ 0 w 452"/>
                  <a:gd name="T1" fmla="*/ 1 h 452"/>
                  <a:gd name="T2" fmla="*/ 0 w 452"/>
                  <a:gd name="T3" fmla="*/ 1 h 452"/>
                  <a:gd name="T4" fmla="*/ 1 w 452"/>
                  <a:gd name="T5" fmla="*/ 1 h 452"/>
                  <a:gd name="T6" fmla="*/ 1 w 452"/>
                  <a:gd name="T7" fmla="*/ 1 h 452"/>
                  <a:gd name="T8" fmla="*/ 1 w 452"/>
                  <a:gd name="T9" fmla="*/ 1 h 452"/>
                  <a:gd name="T10" fmla="*/ 1 w 452"/>
                  <a:gd name="T11" fmla="*/ 1 h 452"/>
                  <a:gd name="T12" fmla="*/ 1 w 452"/>
                  <a:gd name="T13" fmla="*/ 1 h 452"/>
                  <a:gd name="T14" fmla="*/ 1 w 452"/>
                  <a:gd name="T15" fmla="*/ 1 h 452"/>
                  <a:gd name="T16" fmla="*/ 1 w 452"/>
                  <a:gd name="T17" fmla="*/ 1 h 452"/>
                  <a:gd name="T18" fmla="*/ 1 w 452"/>
                  <a:gd name="T19" fmla="*/ 1 h 452"/>
                  <a:gd name="T20" fmla="*/ 1 w 452"/>
                  <a:gd name="T21" fmla="*/ 1 h 452"/>
                  <a:gd name="T22" fmla="*/ 1 w 452"/>
                  <a:gd name="T23" fmla="*/ 1 h 452"/>
                  <a:gd name="T24" fmla="*/ 1 w 452"/>
                  <a:gd name="T25" fmla="*/ 1 h 452"/>
                  <a:gd name="T26" fmla="*/ 1 w 452"/>
                  <a:gd name="T27" fmla="*/ 1 h 452"/>
                  <a:gd name="T28" fmla="*/ 1 w 452"/>
                  <a:gd name="T29" fmla="*/ 1 h 452"/>
                  <a:gd name="T30" fmla="*/ 1 w 452"/>
                  <a:gd name="T31" fmla="*/ 1 h 452"/>
                  <a:gd name="T32" fmla="*/ 1 w 452"/>
                  <a:gd name="T33" fmla="*/ 1 h 452"/>
                  <a:gd name="T34" fmla="*/ 1 w 452"/>
                  <a:gd name="T35" fmla="*/ 1 h 452"/>
                  <a:gd name="T36" fmla="*/ 1 w 452"/>
                  <a:gd name="T37" fmla="*/ 1 h 452"/>
                  <a:gd name="T38" fmla="*/ 1 w 452"/>
                  <a:gd name="T39" fmla="*/ 1 h 452"/>
                  <a:gd name="T40" fmla="*/ 1 w 452"/>
                  <a:gd name="T41" fmla="*/ 1 h 452"/>
                  <a:gd name="T42" fmla="*/ 1 w 452"/>
                  <a:gd name="T43" fmla="*/ 1 h 452"/>
                  <a:gd name="T44" fmla="*/ 1 w 452"/>
                  <a:gd name="T45" fmla="*/ 1 h 452"/>
                  <a:gd name="T46" fmla="*/ 1 w 452"/>
                  <a:gd name="T47" fmla="*/ 1 h 452"/>
                  <a:gd name="T48" fmla="*/ 1 w 452"/>
                  <a:gd name="T49" fmla="*/ 1 h 452"/>
                  <a:gd name="T50" fmla="*/ 1 w 452"/>
                  <a:gd name="T51" fmla="*/ 1 h 452"/>
                  <a:gd name="T52" fmla="*/ 1 w 452"/>
                  <a:gd name="T53" fmla="*/ 1 h 452"/>
                  <a:gd name="T54" fmla="*/ 1 w 452"/>
                  <a:gd name="T55" fmla="*/ 1 h 452"/>
                  <a:gd name="T56" fmla="*/ 1 w 452"/>
                  <a:gd name="T57" fmla="*/ 0 h 452"/>
                  <a:gd name="T58" fmla="*/ 1 w 452"/>
                  <a:gd name="T59" fmla="*/ 0 h 452"/>
                  <a:gd name="T60" fmla="*/ 1 w 452"/>
                  <a:gd name="T61" fmla="*/ 0 h 452"/>
                  <a:gd name="T62" fmla="*/ 1 w 452"/>
                  <a:gd name="T63" fmla="*/ 1 h 452"/>
                  <a:gd name="T64" fmla="*/ 1 w 452"/>
                  <a:gd name="T65" fmla="*/ 1 h 452"/>
                  <a:gd name="T66" fmla="*/ 1 w 452"/>
                  <a:gd name="T67" fmla="*/ 1 h 452"/>
                  <a:gd name="T68" fmla="*/ 1 w 452"/>
                  <a:gd name="T69" fmla="*/ 1 h 452"/>
                  <a:gd name="T70" fmla="*/ 1 w 452"/>
                  <a:gd name="T71" fmla="*/ 1 h 452"/>
                  <a:gd name="T72" fmla="*/ 1 w 452"/>
                  <a:gd name="T73" fmla="*/ 1 h 452"/>
                  <a:gd name="T74" fmla="*/ 1 w 452"/>
                  <a:gd name="T75" fmla="*/ 1 h 452"/>
                  <a:gd name="T76" fmla="*/ 0 w 452"/>
                  <a:gd name="T77" fmla="*/ 1 h 45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2"/>
                  <a:gd name="T118" fmla="*/ 0 h 452"/>
                  <a:gd name="T119" fmla="*/ 452 w 452"/>
                  <a:gd name="T120" fmla="*/ 452 h 45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2" h="452">
                    <a:moveTo>
                      <a:pt x="0" y="57"/>
                    </a:moveTo>
                    <a:lnTo>
                      <a:pt x="0" y="396"/>
                    </a:lnTo>
                    <a:lnTo>
                      <a:pt x="4" y="406"/>
                    </a:lnTo>
                    <a:lnTo>
                      <a:pt x="13" y="416"/>
                    </a:lnTo>
                    <a:lnTo>
                      <a:pt x="31" y="423"/>
                    </a:lnTo>
                    <a:lnTo>
                      <a:pt x="54" y="433"/>
                    </a:lnTo>
                    <a:lnTo>
                      <a:pt x="80" y="439"/>
                    </a:lnTo>
                    <a:lnTo>
                      <a:pt x="113" y="444"/>
                    </a:lnTo>
                    <a:lnTo>
                      <a:pt x="149" y="448"/>
                    </a:lnTo>
                    <a:lnTo>
                      <a:pt x="188" y="452"/>
                    </a:lnTo>
                    <a:lnTo>
                      <a:pt x="226" y="452"/>
                    </a:lnTo>
                    <a:lnTo>
                      <a:pt x="266" y="452"/>
                    </a:lnTo>
                    <a:lnTo>
                      <a:pt x="305" y="448"/>
                    </a:lnTo>
                    <a:lnTo>
                      <a:pt x="339" y="444"/>
                    </a:lnTo>
                    <a:lnTo>
                      <a:pt x="372" y="439"/>
                    </a:lnTo>
                    <a:lnTo>
                      <a:pt x="400" y="433"/>
                    </a:lnTo>
                    <a:lnTo>
                      <a:pt x="421" y="423"/>
                    </a:lnTo>
                    <a:lnTo>
                      <a:pt x="439" y="416"/>
                    </a:lnTo>
                    <a:lnTo>
                      <a:pt x="448" y="406"/>
                    </a:lnTo>
                    <a:lnTo>
                      <a:pt x="452" y="396"/>
                    </a:lnTo>
                    <a:lnTo>
                      <a:pt x="452" y="57"/>
                    </a:lnTo>
                    <a:lnTo>
                      <a:pt x="448" y="46"/>
                    </a:lnTo>
                    <a:lnTo>
                      <a:pt x="439" y="36"/>
                    </a:lnTo>
                    <a:lnTo>
                      <a:pt x="421" y="29"/>
                    </a:lnTo>
                    <a:lnTo>
                      <a:pt x="400" y="21"/>
                    </a:lnTo>
                    <a:lnTo>
                      <a:pt x="372" y="13"/>
                    </a:lnTo>
                    <a:lnTo>
                      <a:pt x="339" y="8"/>
                    </a:lnTo>
                    <a:lnTo>
                      <a:pt x="305" y="4"/>
                    </a:lnTo>
                    <a:lnTo>
                      <a:pt x="266" y="0"/>
                    </a:lnTo>
                    <a:lnTo>
                      <a:pt x="226" y="0"/>
                    </a:lnTo>
                    <a:lnTo>
                      <a:pt x="188" y="0"/>
                    </a:lnTo>
                    <a:lnTo>
                      <a:pt x="149" y="4"/>
                    </a:lnTo>
                    <a:lnTo>
                      <a:pt x="113" y="8"/>
                    </a:lnTo>
                    <a:lnTo>
                      <a:pt x="80" y="13"/>
                    </a:lnTo>
                    <a:lnTo>
                      <a:pt x="54" y="21"/>
                    </a:lnTo>
                    <a:lnTo>
                      <a:pt x="31" y="29"/>
                    </a:lnTo>
                    <a:lnTo>
                      <a:pt x="13" y="36"/>
                    </a:lnTo>
                    <a:lnTo>
                      <a:pt x="4" y="4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9" name="Freeform 160"/>
              <p:cNvSpPr>
                <a:spLocks/>
              </p:cNvSpPr>
              <p:nvPr/>
            </p:nvSpPr>
            <p:spPr bwMode="auto">
              <a:xfrm>
                <a:off x="4235" y="424"/>
                <a:ext cx="227" cy="28"/>
              </a:xfrm>
              <a:custGeom>
                <a:avLst/>
                <a:gdLst>
                  <a:gd name="T0" fmla="*/ 0 w 452"/>
                  <a:gd name="T1" fmla="*/ 0 h 56"/>
                  <a:gd name="T2" fmla="*/ 1 w 452"/>
                  <a:gd name="T3" fmla="*/ 1 h 56"/>
                  <a:gd name="T4" fmla="*/ 1 w 452"/>
                  <a:gd name="T5" fmla="*/ 1 h 56"/>
                  <a:gd name="T6" fmla="*/ 1 w 452"/>
                  <a:gd name="T7" fmla="*/ 1 h 56"/>
                  <a:gd name="T8" fmla="*/ 1 w 452"/>
                  <a:gd name="T9" fmla="*/ 1 h 56"/>
                  <a:gd name="T10" fmla="*/ 1 w 452"/>
                  <a:gd name="T11" fmla="*/ 1 h 56"/>
                  <a:gd name="T12" fmla="*/ 1 w 452"/>
                  <a:gd name="T13" fmla="*/ 1 h 56"/>
                  <a:gd name="T14" fmla="*/ 1 w 452"/>
                  <a:gd name="T15" fmla="*/ 1 h 56"/>
                  <a:gd name="T16" fmla="*/ 1 w 452"/>
                  <a:gd name="T17" fmla="*/ 1 h 56"/>
                  <a:gd name="T18" fmla="*/ 1 w 452"/>
                  <a:gd name="T19" fmla="*/ 1 h 56"/>
                  <a:gd name="T20" fmla="*/ 1 w 452"/>
                  <a:gd name="T21" fmla="*/ 1 h 56"/>
                  <a:gd name="T22" fmla="*/ 1 w 452"/>
                  <a:gd name="T23" fmla="*/ 1 h 56"/>
                  <a:gd name="T24" fmla="*/ 1 w 452"/>
                  <a:gd name="T25" fmla="*/ 1 h 56"/>
                  <a:gd name="T26" fmla="*/ 1 w 452"/>
                  <a:gd name="T27" fmla="*/ 1 h 56"/>
                  <a:gd name="T28" fmla="*/ 1 w 452"/>
                  <a:gd name="T29" fmla="*/ 1 h 56"/>
                  <a:gd name="T30" fmla="*/ 1 w 452"/>
                  <a:gd name="T31" fmla="*/ 1 h 56"/>
                  <a:gd name="T32" fmla="*/ 1 w 452"/>
                  <a:gd name="T33" fmla="*/ 1 h 56"/>
                  <a:gd name="T34" fmla="*/ 1 w 452"/>
                  <a:gd name="T35" fmla="*/ 1 h 56"/>
                  <a:gd name="T36" fmla="*/ 1 w 452"/>
                  <a:gd name="T37" fmla="*/ 0 h 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2"/>
                  <a:gd name="T58" fmla="*/ 0 h 56"/>
                  <a:gd name="T59" fmla="*/ 452 w 452"/>
                  <a:gd name="T60" fmla="*/ 56 h 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2" h="56">
                    <a:moveTo>
                      <a:pt x="0" y="0"/>
                    </a:moveTo>
                    <a:lnTo>
                      <a:pt x="4" y="10"/>
                    </a:lnTo>
                    <a:lnTo>
                      <a:pt x="13" y="20"/>
                    </a:lnTo>
                    <a:lnTo>
                      <a:pt x="31" y="27"/>
                    </a:lnTo>
                    <a:lnTo>
                      <a:pt x="54" y="37"/>
                    </a:lnTo>
                    <a:lnTo>
                      <a:pt x="80" y="43"/>
                    </a:lnTo>
                    <a:lnTo>
                      <a:pt x="113" y="48"/>
                    </a:lnTo>
                    <a:lnTo>
                      <a:pt x="149" y="52"/>
                    </a:lnTo>
                    <a:lnTo>
                      <a:pt x="188" y="56"/>
                    </a:lnTo>
                    <a:lnTo>
                      <a:pt x="226" y="56"/>
                    </a:lnTo>
                    <a:lnTo>
                      <a:pt x="266" y="56"/>
                    </a:lnTo>
                    <a:lnTo>
                      <a:pt x="305" y="52"/>
                    </a:lnTo>
                    <a:lnTo>
                      <a:pt x="339" y="48"/>
                    </a:lnTo>
                    <a:lnTo>
                      <a:pt x="372" y="43"/>
                    </a:lnTo>
                    <a:lnTo>
                      <a:pt x="400" y="37"/>
                    </a:lnTo>
                    <a:lnTo>
                      <a:pt x="421" y="27"/>
                    </a:lnTo>
                    <a:lnTo>
                      <a:pt x="439" y="20"/>
                    </a:lnTo>
                    <a:lnTo>
                      <a:pt x="448" y="10"/>
                    </a:lnTo>
                    <a:lnTo>
                      <a:pt x="45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137" name="Rectangle 161"/>
            <p:cNvSpPr>
              <a:spLocks noChangeArrowheads="1"/>
            </p:cNvSpPr>
            <p:nvPr/>
          </p:nvSpPr>
          <p:spPr bwMode="auto">
            <a:xfrm>
              <a:off x="4265" y="454"/>
              <a:ext cx="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endParaRPr lang="ko-KR" altLang="ko-KR" sz="2400">
                <a:latin typeface="Times New Roman" pitchFamily="18" charset="0"/>
              </a:endParaRPr>
            </a:p>
          </p:txBody>
        </p:sp>
      </p:grpSp>
      <p:grpSp>
        <p:nvGrpSpPr>
          <p:cNvPr id="140" name="Group 162"/>
          <p:cNvGrpSpPr>
            <a:grpSpLocks/>
          </p:cNvGrpSpPr>
          <p:nvPr/>
        </p:nvGrpSpPr>
        <p:grpSpPr bwMode="auto">
          <a:xfrm>
            <a:off x="3341304" y="4582366"/>
            <a:ext cx="650649" cy="392823"/>
            <a:chOff x="3973" y="394"/>
            <a:chExt cx="784" cy="339"/>
          </a:xfrm>
        </p:grpSpPr>
        <p:grpSp>
          <p:nvGrpSpPr>
            <p:cNvPr id="141" name="Group 163"/>
            <p:cNvGrpSpPr>
              <a:grpSpLocks/>
            </p:cNvGrpSpPr>
            <p:nvPr/>
          </p:nvGrpSpPr>
          <p:grpSpPr bwMode="auto">
            <a:xfrm>
              <a:off x="4123" y="394"/>
              <a:ext cx="289" cy="227"/>
              <a:chOff x="4235" y="394"/>
              <a:chExt cx="228" cy="227"/>
            </a:xfrm>
          </p:grpSpPr>
          <p:sp>
            <p:nvSpPr>
              <p:cNvPr id="143" name="Freeform 164"/>
              <p:cNvSpPr>
                <a:spLocks/>
              </p:cNvSpPr>
              <p:nvPr/>
            </p:nvSpPr>
            <p:spPr bwMode="auto">
              <a:xfrm>
                <a:off x="4236" y="394"/>
                <a:ext cx="227" cy="227"/>
              </a:xfrm>
              <a:custGeom>
                <a:avLst/>
                <a:gdLst>
                  <a:gd name="T0" fmla="*/ 0 w 452"/>
                  <a:gd name="T1" fmla="*/ 1 h 452"/>
                  <a:gd name="T2" fmla="*/ 0 w 452"/>
                  <a:gd name="T3" fmla="*/ 1 h 452"/>
                  <a:gd name="T4" fmla="*/ 1 w 452"/>
                  <a:gd name="T5" fmla="*/ 1 h 452"/>
                  <a:gd name="T6" fmla="*/ 1 w 452"/>
                  <a:gd name="T7" fmla="*/ 1 h 452"/>
                  <a:gd name="T8" fmla="*/ 1 w 452"/>
                  <a:gd name="T9" fmla="*/ 1 h 452"/>
                  <a:gd name="T10" fmla="*/ 1 w 452"/>
                  <a:gd name="T11" fmla="*/ 1 h 452"/>
                  <a:gd name="T12" fmla="*/ 1 w 452"/>
                  <a:gd name="T13" fmla="*/ 1 h 452"/>
                  <a:gd name="T14" fmla="*/ 1 w 452"/>
                  <a:gd name="T15" fmla="*/ 1 h 452"/>
                  <a:gd name="T16" fmla="*/ 1 w 452"/>
                  <a:gd name="T17" fmla="*/ 1 h 452"/>
                  <a:gd name="T18" fmla="*/ 1 w 452"/>
                  <a:gd name="T19" fmla="*/ 1 h 452"/>
                  <a:gd name="T20" fmla="*/ 1 w 452"/>
                  <a:gd name="T21" fmla="*/ 1 h 452"/>
                  <a:gd name="T22" fmla="*/ 1 w 452"/>
                  <a:gd name="T23" fmla="*/ 1 h 452"/>
                  <a:gd name="T24" fmla="*/ 1 w 452"/>
                  <a:gd name="T25" fmla="*/ 1 h 452"/>
                  <a:gd name="T26" fmla="*/ 1 w 452"/>
                  <a:gd name="T27" fmla="*/ 1 h 452"/>
                  <a:gd name="T28" fmla="*/ 1 w 452"/>
                  <a:gd name="T29" fmla="*/ 1 h 452"/>
                  <a:gd name="T30" fmla="*/ 1 w 452"/>
                  <a:gd name="T31" fmla="*/ 1 h 452"/>
                  <a:gd name="T32" fmla="*/ 1 w 452"/>
                  <a:gd name="T33" fmla="*/ 1 h 452"/>
                  <a:gd name="T34" fmla="*/ 1 w 452"/>
                  <a:gd name="T35" fmla="*/ 1 h 452"/>
                  <a:gd name="T36" fmla="*/ 1 w 452"/>
                  <a:gd name="T37" fmla="*/ 1 h 452"/>
                  <a:gd name="T38" fmla="*/ 1 w 452"/>
                  <a:gd name="T39" fmla="*/ 1 h 452"/>
                  <a:gd name="T40" fmla="*/ 1 w 452"/>
                  <a:gd name="T41" fmla="*/ 1 h 452"/>
                  <a:gd name="T42" fmla="*/ 1 w 452"/>
                  <a:gd name="T43" fmla="*/ 1 h 452"/>
                  <a:gd name="T44" fmla="*/ 1 w 452"/>
                  <a:gd name="T45" fmla="*/ 1 h 452"/>
                  <a:gd name="T46" fmla="*/ 1 w 452"/>
                  <a:gd name="T47" fmla="*/ 1 h 452"/>
                  <a:gd name="T48" fmla="*/ 1 w 452"/>
                  <a:gd name="T49" fmla="*/ 1 h 452"/>
                  <a:gd name="T50" fmla="*/ 1 w 452"/>
                  <a:gd name="T51" fmla="*/ 1 h 452"/>
                  <a:gd name="T52" fmla="*/ 1 w 452"/>
                  <a:gd name="T53" fmla="*/ 1 h 452"/>
                  <a:gd name="T54" fmla="*/ 1 w 452"/>
                  <a:gd name="T55" fmla="*/ 1 h 452"/>
                  <a:gd name="T56" fmla="*/ 1 w 452"/>
                  <a:gd name="T57" fmla="*/ 0 h 452"/>
                  <a:gd name="T58" fmla="*/ 1 w 452"/>
                  <a:gd name="T59" fmla="*/ 0 h 452"/>
                  <a:gd name="T60" fmla="*/ 1 w 452"/>
                  <a:gd name="T61" fmla="*/ 0 h 452"/>
                  <a:gd name="T62" fmla="*/ 1 w 452"/>
                  <a:gd name="T63" fmla="*/ 1 h 452"/>
                  <a:gd name="T64" fmla="*/ 1 w 452"/>
                  <a:gd name="T65" fmla="*/ 1 h 452"/>
                  <a:gd name="T66" fmla="*/ 1 w 452"/>
                  <a:gd name="T67" fmla="*/ 1 h 452"/>
                  <a:gd name="T68" fmla="*/ 1 w 452"/>
                  <a:gd name="T69" fmla="*/ 1 h 452"/>
                  <a:gd name="T70" fmla="*/ 1 w 452"/>
                  <a:gd name="T71" fmla="*/ 1 h 452"/>
                  <a:gd name="T72" fmla="*/ 1 w 452"/>
                  <a:gd name="T73" fmla="*/ 1 h 452"/>
                  <a:gd name="T74" fmla="*/ 1 w 452"/>
                  <a:gd name="T75" fmla="*/ 1 h 452"/>
                  <a:gd name="T76" fmla="*/ 0 w 452"/>
                  <a:gd name="T77" fmla="*/ 1 h 45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2"/>
                  <a:gd name="T118" fmla="*/ 0 h 452"/>
                  <a:gd name="T119" fmla="*/ 452 w 452"/>
                  <a:gd name="T120" fmla="*/ 452 h 45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2" h="452">
                    <a:moveTo>
                      <a:pt x="0" y="57"/>
                    </a:moveTo>
                    <a:lnTo>
                      <a:pt x="0" y="396"/>
                    </a:lnTo>
                    <a:lnTo>
                      <a:pt x="4" y="406"/>
                    </a:lnTo>
                    <a:lnTo>
                      <a:pt x="13" y="416"/>
                    </a:lnTo>
                    <a:lnTo>
                      <a:pt x="31" y="423"/>
                    </a:lnTo>
                    <a:lnTo>
                      <a:pt x="54" y="433"/>
                    </a:lnTo>
                    <a:lnTo>
                      <a:pt x="80" y="439"/>
                    </a:lnTo>
                    <a:lnTo>
                      <a:pt x="113" y="444"/>
                    </a:lnTo>
                    <a:lnTo>
                      <a:pt x="149" y="448"/>
                    </a:lnTo>
                    <a:lnTo>
                      <a:pt x="188" y="452"/>
                    </a:lnTo>
                    <a:lnTo>
                      <a:pt x="226" y="452"/>
                    </a:lnTo>
                    <a:lnTo>
                      <a:pt x="266" y="452"/>
                    </a:lnTo>
                    <a:lnTo>
                      <a:pt x="305" y="448"/>
                    </a:lnTo>
                    <a:lnTo>
                      <a:pt x="339" y="444"/>
                    </a:lnTo>
                    <a:lnTo>
                      <a:pt x="372" y="439"/>
                    </a:lnTo>
                    <a:lnTo>
                      <a:pt x="400" y="433"/>
                    </a:lnTo>
                    <a:lnTo>
                      <a:pt x="421" y="423"/>
                    </a:lnTo>
                    <a:lnTo>
                      <a:pt x="439" y="416"/>
                    </a:lnTo>
                    <a:lnTo>
                      <a:pt x="448" y="406"/>
                    </a:lnTo>
                    <a:lnTo>
                      <a:pt x="452" y="396"/>
                    </a:lnTo>
                    <a:lnTo>
                      <a:pt x="452" y="57"/>
                    </a:lnTo>
                    <a:lnTo>
                      <a:pt x="448" y="46"/>
                    </a:lnTo>
                    <a:lnTo>
                      <a:pt x="439" y="36"/>
                    </a:lnTo>
                    <a:lnTo>
                      <a:pt x="421" y="29"/>
                    </a:lnTo>
                    <a:lnTo>
                      <a:pt x="400" y="21"/>
                    </a:lnTo>
                    <a:lnTo>
                      <a:pt x="372" y="13"/>
                    </a:lnTo>
                    <a:lnTo>
                      <a:pt x="339" y="8"/>
                    </a:lnTo>
                    <a:lnTo>
                      <a:pt x="305" y="4"/>
                    </a:lnTo>
                    <a:lnTo>
                      <a:pt x="266" y="0"/>
                    </a:lnTo>
                    <a:lnTo>
                      <a:pt x="226" y="0"/>
                    </a:lnTo>
                    <a:lnTo>
                      <a:pt x="188" y="0"/>
                    </a:lnTo>
                    <a:lnTo>
                      <a:pt x="149" y="4"/>
                    </a:lnTo>
                    <a:lnTo>
                      <a:pt x="113" y="8"/>
                    </a:lnTo>
                    <a:lnTo>
                      <a:pt x="80" y="13"/>
                    </a:lnTo>
                    <a:lnTo>
                      <a:pt x="54" y="21"/>
                    </a:lnTo>
                    <a:lnTo>
                      <a:pt x="31" y="29"/>
                    </a:lnTo>
                    <a:lnTo>
                      <a:pt x="13" y="36"/>
                    </a:lnTo>
                    <a:lnTo>
                      <a:pt x="4" y="4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4" name="Freeform 165"/>
              <p:cNvSpPr>
                <a:spLocks/>
              </p:cNvSpPr>
              <p:nvPr/>
            </p:nvSpPr>
            <p:spPr bwMode="auto">
              <a:xfrm>
                <a:off x="4235" y="424"/>
                <a:ext cx="227" cy="28"/>
              </a:xfrm>
              <a:custGeom>
                <a:avLst/>
                <a:gdLst>
                  <a:gd name="T0" fmla="*/ 0 w 452"/>
                  <a:gd name="T1" fmla="*/ 0 h 56"/>
                  <a:gd name="T2" fmla="*/ 1 w 452"/>
                  <a:gd name="T3" fmla="*/ 1 h 56"/>
                  <a:gd name="T4" fmla="*/ 1 w 452"/>
                  <a:gd name="T5" fmla="*/ 1 h 56"/>
                  <a:gd name="T6" fmla="*/ 1 w 452"/>
                  <a:gd name="T7" fmla="*/ 1 h 56"/>
                  <a:gd name="T8" fmla="*/ 1 w 452"/>
                  <a:gd name="T9" fmla="*/ 1 h 56"/>
                  <a:gd name="T10" fmla="*/ 1 w 452"/>
                  <a:gd name="T11" fmla="*/ 1 h 56"/>
                  <a:gd name="T12" fmla="*/ 1 w 452"/>
                  <a:gd name="T13" fmla="*/ 1 h 56"/>
                  <a:gd name="T14" fmla="*/ 1 w 452"/>
                  <a:gd name="T15" fmla="*/ 1 h 56"/>
                  <a:gd name="T16" fmla="*/ 1 w 452"/>
                  <a:gd name="T17" fmla="*/ 1 h 56"/>
                  <a:gd name="T18" fmla="*/ 1 w 452"/>
                  <a:gd name="T19" fmla="*/ 1 h 56"/>
                  <a:gd name="T20" fmla="*/ 1 w 452"/>
                  <a:gd name="T21" fmla="*/ 1 h 56"/>
                  <a:gd name="T22" fmla="*/ 1 w 452"/>
                  <a:gd name="T23" fmla="*/ 1 h 56"/>
                  <a:gd name="T24" fmla="*/ 1 w 452"/>
                  <a:gd name="T25" fmla="*/ 1 h 56"/>
                  <a:gd name="T26" fmla="*/ 1 w 452"/>
                  <a:gd name="T27" fmla="*/ 1 h 56"/>
                  <a:gd name="T28" fmla="*/ 1 w 452"/>
                  <a:gd name="T29" fmla="*/ 1 h 56"/>
                  <a:gd name="T30" fmla="*/ 1 w 452"/>
                  <a:gd name="T31" fmla="*/ 1 h 56"/>
                  <a:gd name="T32" fmla="*/ 1 w 452"/>
                  <a:gd name="T33" fmla="*/ 1 h 56"/>
                  <a:gd name="T34" fmla="*/ 1 w 452"/>
                  <a:gd name="T35" fmla="*/ 1 h 56"/>
                  <a:gd name="T36" fmla="*/ 1 w 452"/>
                  <a:gd name="T37" fmla="*/ 0 h 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2"/>
                  <a:gd name="T58" fmla="*/ 0 h 56"/>
                  <a:gd name="T59" fmla="*/ 452 w 452"/>
                  <a:gd name="T60" fmla="*/ 56 h 5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2" h="56">
                    <a:moveTo>
                      <a:pt x="0" y="0"/>
                    </a:moveTo>
                    <a:lnTo>
                      <a:pt x="4" y="10"/>
                    </a:lnTo>
                    <a:lnTo>
                      <a:pt x="13" y="20"/>
                    </a:lnTo>
                    <a:lnTo>
                      <a:pt x="31" y="27"/>
                    </a:lnTo>
                    <a:lnTo>
                      <a:pt x="54" y="37"/>
                    </a:lnTo>
                    <a:lnTo>
                      <a:pt x="80" y="43"/>
                    </a:lnTo>
                    <a:lnTo>
                      <a:pt x="113" y="48"/>
                    </a:lnTo>
                    <a:lnTo>
                      <a:pt x="149" y="52"/>
                    </a:lnTo>
                    <a:lnTo>
                      <a:pt x="188" y="56"/>
                    </a:lnTo>
                    <a:lnTo>
                      <a:pt x="226" y="56"/>
                    </a:lnTo>
                    <a:lnTo>
                      <a:pt x="266" y="56"/>
                    </a:lnTo>
                    <a:lnTo>
                      <a:pt x="305" y="52"/>
                    </a:lnTo>
                    <a:lnTo>
                      <a:pt x="339" y="48"/>
                    </a:lnTo>
                    <a:lnTo>
                      <a:pt x="372" y="43"/>
                    </a:lnTo>
                    <a:lnTo>
                      <a:pt x="400" y="37"/>
                    </a:lnTo>
                    <a:lnTo>
                      <a:pt x="421" y="27"/>
                    </a:lnTo>
                    <a:lnTo>
                      <a:pt x="439" y="20"/>
                    </a:lnTo>
                    <a:lnTo>
                      <a:pt x="448" y="10"/>
                    </a:lnTo>
                    <a:lnTo>
                      <a:pt x="452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142" name="Rectangle 166"/>
            <p:cNvSpPr>
              <a:spLocks noChangeArrowheads="1"/>
            </p:cNvSpPr>
            <p:nvPr/>
          </p:nvSpPr>
          <p:spPr bwMode="auto">
            <a:xfrm>
              <a:off x="3973" y="627"/>
              <a:ext cx="784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lang="en-US" altLang="ko-KR" sz="800" dirty="0" smtClean="0">
                  <a:solidFill>
                    <a:srgbClr val="000000"/>
                  </a:solidFill>
                  <a:latin typeface="Times New Roman" pitchFamily="18" charset="0"/>
                </a:rPr>
                <a:t>Backup Storage</a:t>
              </a:r>
              <a:endParaRPr lang="en-US" altLang="ko-KR" sz="2400" dirty="0">
                <a:latin typeface="Times New Roman" pitchFamily="18" charset="0"/>
              </a:endParaRPr>
            </a:p>
          </p:txBody>
        </p:sp>
      </p:grpSp>
      <p:grpSp>
        <p:nvGrpSpPr>
          <p:cNvPr id="145" name="그룹 144"/>
          <p:cNvGrpSpPr/>
          <p:nvPr/>
        </p:nvGrpSpPr>
        <p:grpSpPr>
          <a:xfrm>
            <a:off x="2999259" y="1746337"/>
            <a:ext cx="310879" cy="298509"/>
            <a:chOff x="2999259" y="1755862"/>
            <a:chExt cx="310879" cy="298509"/>
          </a:xfrm>
        </p:grpSpPr>
        <p:pic>
          <p:nvPicPr>
            <p:cNvPr id="146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99259" y="1775061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7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18670" y="1755862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8" name="그룹 147"/>
          <p:cNvGrpSpPr/>
          <p:nvPr/>
        </p:nvGrpSpPr>
        <p:grpSpPr>
          <a:xfrm>
            <a:off x="3514656" y="1746337"/>
            <a:ext cx="310879" cy="298509"/>
            <a:chOff x="2999259" y="1755862"/>
            <a:chExt cx="310879" cy="298509"/>
          </a:xfrm>
        </p:grpSpPr>
        <p:pic>
          <p:nvPicPr>
            <p:cNvPr id="149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99259" y="1775061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0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18670" y="1755862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1" name="그룹 150"/>
          <p:cNvGrpSpPr/>
          <p:nvPr/>
        </p:nvGrpSpPr>
        <p:grpSpPr>
          <a:xfrm>
            <a:off x="4030053" y="1746337"/>
            <a:ext cx="310879" cy="298509"/>
            <a:chOff x="2999259" y="1755862"/>
            <a:chExt cx="310879" cy="298509"/>
          </a:xfrm>
        </p:grpSpPr>
        <p:pic>
          <p:nvPicPr>
            <p:cNvPr id="152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99259" y="1775061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" name="Picture 6" descr="서버-한개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18670" y="1755862"/>
              <a:ext cx="191468" cy="279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4" name="그룹 153"/>
          <p:cNvGrpSpPr/>
          <p:nvPr/>
        </p:nvGrpSpPr>
        <p:grpSpPr>
          <a:xfrm>
            <a:off x="795412" y="3429541"/>
            <a:ext cx="980484" cy="418216"/>
            <a:chOff x="798862" y="3429541"/>
            <a:chExt cx="980484" cy="418216"/>
          </a:xfrm>
        </p:grpSpPr>
        <p:pic>
          <p:nvPicPr>
            <p:cNvPr id="155" name="그림 15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8862" y="3429541"/>
              <a:ext cx="361996" cy="418216"/>
            </a:xfrm>
            <a:prstGeom prst="rect">
              <a:avLst/>
            </a:prstGeom>
          </p:spPr>
        </p:pic>
        <p:pic>
          <p:nvPicPr>
            <p:cNvPr id="156" name="그림 15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7350" y="3429541"/>
              <a:ext cx="361996" cy="418216"/>
            </a:xfrm>
            <a:prstGeom prst="rect">
              <a:avLst/>
            </a:prstGeom>
          </p:spPr>
        </p:pic>
      </p:grpSp>
      <p:sp>
        <p:nvSpPr>
          <p:cNvPr id="157" name="Text Box 57"/>
          <p:cNvSpPr txBox="1">
            <a:spLocks noChangeArrowheads="1"/>
          </p:cNvSpPr>
          <p:nvPr/>
        </p:nvSpPr>
        <p:spPr bwMode="auto">
          <a:xfrm>
            <a:off x="3008784" y="2074154"/>
            <a:ext cx="21672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algn="ctr" defTabSz="8826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1" kern="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/>
            <a:r>
              <a:rPr lang="en-US" altLang="ko-KR" sz="800" spc="-20" dirty="0" smtClean="0">
                <a:solidFill>
                  <a:prstClr val="black"/>
                </a:solidFill>
              </a:rPr>
              <a:t>Mail</a:t>
            </a:r>
            <a:br>
              <a:rPr lang="en-US" altLang="ko-KR" sz="800" spc="-20" dirty="0" smtClean="0">
                <a:solidFill>
                  <a:prstClr val="black"/>
                </a:solidFill>
              </a:rPr>
            </a:br>
            <a:r>
              <a:rPr lang="en-US" altLang="ko-KR" sz="800" spc="-20" dirty="0" smtClean="0">
                <a:solidFill>
                  <a:prstClr val="black"/>
                </a:solidFill>
              </a:rPr>
              <a:t>Web</a:t>
            </a:r>
            <a:endParaRPr lang="ko-KR" altLang="en-US" sz="800" spc="-20" dirty="0">
              <a:solidFill>
                <a:prstClr val="black"/>
              </a:solidFill>
            </a:endParaRPr>
          </a:p>
        </p:txBody>
      </p:sp>
      <p:sp>
        <p:nvSpPr>
          <p:cNvPr id="158" name="Text Box 57"/>
          <p:cNvSpPr txBox="1">
            <a:spLocks noChangeArrowheads="1"/>
          </p:cNvSpPr>
          <p:nvPr/>
        </p:nvSpPr>
        <p:spPr bwMode="auto">
          <a:xfrm>
            <a:off x="3556953" y="2117757"/>
            <a:ext cx="19909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algn="ctr" defTabSz="8826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1" kern="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/>
            <a:r>
              <a:rPr lang="en-US" altLang="ko-KR" sz="800" spc="-20" dirty="0" smtClean="0">
                <a:solidFill>
                  <a:prstClr val="black"/>
                </a:solidFill>
              </a:rPr>
              <a:t>DNS</a:t>
            </a:r>
            <a:endParaRPr lang="ko-KR" altLang="en-US" sz="800" spc="-20" dirty="0">
              <a:solidFill>
                <a:prstClr val="black"/>
              </a:solidFill>
            </a:endParaRPr>
          </a:p>
        </p:txBody>
      </p:sp>
      <p:sp>
        <p:nvSpPr>
          <p:cNvPr id="159" name="Text Box 57"/>
          <p:cNvSpPr txBox="1">
            <a:spLocks noChangeArrowheads="1"/>
          </p:cNvSpPr>
          <p:nvPr/>
        </p:nvSpPr>
        <p:spPr bwMode="auto">
          <a:xfrm>
            <a:off x="3970599" y="2089182"/>
            <a:ext cx="3745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algn="ctr" defTabSz="8826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1" kern="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marL="742950" indent="-28575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1709738" eaLnBrk="0" hangingPunct="0"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1709738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800" spc="-20" dirty="0" smtClean="0">
                <a:solidFill>
                  <a:prstClr val="black"/>
                </a:solidFill>
              </a:rPr>
              <a:t>모니터링</a:t>
            </a:r>
            <a:r>
              <a:rPr lang="en-US" altLang="ko-KR" sz="800" spc="-20" dirty="0" smtClean="0">
                <a:solidFill>
                  <a:prstClr val="black"/>
                </a:solidFill>
              </a:rPr>
              <a:t/>
            </a:r>
            <a:br>
              <a:rPr lang="en-US" altLang="ko-KR" sz="800" spc="-20" dirty="0" smtClean="0">
                <a:solidFill>
                  <a:prstClr val="black"/>
                </a:solidFill>
              </a:rPr>
            </a:br>
            <a:r>
              <a:rPr lang="ko-KR" altLang="en-US" sz="800" spc="-20" dirty="0" smtClean="0">
                <a:solidFill>
                  <a:prstClr val="black"/>
                </a:solidFill>
              </a:rPr>
              <a:t>서버</a:t>
            </a:r>
            <a:endParaRPr lang="ko-KR" altLang="en-US" sz="800" spc="-20" dirty="0">
              <a:solidFill>
                <a:prstClr val="black"/>
              </a:solidFill>
            </a:endParaRPr>
          </a:p>
        </p:txBody>
      </p:sp>
      <p:pic>
        <p:nvPicPr>
          <p:cNvPr id="160" name="Picture 79" descr="컴퓨터-앞-파랑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7039" y="2888940"/>
            <a:ext cx="279558" cy="2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" name="Picture 6" descr="서버-한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27834" y="3204398"/>
            <a:ext cx="210615" cy="3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" name="Picture 6" descr="서버-한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9387" y="3204398"/>
            <a:ext cx="210615" cy="3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" name="Picture 6" descr="서버-한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31890" y="3204398"/>
            <a:ext cx="210615" cy="3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" name="Picture 6" descr="서버-한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3918" y="3204398"/>
            <a:ext cx="210615" cy="3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6" descr="서버-한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5946" y="3204398"/>
            <a:ext cx="210615" cy="3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6" name="그림 16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6451" y="2845203"/>
            <a:ext cx="361996" cy="319470"/>
          </a:xfrm>
          <a:prstGeom prst="rect">
            <a:avLst/>
          </a:prstGeom>
        </p:spPr>
      </p:pic>
      <p:sp>
        <p:nvSpPr>
          <p:cNvPr id="167" name="Text Box 128"/>
          <p:cNvSpPr txBox="1">
            <a:spLocks noChangeArrowheads="1"/>
          </p:cNvSpPr>
          <p:nvPr/>
        </p:nvSpPr>
        <p:spPr bwMode="auto">
          <a:xfrm>
            <a:off x="3215283" y="2896949"/>
            <a:ext cx="37734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en-US" altLang="ko-KR" sz="800" b="1" kern="0" spc="-2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Hub</a:t>
            </a:r>
            <a:endParaRPr lang="en-US" altLang="ko-KR" sz="800" b="1" kern="0" spc="-2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68" name="그룹 167"/>
          <p:cNvGrpSpPr/>
          <p:nvPr/>
        </p:nvGrpSpPr>
        <p:grpSpPr>
          <a:xfrm>
            <a:off x="981218" y="2257934"/>
            <a:ext cx="591889" cy="310992"/>
            <a:chOff x="981218" y="2257934"/>
            <a:chExt cx="591889" cy="310992"/>
          </a:xfrm>
        </p:grpSpPr>
        <p:cxnSp>
          <p:nvCxnSpPr>
            <p:cNvPr id="169" name="직선 연결선 168"/>
            <p:cNvCxnSpPr>
              <a:endCxn id="122" idx="0"/>
            </p:cNvCxnSpPr>
            <p:nvPr/>
          </p:nvCxnSpPr>
          <p:spPr>
            <a:xfrm>
              <a:off x="993482" y="2276872"/>
              <a:ext cx="4719" cy="292054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직선 연결선 169"/>
            <p:cNvCxnSpPr/>
            <p:nvPr/>
          </p:nvCxnSpPr>
          <p:spPr>
            <a:xfrm>
              <a:off x="1545259" y="2276872"/>
              <a:ext cx="0" cy="292054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직선 연결선 170"/>
            <p:cNvCxnSpPr>
              <a:endCxn id="122" idx="0"/>
            </p:cNvCxnSpPr>
            <p:nvPr/>
          </p:nvCxnSpPr>
          <p:spPr>
            <a:xfrm flipH="1">
              <a:off x="998201" y="2264653"/>
              <a:ext cx="549931" cy="304273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직선 연결선 171"/>
            <p:cNvCxnSpPr>
              <a:stCxn id="123" idx="0"/>
            </p:cNvCxnSpPr>
            <p:nvPr/>
          </p:nvCxnSpPr>
          <p:spPr>
            <a:xfrm flipH="1" flipV="1">
              <a:off x="981218" y="2257934"/>
              <a:ext cx="591889" cy="30697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3" name="Picture 2" descr="C:\Users\kimseongeun\Desktop\140924_[LG CNS]인천공항 3단계 경비보안시스템 구축사업\제안마스터\제안마스터\구름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68" y="1605550"/>
            <a:ext cx="1095773" cy="67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" name="Rectangle 53"/>
          <p:cNvSpPr>
            <a:spLocks noChangeArrowheads="1"/>
          </p:cNvSpPr>
          <p:nvPr/>
        </p:nvSpPr>
        <p:spPr bwMode="gray">
          <a:xfrm>
            <a:off x="972279" y="1913769"/>
            <a:ext cx="626751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1063625"/>
            <a:r>
              <a:rPr lang="en-US" altLang="ko-KR" sz="1050" b="1" dirty="0">
                <a:solidFill>
                  <a:srgbClr val="5F5F5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Internet</a:t>
            </a:r>
          </a:p>
        </p:txBody>
      </p:sp>
      <p:grpSp>
        <p:nvGrpSpPr>
          <p:cNvPr id="175" name="그룹 174"/>
          <p:cNvGrpSpPr/>
          <p:nvPr/>
        </p:nvGrpSpPr>
        <p:grpSpPr>
          <a:xfrm>
            <a:off x="596533" y="4225654"/>
            <a:ext cx="361996" cy="871252"/>
            <a:chOff x="596533" y="4225654"/>
            <a:chExt cx="361996" cy="871252"/>
          </a:xfrm>
        </p:grpSpPr>
        <p:cxnSp>
          <p:nvCxnSpPr>
            <p:cNvPr id="176" name="직선 연결선 175"/>
            <p:cNvCxnSpPr/>
            <p:nvPr/>
          </p:nvCxnSpPr>
          <p:spPr>
            <a:xfrm>
              <a:off x="777531" y="4277209"/>
              <a:ext cx="0" cy="57600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7" name="Picture 6" descr="서버-한개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50109" y="4725144"/>
              <a:ext cx="254844" cy="37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" name="그림 17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6533" y="4225654"/>
              <a:ext cx="361996" cy="319470"/>
            </a:xfrm>
            <a:prstGeom prst="rect">
              <a:avLst/>
            </a:prstGeom>
          </p:spPr>
        </p:pic>
      </p:grpSp>
      <p:grpSp>
        <p:nvGrpSpPr>
          <p:cNvPr id="179" name="그룹 178"/>
          <p:cNvGrpSpPr/>
          <p:nvPr/>
        </p:nvGrpSpPr>
        <p:grpSpPr>
          <a:xfrm>
            <a:off x="1104656" y="4225654"/>
            <a:ext cx="361996" cy="871252"/>
            <a:chOff x="1075496" y="4225654"/>
            <a:chExt cx="361996" cy="871252"/>
          </a:xfrm>
        </p:grpSpPr>
        <p:cxnSp>
          <p:nvCxnSpPr>
            <p:cNvPr id="180" name="직선 연결선 179"/>
            <p:cNvCxnSpPr/>
            <p:nvPr/>
          </p:nvCxnSpPr>
          <p:spPr>
            <a:xfrm>
              <a:off x="1256494" y="4365104"/>
              <a:ext cx="0" cy="57600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1" name="Picture 6" descr="서버-한개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29072" y="4725144"/>
              <a:ext cx="254844" cy="37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2" name="그림 18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5496" y="4225654"/>
              <a:ext cx="361996" cy="319470"/>
            </a:xfrm>
            <a:prstGeom prst="rect">
              <a:avLst/>
            </a:prstGeom>
          </p:spPr>
        </p:pic>
      </p:grpSp>
      <p:grpSp>
        <p:nvGrpSpPr>
          <p:cNvPr id="183" name="그룹 182"/>
          <p:cNvGrpSpPr/>
          <p:nvPr/>
        </p:nvGrpSpPr>
        <p:grpSpPr>
          <a:xfrm>
            <a:off x="1612779" y="4225654"/>
            <a:ext cx="361996" cy="871252"/>
            <a:chOff x="1612779" y="4225654"/>
            <a:chExt cx="361996" cy="871252"/>
          </a:xfrm>
        </p:grpSpPr>
        <p:cxnSp>
          <p:nvCxnSpPr>
            <p:cNvPr id="184" name="직선 연결선 183"/>
            <p:cNvCxnSpPr/>
            <p:nvPr/>
          </p:nvCxnSpPr>
          <p:spPr>
            <a:xfrm>
              <a:off x="1793777" y="4365104"/>
              <a:ext cx="0" cy="576000"/>
            </a:xfrm>
            <a:prstGeom prst="line">
              <a:avLst/>
            </a:prstGeom>
            <a:ln w="222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5" name="그림 18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2779" y="4225654"/>
              <a:ext cx="361996" cy="319470"/>
            </a:xfrm>
            <a:prstGeom prst="rect">
              <a:avLst/>
            </a:prstGeom>
          </p:spPr>
        </p:pic>
        <p:pic>
          <p:nvPicPr>
            <p:cNvPr id="186" name="Picture 6" descr="서버-한개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666355" y="4725144"/>
              <a:ext cx="254844" cy="37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87" name="직선 연결선 186"/>
          <p:cNvCxnSpPr/>
          <p:nvPr/>
        </p:nvCxnSpPr>
        <p:spPr>
          <a:xfrm>
            <a:off x="2087539" y="4997482"/>
            <a:ext cx="714316" cy="0"/>
          </a:xfrm>
          <a:prstGeom prst="line">
            <a:avLst/>
          </a:prstGeom>
          <a:ln w="31750">
            <a:solidFill>
              <a:srgbClr val="FBA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자유형 187"/>
          <p:cNvSpPr/>
          <p:nvPr/>
        </p:nvSpPr>
        <p:spPr>
          <a:xfrm>
            <a:off x="2369820" y="2133600"/>
            <a:ext cx="441960" cy="2552700"/>
          </a:xfrm>
          <a:custGeom>
            <a:avLst/>
            <a:gdLst>
              <a:gd name="connsiteX0" fmla="*/ 434340 w 441960"/>
              <a:gd name="connsiteY0" fmla="*/ 0 h 2552700"/>
              <a:gd name="connsiteX1" fmla="*/ 0 w 441960"/>
              <a:gd name="connsiteY1" fmla="*/ 0 h 2552700"/>
              <a:gd name="connsiteX2" fmla="*/ 0 w 441960"/>
              <a:gd name="connsiteY2" fmla="*/ 2552700 h 2552700"/>
              <a:gd name="connsiteX3" fmla="*/ 441960 w 441960"/>
              <a:gd name="connsiteY3" fmla="*/ 2552700 h 255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" h="2552700">
                <a:moveTo>
                  <a:pt x="434340" y="0"/>
                </a:moveTo>
                <a:lnTo>
                  <a:pt x="0" y="0"/>
                </a:lnTo>
                <a:lnTo>
                  <a:pt x="0" y="2552700"/>
                </a:lnTo>
                <a:lnTo>
                  <a:pt x="441960" y="2552700"/>
                </a:lnTo>
              </a:path>
            </a:pathLst>
          </a:custGeom>
          <a:noFill/>
          <a:ln w="22225"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9" name="직사각형 188"/>
          <p:cNvSpPr/>
          <p:nvPr/>
        </p:nvSpPr>
        <p:spPr>
          <a:xfrm>
            <a:off x="2203608" y="5030734"/>
            <a:ext cx="490393" cy="270474"/>
          </a:xfrm>
          <a:prstGeom prst="rect">
            <a:avLst/>
          </a:prstGeom>
          <a:pattFill prst="wdUpDiag">
            <a:fgClr>
              <a:srgbClr val="FCB75A"/>
            </a:fgClr>
            <a:bgClr>
              <a:srgbClr val="FBA737"/>
            </a:bgClr>
          </a:pattFill>
          <a:ln w="6350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882650" latinLnBrk="0"/>
            <a:r>
              <a:rPr lang="ko-KR" altLang="en-US" sz="9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>백업전용</a:t>
            </a:r>
            <a:r>
              <a:rPr lang="en-US" altLang="ko-KR" sz="9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/>
            </a:r>
            <a:br>
              <a:rPr lang="en-US" altLang="ko-KR" sz="9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</a:br>
            <a:r>
              <a:rPr lang="ko-KR" altLang="en-US" sz="9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>사설 </a:t>
            </a:r>
            <a:r>
              <a:rPr lang="en-US" altLang="ko-KR" sz="900" b="1" dirty="0" smtClean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rPr>
              <a:t>IP</a:t>
            </a:r>
            <a:endParaRPr lang="ko-KR" altLang="en-US" sz="900" b="1" dirty="0">
              <a:latin typeface="나눔고딕" panose="020D0604000000000000" pitchFamily="50" charset="-127"/>
              <a:ea typeface="나눔고딕" panose="020D0604000000000000" pitchFamily="50" charset="-127"/>
              <a:cs typeface="Times New Roman" pitchFamily="18" charset="0"/>
            </a:endParaRPr>
          </a:p>
        </p:txBody>
      </p:sp>
      <p:cxnSp>
        <p:nvCxnSpPr>
          <p:cNvPr id="190" name="직선 연결선 189"/>
          <p:cNvCxnSpPr>
            <a:endCxn id="117" idx="1"/>
          </p:cNvCxnSpPr>
          <p:nvPr/>
        </p:nvCxnSpPr>
        <p:spPr>
          <a:xfrm>
            <a:off x="2354326" y="3417732"/>
            <a:ext cx="445290" cy="1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자유형 190"/>
          <p:cNvSpPr/>
          <p:nvPr/>
        </p:nvSpPr>
        <p:spPr>
          <a:xfrm>
            <a:off x="1917700" y="3206750"/>
            <a:ext cx="882650" cy="0"/>
          </a:xfrm>
          <a:custGeom>
            <a:avLst/>
            <a:gdLst>
              <a:gd name="connsiteX0" fmla="*/ 0 w 882650"/>
              <a:gd name="connsiteY0" fmla="*/ 0 h 0"/>
              <a:gd name="connsiteX1" fmla="*/ 882650 w 8826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2650">
                <a:moveTo>
                  <a:pt x="0" y="0"/>
                </a:moveTo>
                <a:lnTo>
                  <a:pt x="882650" y="0"/>
                </a:lnTo>
              </a:path>
            </a:pathLst>
          </a:custGeom>
          <a:noFill/>
          <a:ln>
            <a:solidFill>
              <a:srgbClr val="4A7E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2" name="자유형 191"/>
          <p:cNvSpPr/>
          <p:nvPr/>
        </p:nvSpPr>
        <p:spPr>
          <a:xfrm>
            <a:off x="2552700" y="2270760"/>
            <a:ext cx="251460" cy="937260"/>
          </a:xfrm>
          <a:custGeom>
            <a:avLst/>
            <a:gdLst>
              <a:gd name="connsiteX0" fmla="*/ 0 w 251460"/>
              <a:gd name="connsiteY0" fmla="*/ 937260 h 937260"/>
              <a:gd name="connsiteX1" fmla="*/ 0 w 251460"/>
              <a:gd name="connsiteY1" fmla="*/ 0 h 937260"/>
              <a:gd name="connsiteX2" fmla="*/ 251460 w 251460"/>
              <a:gd name="connsiteY2" fmla="*/ 0 h 9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1460" h="937260">
                <a:moveTo>
                  <a:pt x="0" y="937260"/>
                </a:moveTo>
                <a:lnTo>
                  <a:pt x="0" y="0"/>
                </a:lnTo>
                <a:lnTo>
                  <a:pt x="251460" y="0"/>
                </a:lnTo>
              </a:path>
            </a:pathLst>
          </a:custGeom>
          <a:noFill/>
          <a:ln>
            <a:solidFill>
              <a:srgbClr val="4A7E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3" name="자유형 192"/>
          <p:cNvSpPr/>
          <p:nvPr/>
        </p:nvSpPr>
        <p:spPr>
          <a:xfrm>
            <a:off x="756225" y="3800869"/>
            <a:ext cx="224994" cy="469875"/>
          </a:xfrm>
          <a:custGeom>
            <a:avLst/>
            <a:gdLst>
              <a:gd name="connsiteX0" fmla="*/ 0 w 241738"/>
              <a:gd name="connsiteY0" fmla="*/ 241738 h 241738"/>
              <a:gd name="connsiteX1" fmla="*/ 241738 w 241738"/>
              <a:gd name="connsiteY1" fmla="*/ 0 h 24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738" h="241738">
                <a:moveTo>
                  <a:pt x="0" y="241738"/>
                </a:moveTo>
                <a:lnTo>
                  <a:pt x="241738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4" name="자유형 193"/>
          <p:cNvSpPr/>
          <p:nvPr/>
        </p:nvSpPr>
        <p:spPr>
          <a:xfrm>
            <a:off x="1618594" y="3825765"/>
            <a:ext cx="169736" cy="407381"/>
          </a:xfrm>
          <a:custGeom>
            <a:avLst/>
            <a:gdLst>
              <a:gd name="connsiteX0" fmla="*/ 262758 w 262758"/>
              <a:gd name="connsiteY0" fmla="*/ 262758 h 262758"/>
              <a:gd name="connsiteX1" fmla="*/ 0 w 262758"/>
              <a:gd name="connsiteY1" fmla="*/ 0 h 26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2758" h="262758">
                <a:moveTo>
                  <a:pt x="262758" y="262758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5" name="자유형 194"/>
          <p:cNvSpPr/>
          <p:nvPr/>
        </p:nvSpPr>
        <p:spPr>
          <a:xfrm flipH="1">
            <a:off x="1262584" y="3825765"/>
            <a:ext cx="307801" cy="407381"/>
          </a:xfrm>
          <a:custGeom>
            <a:avLst/>
            <a:gdLst>
              <a:gd name="connsiteX0" fmla="*/ 262758 w 262758"/>
              <a:gd name="connsiteY0" fmla="*/ 262758 h 262758"/>
              <a:gd name="connsiteX1" fmla="*/ 0 w 262758"/>
              <a:gd name="connsiteY1" fmla="*/ 0 h 26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2758" h="262758">
                <a:moveTo>
                  <a:pt x="262758" y="262758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6" name="자유형 195"/>
          <p:cNvSpPr/>
          <p:nvPr/>
        </p:nvSpPr>
        <p:spPr>
          <a:xfrm flipH="1">
            <a:off x="769209" y="3800868"/>
            <a:ext cx="801176" cy="452089"/>
          </a:xfrm>
          <a:custGeom>
            <a:avLst/>
            <a:gdLst>
              <a:gd name="connsiteX0" fmla="*/ 262758 w 262758"/>
              <a:gd name="connsiteY0" fmla="*/ 262758 h 262758"/>
              <a:gd name="connsiteX1" fmla="*/ 0 w 262758"/>
              <a:gd name="connsiteY1" fmla="*/ 0 h 26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2758" h="262758">
                <a:moveTo>
                  <a:pt x="262758" y="262758"/>
                </a:moveTo>
                <a:lnTo>
                  <a:pt x="0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7" name="자유형 196"/>
          <p:cNvSpPr/>
          <p:nvPr/>
        </p:nvSpPr>
        <p:spPr>
          <a:xfrm flipH="1">
            <a:off x="972278" y="3825765"/>
            <a:ext cx="307889" cy="427193"/>
          </a:xfrm>
          <a:custGeom>
            <a:avLst/>
            <a:gdLst>
              <a:gd name="connsiteX0" fmla="*/ 0 w 241738"/>
              <a:gd name="connsiteY0" fmla="*/ 241738 h 241738"/>
              <a:gd name="connsiteX1" fmla="*/ 241738 w 241738"/>
              <a:gd name="connsiteY1" fmla="*/ 0 h 24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738" h="241738">
                <a:moveTo>
                  <a:pt x="0" y="241738"/>
                </a:moveTo>
                <a:lnTo>
                  <a:pt x="241738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8" name="자유형 197"/>
          <p:cNvSpPr/>
          <p:nvPr/>
        </p:nvSpPr>
        <p:spPr>
          <a:xfrm flipH="1">
            <a:off x="998201" y="3837099"/>
            <a:ext cx="804514" cy="433645"/>
          </a:xfrm>
          <a:custGeom>
            <a:avLst/>
            <a:gdLst>
              <a:gd name="connsiteX0" fmla="*/ 0 w 241738"/>
              <a:gd name="connsiteY0" fmla="*/ 241738 h 241738"/>
              <a:gd name="connsiteX1" fmla="*/ 241738 w 241738"/>
              <a:gd name="connsiteY1" fmla="*/ 0 h 241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1738" h="241738">
                <a:moveTo>
                  <a:pt x="0" y="241738"/>
                </a:moveTo>
                <a:lnTo>
                  <a:pt x="241738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9" name="그룹 198"/>
          <p:cNvGrpSpPr/>
          <p:nvPr/>
        </p:nvGrpSpPr>
        <p:grpSpPr>
          <a:xfrm>
            <a:off x="5366852" y="1606138"/>
            <a:ext cx="4036553" cy="3805958"/>
            <a:chOff x="5369289" y="1480010"/>
            <a:chExt cx="4036553" cy="3805958"/>
          </a:xfrm>
        </p:grpSpPr>
        <p:sp>
          <p:nvSpPr>
            <p:cNvPr id="200" name="직사각형 199"/>
            <p:cNvSpPr/>
            <p:nvPr/>
          </p:nvSpPr>
          <p:spPr>
            <a:xfrm>
              <a:off x="7005228" y="3440869"/>
              <a:ext cx="1051200" cy="360000"/>
            </a:xfrm>
            <a:prstGeom prst="rect">
              <a:avLst/>
            </a:prstGeom>
            <a:pattFill prst="wdUpDiag">
              <a:fgClr>
                <a:srgbClr val="FCB75A"/>
              </a:fgClr>
              <a:bgClr>
                <a:srgbClr val="FBA737"/>
              </a:bgClr>
            </a:patt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882650" latinLnBrk="0"/>
              <a:r>
                <a:rPr lang="ko-KR" altLang="en-US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분배 스위치 </a:t>
              </a:r>
              <a:r>
                <a:rPr lang="en-US" altLang="ko-KR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2</a:t>
              </a:r>
              <a:endPara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201" name="직사각형 200"/>
            <p:cNvSpPr/>
            <p:nvPr/>
          </p:nvSpPr>
          <p:spPr>
            <a:xfrm>
              <a:off x="7005228" y="4417093"/>
              <a:ext cx="1051200" cy="360000"/>
            </a:xfrm>
            <a:prstGeom prst="rect">
              <a:avLst/>
            </a:prstGeom>
            <a:pattFill prst="wdUpDiag">
              <a:fgClr>
                <a:srgbClr val="FCB75A"/>
              </a:fgClr>
              <a:bgClr>
                <a:srgbClr val="FBA737"/>
              </a:bgClr>
            </a:patt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882650" latinLnBrk="0"/>
              <a:r>
                <a:rPr lang="ko-KR" altLang="en-US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분배 스위치 </a:t>
              </a:r>
              <a:r>
                <a:rPr lang="en-US" altLang="ko-KR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4</a:t>
              </a:r>
              <a:endPara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202" name="직사각형 201"/>
            <p:cNvSpPr/>
            <p:nvPr/>
          </p:nvSpPr>
          <p:spPr>
            <a:xfrm>
              <a:off x="7005228" y="2960988"/>
              <a:ext cx="1051200" cy="360000"/>
            </a:xfrm>
            <a:prstGeom prst="rect">
              <a:avLst/>
            </a:prstGeom>
            <a:pattFill prst="wdUpDiag">
              <a:fgClr>
                <a:srgbClr val="FCB75A"/>
              </a:fgClr>
              <a:bgClr>
                <a:srgbClr val="FBA737"/>
              </a:bgClr>
            </a:patt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882650" latinLnBrk="0"/>
              <a:r>
                <a:rPr lang="ko-KR" altLang="en-US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분배 스위치 </a:t>
              </a:r>
              <a:r>
                <a:rPr lang="en-US" altLang="ko-KR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1</a:t>
              </a:r>
              <a:endPara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203" name="자유형 202"/>
            <p:cNvSpPr/>
            <p:nvPr/>
          </p:nvSpPr>
          <p:spPr>
            <a:xfrm>
              <a:off x="5760720" y="3476410"/>
              <a:ext cx="693420" cy="1628990"/>
            </a:xfrm>
            <a:custGeom>
              <a:avLst/>
              <a:gdLst>
                <a:gd name="connsiteX0" fmla="*/ 0 w 693420"/>
                <a:gd name="connsiteY0" fmla="*/ 0 h 1569720"/>
                <a:gd name="connsiteX1" fmla="*/ 434340 w 693420"/>
                <a:gd name="connsiteY1" fmla="*/ 1569720 h 1569720"/>
                <a:gd name="connsiteX2" fmla="*/ 693420 w 693420"/>
                <a:gd name="connsiteY2" fmla="*/ 1569720 h 15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3420" h="1569720">
                  <a:moveTo>
                    <a:pt x="0" y="0"/>
                  </a:moveTo>
                  <a:lnTo>
                    <a:pt x="434340" y="1569720"/>
                  </a:lnTo>
                  <a:lnTo>
                    <a:pt x="693420" y="156972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4" name="자유형 203"/>
            <p:cNvSpPr/>
            <p:nvPr/>
          </p:nvSpPr>
          <p:spPr>
            <a:xfrm>
              <a:off x="5984626" y="3490334"/>
              <a:ext cx="484753" cy="586365"/>
            </a:xfrm>
            <a:custGeom>
              <a:avLst/>
              <a:gdLst>
                <a:gd name="connsiteX0" fmla="*/ 0 w 685800"/>
                <a:gd name="connsiteY0" fmla="*/ 0 h 525780"/>
                <a:gd name="connsiteX1" fmla="*/ 335280 w 685800"/>
                <a:gd name="connsiteY1" fmla="*/ 525780 h 525780"/>
                <a:gd name="connsiteX2" fmla="*/ 685800 w 685800"/>
                <a:gd name="connsiteY2" fmla="*/ 525780 h 5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525780">
                  <a:moveTo>
                    <a:pt x="0" y="0"/>
                  </a:moveTo>
                  <a:lnTo>
                    <a:pt x="335280" y="525780"/>
                  </a:lnTo>
                  <a:lnTo>
                    <a:pt x="685800" y="52578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5" name="자유형 204"/>
            <p:cNvSpPr/>
            <p:nvPr/>
          </p:nvSpPr>
          <p:spPr>
            <a:xfrm>
              <a:off x="5859780" y="3490335"/>
              <a:ext cx="1150620" cy="1104525"/>
            </a:xfrm>
            <a:custGeom>
              <a:avLst/>
              <a:gdLst>
                <a:gd name="connsiteX0" fmla="*/ 0 w 1150620"/>
                <a:gd name="connsiteY0" fmla="*/ 0 h 1051560"/>
                <a:gd name="connsiteX1" fmla="*/ 373380 w 1150620"/>
                <a:gd name="connsiteY1" fmla="*/ 1051560 h 1051560"/>
                <a:gd name="connsiteX2" fmla="*/ 1150620 w 1150620"/>
                <a:gd name="connsiteY2" fmla="*/ 1051560 h 1051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0620" h="1051560">
                  <a:moveTo>
                    <a:pt x="0" y="0"/>
                  </a:moveTo>
                  <a:lnTo>
                    <a:pt x="373380" y="1051560"/>
                  </a:lnTo>
                  <a:lnTo>
                    <a:pt x="1150620" y="105156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6" name="자유형 205"/>
            <p:cNvSpPr/>
            <p:nvPr/>
          </p:nvSpPr>
          <p:spPr>
            <a:xfrm>
              <a:off x="6126480" y="3490335"/>
              <a:ext cx="883920" cy="136785"/>
            </a:xfrm>
            <a:custGeom>
              <a:avLst/>
              <a:gdLst>
                <a:gd name="connsiteX0" fmla="*/ 0 w 883920"/>
                <a:gd name="connsiteY0" fmla="*/ 0 h 106680"/>
                <a:gd name="connsiteX1" fmla="*/ 99060 w 883920"/>
                <a:gd name="connsiteY1" fmla="*/ 106680 h 106680"/>
                <a:gd name="connsiteX2" fmla="*/ 883920 w 883920"/>
                <a:gd name="connsiteY2" fmla="*/ 106680 h 106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3920" h="106680">
                  <a:moveTo>
                    <a:pt x="0" y="0"/>
                  </a:moveTo>
                  <a:lnTo>
                    <a:pt x="99060" y="106680"/>
                  </a:lnTo>
                  <a:lnTo>
                    <a:pt x="883920" y="10668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7" name="자유형 206"/>
            <p:cNvSpPr/>
            <p:nvPr/>
          </p:nvSpPr>
          <p:spPr>
            <a:xfrm>
              <a:off x="6126480" y="3139440"/>
              <a:ext cx="891540" cy="137160"/>
            </a:xfrm>
            <a:custGeom>
              <a:avLst/>
              <a:gdLst>
                <a:gd name="connsiteX0" fmla="*/ 0 w 891540"/>
                <a:gd name="connsiteY0" fmla="*/ 137160 h 137160"/>
                <a:gd name="connsiteX1" fmla="*/ 91440 w 891540"/>
                <a:gd name="connsiteY1" fmla="*/ 0 h 137160"/>
                <a:gd name="connsiteX2" fmla="*/ 891540 w 891540"/>
                <a:gd name="connsiteY2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1540" h="137160">
                  <a:moveTo>
                    <a:pt x="0" y="137160"/>
                  </a:moveTo>
                  <a:lnTo>
                    <a:pt x="91440" y="0"/>
                  </a:lnTo>
                  <a:lnTo>
                    <a:pt x="891540" y="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8" name="자유형 207"/>
            <p:cNvSpPr/>
            <p:nvPr/>
          </p:nvSpPr>
          <p:spPr>
            <a:xfrm>
              <a:off x="5989320" y="2663930"/>
              <a:ext cx="2385060" cy="589810"/>
            </a:xfrm>
            <a:custGeom>
              <a:avLst/>
              <a:gdLst>
                <a:gd name="connsiteX0" fmla="*/ 0 w 2385060"/>
                <a:gd name="connsiteY0" fmla="*/ 541020 h 541020"/>
                <a:gd name="connsiteX1" fmla="*/ 228600 w 2385060"/>
                <a:gd name="connsiteY1" fmla="*/ 0 h 541020"/>
                <a:gd name="connsiteX2" fmla="*/ 2385060 w 2385060"/>
                <a:gd name="connsiteY2" fmla="*/ 0 h 54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5060" h="541020">
                  <a:moveTo>
                    <a:pt x="0" y="541020"/>
                  </a:moveTo>
                  <a:lnTo>
                    <a:pt x="228600" y="0"/>
                  </a:lnTo>
                  <a:lnTo>
                    <a:pt x="2385060" y="0"/>
                  </a:lnTo>
                </a:path>
              </a:pathLst>
            </a:cu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9" name="자유형 208"/>
            <p:cNvSpPr/>
            <p:nvPr/>
          </p:nvSpPr>
          <p:spPr>
            <a:xfrm>
              <a:off x="5859780" y="2148840"/>
              <a:ext cx="2491740" cy="1135380"/>
            </a:xfrm>
            <a:custGeom>
              <a:avLst/>
              <a:gdLst>
                <a:gd name="connsiteX0" fmla="*/ 0 w 2499360"/>
                <a:gd name="connsiteY0" fmla="*/ 1135380 h 1135380"/>
                <a:gd name="connsiteX1" fmla="*/ 396240 w 2499360"/>
                <a:gd name="connsiteY1" fmla="*/ 0 h 1135380"/>
                <a:gd name="connsiteX2" fmla="*/ 2499360 w 2499360"/>
                <a:gd name="connsiteY2" fmla="*/ 0 h 113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99360" h="1135380">
                  <a:moveTo>
                    <a:pt x="0" y="1135380"/>
                  </a:moveTo>
                  <a:lnTo>
                    <a:pt x="396240" y="0"/>
                  </a:lnTo>
                  <a:lnTo>
                    <a:pt x="2499360" y="0"/>
                  </a:lnTo>
                </a:path>
              </a:pathLst>
            </a:custGeom>
            <a:noFill/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10" name="자유형 209"/>
            <p:cNvSpPr/>
            <p:nvPr/>
          </p:nvSpPr>
          <p:spPr>
            <a:xfrm>
              <a:off x="5745480" y="1699259"/>
              <a:ext cx="2621280" cy="1569545"/>
            </a:xfrm>
            <a:custGeom>
              <a:avLst/>
              <a:gdLst>
                <a:gd name="connsiteX0" fmla="*/ 0 w 2621280"/>
                <a:gd name="connsiteY0" fmla="*/ 1546860 h 1546860"/>
                <a:gd name="connsiteX1" fmla="*/ 518160 w 2621280"/>
                <a:gd name="connsiteY1" fmla="*/ 0 h 1546860"/>
                <a:gd name="connsiteX2" fmla="*/ 2621280 w 2621280"/>
                <a:gd name="connsiteY2" fmla="*/ 0 h 154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1280" h="1546860">
                  <a:moveTo>
                    <a:pt x="0" y="1546860"/>
                  </a:moveTo>
                  <a:lnTo>
                    <a:pt x="518160" y="0"/>
                  </a:lnTo>
                  <a:lnTo>
                    <a:pt x="2621280" y="0"/>
                  </a:ln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pic>
          <p:nvPicPr>
            <p:cNvPr id="211" name="Object 2"/>
            <p:cNvPicPr preferRelativeResize="0"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369289" y="3268805"/>
              <a:ext cx="767565" cy="207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12" name="직선 연결선 211"/>
            <p:cNvCxnSpPr>
              <a:stCxn id="202" idx="3"/>
            </p:cNvCxnSpPr>
            <p:nvPr/>
          </p:nvCxnSpPr>
          <p:spPr>
            <a:xfrm>
              <a:off x="8056428" y="3140988"/>
              <a:ext cx="64393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>
              <a:off x="8049344" y="3645024"/>
              <a:ext cx="64393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직선 연결선 213"/>
            <p:cNvCxnSpPr/>
            <p:nvPr/>
          </p:nvCxnSpPr>
          <p:spPr>
            <a:xfrm>
              <a:off x="6686470" y="4113076"/>
              <a:ext cx="200680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연결선 214"/>
            <p:cNvCxnSpPr/>
            <p:nvPr/>
          </p:nvCxnSpPr>
          <p:spPr>
            <a:xfrm>
              <a:off x="8049344" y="4609512"/>
              <a:ext cx="64393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직선 연결선 215"/>
            <p:cNvCxnSpPr>
              <a:stCxn id="224" idx="3"/>
            </p:cNvCxnSpPr>
            <p:nvPr/>
          </p:nvCxnSpPr>
          <p:spPr>
            <a:xfrm>
              <a:off x="6747040" y="5087869"/>
              <a:ext cx="1946237" cy="493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7" name="그룹 216"/>
            <p:cNvGrpSpPr/>
            <p:nvPr/>
          </p:nvGrpSpPr>
          <p:grpSpPr>
            <a:xfrm>
              <a:off x="8355378" y="1480010"/>
              <a:ext cx="1050464" cy="3785194"/>
              <a:chOff x="8355378" y="1480010"/>
              <a:chExt cx="1050464" cy="3785194"/>
            </a:xfrm>
          </p:grpSpPr>
          <p:sp>
            <p:nvSpPr>
              <p:cNvPr id="225" name="직사각형 224"/>
              <p:cNvSpPr/>
              <p:nvPr/>
            </p:nvSpPr>
            <p:spPr>
              <a:xfrm>
                <a:off x="8355378" y="1480010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1GB-D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26" name="직사각형 225"/>
              <p:cNvSpPr/>
              <p:nvPr/>
            </p:nvSpPr>
            <p:spPr>
              <a:xfrm>
                <a:off x="8355378" y="1969323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200MB-D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27" name="직사각형 226"/>
              <p:cNvSpPr/>
              <p:nvPr/>
            </p:nvSpPr>
            <p:spPr>
              <a:xfrm>
                <a:off x="8355378" y="2458636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28" name="직사각형 227"/>
              <p:cNvSpPr/>
              <p:nvPr/>
            </p:nvSpPr>
            <p:spPr>
              <a:xfrm>
                <a:off x="8355378" y="2947949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1~100MB-D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29" name="직사각형 228"/>
              <p:cNvSpPr/>
              <p:nvPr/>
            </p:nvSpPr>
            <p:spPr>
              <a:xfrm>
                <a:off x="8355378" y="3437262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30" name="직사각형 229"/>
              <p:cNvSpPr/>
              <p:nvPr/>
            </p:nvSpPr>
            <p:spPr>
              <a:xfrm>
                <a:off x="8355378" y="3926575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100MB-S</a:t>
                </a: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/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31" name="직사각형 230"/>
              <p:cNvSpPr/>
              <p:nvPr/>
            </p:nvSpPr>
            <p:spPr>
              <a:xfrm>
                <a:off x="8355378" y="4415888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Non-sec-zone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232" name="직사각형 231"/>
              <p:cNvSpPr/>
              <p:nvPr/>
            </p:nvSpPr>
            <p:spPr>
              <a:xfrm>
                <a:off x="8355378" y="4905204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</p:grpSp>
        <p:sp>
          <p:nvSpPr>
            <p:cNvPr id="218" name="Text Box 57"/>
            <p:cNvSpPr txBox="1">
              <a:spLocks noChangeArrowheads="1"/>
            </p:cNvSpPr>
            <p:nvPr/>
          </p:nvSpPr>
          <p:spPr bwMode="auto">
            <a:xfrm>
              <a:off x="6393760" y="2492896"/>
              <a:ext cx="37831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ctr" defTabSz="8826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900" b="1" kern="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r"/>
              <a:r>
                <a:rPr lang="en-US" altLang="ko-KR" sz="1000" spc="-20" dirty="0" smtClean="0">
                  <a:solidFill>
                    <a:prstClr val="black"/>
                  </a:solidFill>
                </a:rPr>
                <a:t>100 M</a:t>
              </a:r>
              <a:endParaRPr lang="ko-KR" altLang="en-US" sz="1000" spc="-20" dirty="0">
                <a:solidFill>
                  <a:prstClr val="black"/>
                </a:solidFill>
              </a:endParaRPr>
            </a:p>
          </p:txBody>
        </p:sp>
        <p:sp>
          <p:nvSpPr>
            <p:cNvPr id="219" name="Text Box 57"/>
            <p:cNvSpPr txBox="1">
              <a:spLocks noChangeArrowheads="1"/>
            </p:cNvSpPr>
            <p:nvPr/>
          </p:nvSpPr>
          <p:spPr bwMode="auto">
            <a:xfrm>
              <a:off x="6479361" y="1983316"/>
              <a:ext cx="207109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ctr" defTabSz="8826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900" b="1" kern="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r"/>
              <a:r>
                <a:rPr lang="en-US" altLang="ko-KR" sz="1000" spc="-20" dirty="0" smtClean="0">
                  <a:solidFill>
                    <a:prstClr val="black"/>
                  </a:solidFill>
                </a:rPr>
                <a:t>1 G</a:t>
              </a:r>
              <a:endParaRPr lang="ko-KR" altLang="en-US" sz="1000" spc="-20" dirty="0">
                <a:solidFill>
                  <a:prstClr val="black"/>
                </a:solidFill>
              </a:endParaRPr>
            </a:p>
          </p:txBody>
        </p:sp>
        <p:sp>
          <p:nvSpPr>
            <p:cNvPr id="220" name="Text Box 57"/>
            <p:cNvSpPr txBox="1">
              <a:spLocks noChangeArrowheads="1"/>
            </p:cNvSpPr>
            <p:nvPr/>
          </p:nvSpPr>
          <p:spPr bwMode="auto">
            <a:xfrm>
              <a:off x="6442172" y="1520788"/>
              <a:ext cx="281487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algn="ctr" defTabSz="8826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900" b="1" kern="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defTabSz="1709738" eaLnBrk="0" hangingPunct="0"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defTabSz="1709738" eaLnBrk="0" fontAlgn="base" hangingPunct="0">
                <a:spcBef>
                  <a:spcPct val="0"/>
                </a:spcBef>
                <a:spcAft>
                  <a:spcPct val="0"/>
                </a:spcAft>
                <a:defRPr sz="2700"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r"/>
              <a:r>
                <a:rPr lang="en-US" altLang="ko-KR" sz="1000" spc="-20" dirty="0" smtClean="0">
                  <a:solidFill>
                    <a:prstClr val="black"/>
                  </a:solidFill>
                </a:rPr>
                <a:t>10 G</a:t>
              </a:r>
              <a:endParaRPr lang="ko-KR" altLang="en-US" sz="1000" spc="-20" dirty="0">
                <a:solidFill>
                  <a:prstClr val="black"/>
                </a:solidFill>
              </a:endParaRPr>
            </a:p>
          </p:txBody>
        </p:sp>
        <p:pic>
          <p:nvPicPr>
            <p:cNvPr id="221" name="Picture 4" descr="20g 방화벽"/>
            <p:cNvPicPr>
              <a:picLocks noChangeAspect="1" noChangeArrowheads="1"/>
            </p:cNvPicPr>
            <p:nvPr/>
          </p:nvPicPr>
          <p:blipFill>
            <a:blip r:embed="rId13" cstate="print">
              <a:lum bright="12000" contrast="6000"/>
            </a:blip>
            <a:srcRect/>
            <a:stretch>
              <a:fillRect/>
            </a:stretch>
          </p:blipFill>
          <p:spPr bwMode="auto">
            <a:xfrm>
              <a:off x="6452024" y="3902750"/>
              <a:ext cx="295016" cy="396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2" name="직사각형 221"/>
            <p:cNvSpPr/>
            <p:nvPr/>
          </p:nvSpPr>
          <p:spPr>
            <a:xfrm>
              <a:off x="7005228" y="3920849"/>
              <a:ext cx="1051200" cy="360000"/>
            </a:xfrm>
            <a:prstGeom prst="rect">
              <a:avLst/>
            </a:prstGeom>
            <a:pattFill prst="wdUpDiag">
              <a:fgClr>
                <a:srgbClr val="FCB75A"/>
              </a:fgClr>
              <a:bgClr>
                <a:srgbClr val="FBA737"/>
              </a:bgClr>
            </a:patt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882650" latinLnBrk="0"/>
              <a:r>
                <a:rPr lang="ko-KR" altLang="en-US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분배 스위치 </a:t>
              </a:r>
              <a:r>
                <a:rPr lang="en-US" altLang="ko-KR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3</a:t>
              </a:r>
              <a:endPara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223" name="직사각형 222"/>
            <p:cNvSpPr/>
            <p:nvPr/>
          </p:nvSpPr>
          <p:spPr>
            <a:xfrm>
              <a:off x="7005228" y="4905204"/>
              <a:ext cx="1051200" cy="360000"/>
            </a:xfrm>
            <a:prstGeom prst="rect">
              <a:avLst/>
            </a:prstGeom>
            <a:pattFill prst="wdUpDiag">
              <a:fgClr>
                <a:srgbClr val="FCB75A"/>
              </a:fgClr>
              <a:bgClr>
                <a:srgbClr val="FBA737"/>
              </a:bgClr>
            </a:patt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882650" latinLnBrk="0"/>
              <a:r>
                <a:rPr lang="ko-KR" altLang="en-US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분배 스위치 </a:t>
              </a:r>
              <a:r>
                <a:rPr lang="en-US" altLang="ko-KR" sz="900" b="1" dirty="0" smtClean="0"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5</a:t>
              </a:r>
              <a:endPara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pic>
          <p:nvPicPr>
            <p:cNvPr id="224" name="Picture 4" descr="20g 방화벽"/>
            <p:cNvPicPr>
              <a:picLocks noChangeAspect="1" noChangeArrowheads="1"/>
            </p:cNvPicPr>
            <p:nvPr/>
          </p:nvPicPr>
          <p:blipFill>
            <a:blip r:embed="rId13" cstate="print">
              <a:lum bright="12000" contrast="6000"/>
            </a:blip>
            <a:srcRect/>
            <a:stretch>
              <a:fillRect/>
            </a:stretch>
          </p:blipFill>
          <p:spPr bwMode="auto">
            <a:xfrm>
              <a:off x="6452024" y="4889770"/>
              <a:ext cx="295016" cy="396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78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38545" y="962650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네트워크 회선 </a:t>
            </a:r>
            <a:r>
              <a:rPr lang="en-US" altLang="ko-KR" dirty="0" smtClean="0"/>
              <a:t>10G- </a:t>
            </a:r>
            <a:r>
              <a:rPr lang="ko-KR" altLang="en-US" smtClean="0"/>
              <a:t>추가 </a:t>
            </a:r>
            <a:r>
              <a:rPr lang="en-US" altLang="ko-KR" dirty="0" smtClean="0"/>
              <a:t>–</a:t>
            </a:r>
            <a:r>
              <a:rPr lang="ko-KR" altLang="en-US" smtClean="0"/>
              <a:t>센터 협의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21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/>
              <a:t>1. </a:t>
            </a:r>
            <a:r>
              <a:rPr lang="ko-KR" altLang="en-US" dirty="0" err="1"/>
              <a:t>코로케이션</a:t>
            </a:r>
            <a:r>
              <a:rPr lang="en-US" altLang="ko-KR" dirty="0"/>
              <a:t>(Co-Location) </a:t>
            </a:r>
            <a:r>
              <a:rPr lang="ko-KR" altLang="en-US" dirty="0"/>
              <a:t>서비스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59669"/>
            <a:ext cx="1782694" cy="391294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코로케이션이란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최적의 </a:t>
            </a:r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전산실 인프라를 제공하여  고객의 업무 역량 증대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95537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착안사항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592794" y="1525570"/>
            <a:ext cx="4073856" cy="4013783"/>
            <a:chOff x="525559" y="1431441"/>
            <a:chExt cx="4073856" cy="4013783"/>
          </a:xfrm>
        </p:grpSpPr>
        <p:sp>
          <p:nvSpPr>
            <p:cNvPr id="36" name="AutoShape 3"/>
            <p:cNvSpPr>
              <a:spLocks noChangeArrowheads="1"/>
            </p:cNvSpPr>
            <p:nvPr/>
          </p:nvSpPr>
          <p:spPr bwMode="gray">
            <a:xfrm rot="10800000">
              <a:off x="570469" y="4698665"/>
              <a:ext cx="3888000" cy="288503"/>
            </a:xfrm>
            <a:custGeom>
              <a:avLst/>
              <a:gdLst>
                <a:gd name="T0" fmla="*/ 1578599478 w 21600"/>
                <a:gd name="T1" fmla="*/ 991728 h 21600"/>
                <a:gd name="T2" fmla="*/ 819224357 w 21600"/>
                <a:gd name="T3" fmla="*/ 1983456 h 21600"/>
                <a:gd name="T4" fmla="*/ 59848962 w 21600"/>
                <a:gd name="T5" fmla="*/ 991728 h 21600"/>
                <a:gd name="T6" fmla="*/ 81922435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589 w 21600"/>
                <a:gd name="T13" fmla="*/ 2589 h 21600"/>
                <a:gd name="T14" fmla="*/ 19011 w 21600"/>
                <a:gd name="T15" fmla="*/ 190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578" y="21600"/>
                  </a:lnTo>
                  <a:lnTo>
                    <a:pt x="20022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4E4E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>
              <a:off x="560581" y="1431441"/>
              <a:ext cx="3999828" cy="492443"/>
              <a:chOff x="592599" y="1513140"/>
              <a:chExt cx="3999828" cy="492443"/>
            </a:xfrm>
          </p:grpSpPr>
          <p:sp>
            <p:nvSpPr>
              <p:cNvPr id="38" name="TextBox 281"/>
              <p:cNvSpPr txBox="1">
                <a:spLocks noChangeArrowheads="1"/>
              </p:cNvSpPr>
              <p:nvPr/>
            </p:nvSpPr>
            <p:spPr bwMode="auto">
              <a:xfrm>
                <a:off x="844558" y="1513140"/>
                <a:ext cx="3747869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 marL="0" indent="0">
                  <a:spcAft>
                    <a:spcPts val="200"/>
                  </a:spcAft>
                  <a:buNone/>
                </a:pPr>
                <a:r>
                  <a:rPr lang="ko-KR" altLang="en-US" sz="1600" dirty="0" smtClean="0"/>
                  <a:t>고객의 전산 시스템을 </a:t>
                </a:r>
                <a:r>
                  <a:rPr lang="en-US" altLang="ko-KR" sz="1600" dirty="0" err="1" smtClean="0"/>
                  <a:t>siIDC</a:t>
                </a:r>
                <a:r>
                  <a:rPr lang="en-US" altLang="ko-KR" sz="1600" dirty="0" smtClean="0"/>
                  <a:t> </a:t>
                </a:r>
                <a:r>
                  <a:rPr lang="ko-KR" altLang="en-US" sz="1600" dirty="0" smtClean="0"/>
                  <a:t>내에 위치시켜 </a:t>
                </a:r>
                <a:r>
                  <a:rPr kumimoji="1" lang="ko-KR" altLang="en-US" sz="1600" dirty="0" smtClean="0">
                    <a:gradFill>
                      <a:gsLst>
                        <a:gs pos="0">
                          <a:srgbClr val="FF6600"/>
                        </a:gs>
                        <a:gs pos="100000">
                          <a:srgbClr val="FF6600"/>
                        </a:gs>
                      </a:gsLst>
                      <a:lin ang="5400000" scaled="0"/>
                    </a:gradFill>
                  </a:rPr>
                  <a:t>최적의 환경</a:t>
                </a:r>
                <a:r>
                  <a:rPr lang="ko-KR" altLang="en-US" sz="1600" dirty="0"/>
                  <a:t>과</a:t>
                </a:r>
                <a:r>
                  <a:rPr kumimoji="1" lang="ko-KR" altLang="en-US" sz="1600" dirty="0" smtClean="0">
                    <a:gradFill>
                      <a:gsLst>
                        <a:gs pos="0">
                          <a:srgbClr val="FF6600"/>
                        </a:gs>
                        <a:gs pos="100000">
                          <a:srgbClr val="FF6600"/>
                        </a:gs>
                      </a:gsLst>
                      <a:lin ang="5400000" scaled="0"/>
                    </a:gradFill>
                  </a:rPr>
                  <a:t> 회선</a:t>
                </a:r>
                <a:r>
                  <a:rPr lang="ko-KR" altLang="en-US" sz="1600" dirty="0"/>
                  <a:t>을 제공하는 서비스</a:t>
                </a:r>
                <a:endParaRPr lang="en-US" altLang="ko-KR" sz="1600" dirty="0"/>
              </a:p>
            </p:txBody>
          </p:sp>
          <p:sp>
            <p:nvSpPr>
              <p:cNvPr id="39" name="타원 38"/>
              <p:cNvSpPr/>
              <p:nvPr/>
            </p:nvSpPr>
            <p:spPr>
              <a:xfrm>
                <a:off x="592599" y="1578704"/>
                <a:ext cx="115092" cy="115092"/>
              </a:xfrm>
              <a:prstGeom prst="ellipse">
                <a:avLst/>
              </a:prstGeom>
              <a:solidFill>
                <a:schemeClr val="bg1"/>
              </a:solidFill>
              <a:ln w="15875" cap="flat" cmpd="sng">
                <a:solidFill>
                  <a:srgbClr val="FD6400"/>
                </a:solidFill>
                <a:prstDash val="solid"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36000" tIns="0" rIns="36000" bIns="0" anchor="ctr"/>
              <a:lstStyle/>
              <a:p>
                <a:pPr algn="r" latinLnBrk="0"/>
                <a:endParaRPr lang="ko-KR" altLang="en-US" sz="100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525559" y="1976611"/>
              <a:ext cx="4073856" cy="1668413"/>
              <a:chOff x="460521" y="1340768"/>
              <a:chExt cx="4073856" cy="1668413"/>
            </a:xfrm>
          </p:grpSpPr>
          <p:grpSp>
            <p:nvGrpSpPr>
              <p:cNvPr id="41" name="그룹 40"/>
              <p:cNvGrpSpPr/>
              <p:nvPr/>
            </p:nvGrpSpPr>
            <p:grpSpPr>
              <a:xfrm>
                <a:off x="460521" y="1340768"/>
                <a:ext cx="4073856" cy="1282848"/>
                <a:chOff x="596516" y="1570088"/>
                <a:chExt cx="4073856" cy="1282848"/>
              </a:xfrm>
            </p:grpSpPr>
            <p:sp>
              <p:nvSpPr>
                <p:cNvPr id="45" name="직사각형 44"/>
                <p:cNvSpPr/>
                <p:nvPr/>
              </p:nvSpPr>
              <p:spPr>
                <a:xfrm>
                  <a:off x="1079727" y="2160794"/>
                  <a:ext cx="3453015" cy="101437"/>
                </a:xfrm>
                <a:prstGeom prst="rect">
                  <a:avLst/>
                </a:prstGeom>
                <a:solidFill>
                  <a:srgbClr val="0B87DB"/>
                </a:solidFill>
                <a:ln w="25400" algn="ctr">
                  <a:noFill/>
                  <a:miter lim="800000"/>
                  <a:headEnd/>
                  <a:tailEnd/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algn="ctr" eaLnBrk="1" hangingPunct="1"/>
                  <a:endParaRPr lang="ko-KR" altLang="en-US" sz="1200" dirty="0">
                    <a:gradFill>
                      <a:gsLst>
                        <a:gs pos="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grpSp>
              <p:nvGrpSpPr>
                <p:cNvPr id="46" name="그룹 45"/>
                <p:cNvGrpSpPr/>
                <p:nvPr/>
              </p:nvGrpSpPr>
              <p:grpSpPr>
                <a:xfrm>
                  <a:off x="596516" y="1570088"/>
                  <a:ext cx="1282848" cy="1282848"/>
                  <a:chOff x="596516" y="1570088"/>
                  <a:chExt cx="1282848" cy="1282848"/>
                </a:xfrm>
              </p:grpSpPr>
              <p:pic>
                <p:nvPicPr>
                  <p:cNvPr id="55" name="그림 54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96516" y="1570088"/>
                    <a:ext cx="1282848" cy="1282848"/>
                  </a:xfrm>
                  <a:prstGeom prst="rect">
                    <a:avLst/>
                  </a:prstGeom>
                </p:spPr>
              </p:pic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1056801" y="1988840"/>
                    <a:ext cx="362279" cy="2308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pPr lvl="0" algn="ctr" eaLnBrk="1" hangingPunct="1">
                      <a:buClr>
                        <a:srgbClr val="1D5293"/>
                      </a:buClr>
                      <a:buSzPct val="120000"/>
                    </a:pPr>
                    <a:r>
                      <a:rPr kumimoji="0" lang="ko-KR" altLang="en-US" sz="1500" dirty="0" smtClean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Arial" charset="0"/>
                      </a:rPr>
                      <a:t>공간</a:t>
                    </a:r>
                    <a:endParaRPr kumimoji="0" lang="ko-KR" altLang="en-US" sz="1500" dirty="0">
                      <a:gradFill>
                        <a:gsLst>
                          <a:gs pos="0">
                            <a:prstClr val="black"/>
                          </a:gs>
                          <a:gs pos="100000">
                            <a:prstClr val="black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  <a:cs typeface="Arial" charset="0"/>
                    </a:endParaRPr>
                  </a:p>
                </p:txBody>
              </p:sp>
              <p:sp>
                <p:nvSpPr>
                  <p:cNvPr id="57" name="Text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5205" y="2244583"/>
                    <a:ext cx="785471" cy="20005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>
                    <a:spAutoFit/>
                  </a:bodyPr>
                  <a:lstStyle>
                    <a:defPPr>
                      <a:defRPr lang="ko-KR"/>
                    </a:defPPr>
                    <a:lvl1pPr marR="0" lvl="0" indent="0" fontAlgn="auto" latinLnBrk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1" sz="1000" b="1" i="0" u="none" strike="noStrike" kern="0" cap="none" spc="0" normalizeH="0" baseline="0">
                        <a:ln>
                          <a:noFill/>
                        </a:ln>
                        <a:solidFill>
                          <a:srgbClr val="367FBC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</a:defRPr>
                    </a:lvl1pPr>
                    <a:lvl2pPr marL="742950" indent="-28575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2pPr>
                    <a:lvl3pPr marL="11430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3pPr>
                    <a:lvl4pPr marL="16002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4pPr>
                    <a:lvl5pPr marL="20574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9pPr>
                  </a:lstStyle>
                  <a:p>
                    <a:pPr algn="ctr"/>
                    <a:r>
                      <a:rPr lang="ko-KR" altLang="en-US" sz="1300" b="0" dirty="0" smtClean="0">
                        <a:latin typeface="나눔고딕 Bold" panose="020D0804000000000000" pitchFamily="50" charset="-127"/>
                        <a:ea typeface="나눔고딕 Bold" panose="020D0804000000000000" pitchFamily="50" charset="-127"/>
                      </a:rPr>
                      <a:t>상면서비스</a:t>
                    </a:r>
                    <a:endParaRPr lang="ko-KR" altLang="en-US" sz="1300" b="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endParaRPr>
                  </a:p>
                </p:txBody>
              </p:sp>
            </p:grpSp>
            <p:grpSp>
              <p:nvGrpSpPr>
                <p:cNvPr id="47" name="그룹 46"/>
                <p:cNvGrpSpPr/>
                <p:nvPr/>
              </p:nvGrpSpPr>
              <p:grpSpPr>
                <a:xfrm>
                  <a:off x="1992020" y="1570088"/>
                  <a:ext cx="1282848" cy="1282848"/>
                  <a:chOff x="1992020" y="1570088"/>
                  <a:chExt cx="1282848" cy="1282848"/>
                </a:xfrm>
              </p:grpSpPr>
              <p:pic>
                <p:nvPicPr>
                  <p:cNvPr id="52" name="그림 51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992020" y="1570088"/>
                    <a:ext cx="1282848" cy="1282848"/>
                  </a:xfrm>
                  <a:prstGeom prst="rect">
                    <a:avLst/>
                  </a:prstGeom>
                </p:spPr>
              </p:pic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2452305" y="1988840"/>
                    <a:ext cx="362279" cy="2308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pPr lvl="0" algn="ctr" eaLnBrk="1" hangingPunct="1">
                      <a:buClr>
                        <a:srgbClr val="1D5293"/>
                      </a:buClr>
                      <a:buSzPct val="120000"/>
                    </a:pPr>
                    <a:r>
                      <a:rPr kumimoji="0" lang="ko-KR" altLang="en-US" sz="1500" dirty="0" smtClean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Arial" charset="0"/>
                      </a:rPr>
                      <a:t>회선</a:t>
                    </a:r>
                    <a:endParaRPr kumimoji="0" lang="ko-KR" altLang="en-US" sz="1500" dirty="0">
                      <a:gradFill>
                        <a:gsLst>
                          <a:gs pos="0">
                            <a:prstClr val="black"/>
                          </a:gs>
                          <a:gs pos="100000">
                            <a:prstClr val="black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  <a:cs typeface="Arial" charset="0"/>
                    </a:endParaRPr>
                  </a:p>
                </p:txBody>
              </p:sp>
              <p:sp>
                <p:nvSpPr>
                  <p:cNvPr id="54" name="Text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12750" y="2244583"/>
                    <a:ext cx="628378" cy="20005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>
                    <a:spAutoFit/>
                  </a:bodyPr>
                  <a:lstStyle>
                    <a:defPPr>
                      <a:defRPr lang="ko-KR"/>
                    </a:defPPr>
                    <a:lvl1pPr marR="0" lvl="0" indent="0" fontAlgn="auto" latinLnBrk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1" sz="1000" b="1" i="0" u="none" strike="noStrike" kern="0" cap="none" spc="0" normalizeH="0" baseline="0">
                        <a:ln>
                          <a:noFill/>
                        </a:ln>
                        <a:solidFill>
                          <a:srgbClr val="367FBC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</a:defRPr>
                    </a:lvl1pPr>
                    <a:lvl2pPr marL="742950" indent="-28575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2pPr>
                    <a:lvl3pPr marL="11430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3pPr>
                    <a:lvl4pPr marL="16002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4pPr>
                    <a:lvl5pPr marL="20574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9pPr>
                  </a:lstStyle>
                  <a:p>
                    <a:pPr algn="ctr"/>
                    <a:r>
                      <a:rPr lang="ko-KR" altLang="en-US" sz="1300" b="0" dirty="0" smtClean="0">
                        <a:latin typeface="나눔고딕 Bold" panose="020D0804000000000000" pitchFamily="50" charset="-127"/>
                        <a:ea typeface="나눔고딕 Bold" panose="020D0804000000000000" pitchFamily="50" charset="-127"/>
                      </a:rPr>
                      <a:t>네트워크</a:t>
                    </a:r>
                    <a:endParaRPr lang="ko-KR" altLang="en-US" sz="1300" b="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endParaRPr>
                  </a:p>
                </p:txBody>
              </p:sp>
            </p:grpSp>
            <p:grpSp>
              <p:nvGrpSpPr>
                <p:cNvPr id="48" name="그룹 47"/>
                <p:cNvGrpSpPr/>
                <p:nvPr/>
              </p:nvGrpSpPr>
              <p:grpSpPr>
                <a:xfrm>
                  <a:off x="3387524" y="1570088"/>
                  <a:ext cx="1282848" cy="1282848"/>
                  <a:chOff x="3387524" y="1570088"/>
                  <a:chExt cx="1282848" cy="1282848"/>
                </a:xfrm>
              </p:grpSpPr>
              <p:pic>
                <p:nvPicPr>
                  <p:cNvPr id="49" name="그림 48"/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87524" y="1570088"/>
                    <a:ext cx="1282848" cy="1282848"/>
                  </a:xfrm>
                  <a:prstGeom prst="rect">
                    <a:avLst/>
                  </a:prstGeom>
                </p:spPr>
              </p:pic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3757239" y="1988840"/>
                    <a:ext cx="543418" cy="2308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pPr lvl="0" algn="ctr" eaLnBrk="1" hangingPunct="1">
                      <a:buClr>
                        <a:srgbClr val="1D5293"/>
                      </a:buClr>
                      <a:buSzPct val="120000"/>
                    </a:pPr>
                    <a:r>
                      <a:rPr kumimoji="0" lang="ko-KR" altLang="en-US" sz="1500" dirty="0" smtClean="0">
                        <a:gradFill>
                          <a:gsLst>
                            <a:gs pos="0">
                              <a:prstClr val="black"/>
                            </a:gs>
                            <a:gs pos="100000">
                              <a:prstClr val="black"/>
                            </a:gs>
                          </a:gsLst>
                          <a:lin ang="5400000" scaled="0"/>
                        </a:gradFill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Arial" charset="0"/>
                      </a:rPr>
                      <a:t>기술력</a:t>
                    </a:r>
                    <a:endParaRPr kumimoji="0" lang="ko-KR" altLang="en-US" sz="1500" dirty="0">
                      <a:gradFill>
                        <a:gsLst>
                          <a:gs pos="0">
                            <a:prstClr val="black"/>
                          </a:gs>
                          <a:gs pos="100000">
                            <a:prstClr val="black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  <a:cs typeface="Arial" charset="0"/>
                    </a:endParaRPr>
                  </a:p>
                </p:txBody>
              </p:sp>
              <p:sp>
                <p:nvSpPr>
                  <p:cNvPr id="51" name="Text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43690" y="2244583"/>
                    <a:ext cx="785471" cy="20005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>
                    <a:spAutoFit/>
                  </a:bodyPr>
                  <a:lstStyle>
                    <a:defPPr>
                      <a:defRPr lang="ko-KR"/>
                    </a:defPPr>
                    <a:lvl1pPr marR="0" lvl="0" indent="0" fontAlgn="auto" latinLnBrk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1" sz="1000" b="1" i="0" u="none" strike="noStrike" kern="0" cap="none" spc="0" normalizeH="0" baseline="0">
                        <a:ln>
                          <a:noFill/>
                        </a:ln>
                        <a:solidFill>
                          <a:srgbClr val="367FBC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</a:defRPr>
                    </a:lvl1pPr>
                    <a:lvl2pPr marL="742950" indent="-28575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2pPr>
                    <a:lvl3pPr marL="11430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3pPr>
                    <a:lvl4pPr marL="16002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4pPr>
                    <a:lvl5pPr marL="2057400" indent="-228600" eaLnBrk="0" hangingPunct="0"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sz="1000">
                        <a:latin typeface="산돌고딕B" pitchFamily="18" charset="-127"/>
                        <a:ea typeface="-윤명조360" pitchFamily="18" charset="-127"/>
                      </a:defRPr>
                    </a:lvl9pPr>
                  </a:lstStyle>
                  <a:p>
                    <a:pPr algn="ctr"/>
                    <a:r>
                      <a:rPr lang="ko-KR" altLang="en-US" sz="1300" b="0" dirty="0" smtClean="0">
                        <a:latin typeface="나눔고딕 Bold" panose="020D0804000000000000" pitchFamily="50" charset="-127"/>
                        <a:ea typeface="나눔고딕 Bold" panose="020D0804000000000000" pitchFamily="50" charset="-127"/>
                      </a:rPr>
                      <a:t>관리서비스</a:t>
                    </a:r>
                    <a:endParaRPr lang="ko-KR" altLang="en-US" sz="1300" b="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endParaRPr>
                  </a:p>
                </p:txBody>
              </p:sp>
            </p:grpSp>
          </p:grpSp>
          <p:sp>
            <p:nvSpPr>
              <p:cNvPr id="42" name="TextBox 281"/>
              <p:cNvSpPr txBox="1">
                <a:spLocks noChangeArrowheads="1"/>
              </p:cNvSpPr>
              <p:nvPr/>
            </p:nvSpPr>
            <p:spPr bwMode="auto">
              <a:xfrm>
                <a:off x="690346" y="2598812"/>
                <a:ext cx="849643" cy="41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r>
                  <a:rPr lang="en-US" altLang="ko-KR" sz="1100" dirty="0" smtClean="0"/>
                  <a:t>UPS </a:t>
                </a:r>
                <a:r>
                  <a:rPr lang="ko-KR" altLang="en-US" sz="1100" dirty="0" smtClean="0"/>
                  <a:t>전원</a:t>
                </a:r>
                <a:endParaRPr lang="en-US" altLang="ko-KR" sz="1100" dirty="0" smtClean="0"/>
              </a:p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r>
                  <a:rPr lang="ko-KR" altLang="en-US" sz="1100" dirty="0" smtClean="0"/>
                  <a:t>항온</a:t>
                </a:r>
                <a:r>
                  <a:rPr lang="en-US" altLang="ko-KR" sz="110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·</a:t>
                </a:r>
                <a:r>
                  <a:rPr lang="ko-KR" altLang="en-US" sz="1100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항습</a:t>
                </a:r>
                <a:endParaRPr lang="en-US" altLang="ko-KR" sz="110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43" name="TextBox 281"/>
              <p:cNvSpPr txBox="1">
                <a:spLocks noChangeArrowheads="1"/>
              </p:cNvSpPr>
              <p:nvPr/>
            </p:nvSpPr>
            <p:spPr bwMode="auto">
              <a:xfrm>
                <a:off x="1923860" y="2598812"/>
                <a:ext cx="1140470" cy="41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r>
                  <a:rPr lang="ko-KR" altLang="en-US" sz="1100" dirty="0" smtClean="0"/>
                  <a:t>초고속 네트워크</a:t>
                </a:r>
                <a:endParaRPr lang="en-US" altLang="ko-KR" sz="1100" dirty="0" smtClean="0"/>
              </a:p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endParaRPr lang="en-US" altLang="ko-KR" sz="1100" dirty="0"/>
              </a:p>
            </p:txBody>
          </p:sp>
          <p:sp>
            <p:nvSpPr>
              <p:cNvPr id="44" name="TextBox 281"/>
              <p:cNvSpPr txBox="1">
                <a:spLocks noChangeArrowheads="1"/>
              </p:cNvSpPr>
              <p:nvPr/>
            </p:nvSpPr>
            <p:spPr bwMode="auto">
              <a:xfrm>
                <a:off x="3448201" y="2598812"/>
                <a:ext cx="1032458" cy="410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r>
                  <a:rPr lang="ko-KR" altLang="en-US" sz="1100" dirty="0" smtClean="0"/>
                  <a:t>시스템 관리</a:t>
                </a:r>
                <a:endParaRPr lang="en-US" altLang="ko-KR" sz="1100" dirty="0" smtClean="0"/>
              </a:p>
              <a:p>
                <a:pPr>
                  <a:lnSpc>
                    <a:spcPts val="1500"/>
                  </a:lnSpc>
                  <a:spcAft>
                    <a:spcPts val="200"/>
                  </a:spcAft>
                </a:pPr>
                <a:r>
                  <a:rPr lang="ko-KR" altLang="en-US" sz="1100" dirty="0" smtClean="0"/>
                  <a:t>장애 보고</a:t>
                </a:r>
                <a:endParaRPr lang="en-US" altLang="ko-KR" sz="1100" dirty="0" smtClean="0"/>
              </a:p>
            </p:txBody>
          </p:sp>
        </p:grpSp>
        <p:grpSp>
          <p:nvGrpSpPr>
            <p:cNvPr id="58" name="그룹 57"/>
            <p:cNvGrpSpPr/>
            <p:nvPr/>
          </p:nvGrpSpPr>
          <p:grpSpPr>
            <a:xfrm>
              <a:off x="864280" y="3850794"/>
              <a:ext cx="3267851" cy="370294"/>
              <a:chOff x="756268" y="4687906"/>
              <a:chExt cx="3267851" cy="370294"/>
            </a:xfrm>
          </p:grpSpPr>
          <p:pic>
            <p:nvPicPr>
              <p:cNvPr id="59" name="Picture 123" descr="C:\Users\ligs.KIMSEONGEUN\Desktop\새 아이콘\55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6268" y="4690533"/>
                <a:ext cx="225346" cy="365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60" name="그룹 59"/>
              <p:cNvGrpSpPr/>
              <p:nvPr/>
            </p:nvGrpSpPr>
            <p:grpSpPr>
              <a:xfrm>
                <a:off x="1133321" y="4687906"/>
                <a:ext cx="2890798" cy="370294"/>
                <a:chOff x="1342326" y="4024426"/>
                <a:chExt cx="2890798" cy="370294"/>
              </a:xfrm>
            </p:grpSpPr>
            <p:sp>
              <p:nvSpPr>
                <p:cNvPr id="61" name="직사각형 5"/>
                <p:cNvSpPr>
                  <a:spLocks noChangeArrowheads="1"/>
                </p:cNvSpPr>
                <p:nvPr/>
              </p:nvSpPr>
              <p:spPr bwMode="auto">
                <a:xfrm>
                  <a:off x="1640836" y="4025388"/>
                  <a:ext cx="2324354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pPr fontAlgn="auto" latinLnBrk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altLang="ko-KR" sz="2400" kern="0" dirty="0" err="1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siIDC</a:t>
                  </a:r>
                  <a:r>
                    <a:rPr lang="ko-KR" altLang="en-US" sz="2400" kern="0" dirty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 </a:t>
                  </a:r>
                  <a:r>
                    <a:rPr lang="ko-KR" altLang="en-US" sz="2400" kern="0" dirty="0" smtClean="0"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서비스 이용</a:t>
                  </a:r>
                  <a:endParaRPr lang="ko-KR" altLang="en-US" sz="2400" kern="0" dirty="0"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grpSp>
              <p:nvGrpSpPr>
                <p:cNvPr id="62" name="그룹 178"/>
                <p:cNvGrpSpPr>
                  <a:grpSpLocks/>
                </p:cNvGrpSpPr>
                <p:nvPr/>
              </p:nvGrpSpPr>
              <p:grpSpPr bwMode="auto">
                <a:xfrm>
                  <a:off x="1342326" y="4024426"/>
                  <a:ext cx="212473" cy="177062"/>
                  <a:chOff x="7586333" y="8049344"/>
                  <a:chExt cx="266490" cy="222659"/>
                </a:xfrm>
              </p:grpSpPr>
              <p:sp>
                <p:nvSpPr>
                  <p:cNvPr id="66" name="Freeform 9"/>
                  <p:cNvSpPr>
                    <a:spLocks/>
                  </p:cNvSpPr>
                  <p:nvPr/>
                </p:nvSpPr>
                <p:spPr bwMode="auto">
                  <a:xfrm>
                    <a:off x="7732266" y="8049344"/>
                    <a:ext cx="120557" cy="222659"/>
                  </a:xfrm>
                  <a:custGeom>
                    <a:avLst/>
                    <a:gdLst>
                      <a:gd name="T0" fmla="*/ 209453 w 1569"/>
                      <a:gd name="T1" fmla="*/ 476 h 2881"/>
                      <a:gd name="T2" fmla="*/ 217661 w 1569"/>
                      <a:gd name="T3" fmla="*/ 3967 h 2881"/>
                      <a:gd name="T4" fmla="*/ 225237 w 1569"/>
                      <a:gd name="T5" fmla="*/ 11267 h 2881"/>
                      <a:gd name="T6" fmla="*/ 231077 w 1569"/>
                      <a:gd name="T7" fmla="*/ 20948 h 2881"/>
                      <a:gd name="T8" fmla="*/ 233287 w 1569"/>
                      <a:gd name="T9" fmla="*/ 29676 h 2881"/>
                      <a:gd name="T10" fmla="*/ 231866 w 1569"/>
                      <a:gd name="T11" fmla="*/ 37769 h 2881"/>
                      <a:gd name="T12" fmla="*/ 226500 w 1569"/>
                      <a:gd name="T13" fmla="*/ 44752 h 2881"/>
                      <a:gd name="T14" fmla="*/ 217661 w 1569"/>
                      <a:gd name="T15" fmla="*/ 51258 h 2881"/>
                      <a:gd name="T16" fmla="*/ 205349 w 1569"/>
                      <a:gd name="T17" fmla="*/ 57289 h 2881"/>
                      <a:gd name="T18" fmla="*/ 190828 w 1569"/>
                      <a:gd name="T19" fmla="*/ 65382 h 2881"/>
                      <a:gd name="T20" fmla="*/ 174255 w 1569"/>
                      <a:gd name="T21" fmla="*/ 75697 h 2881"/>
                      <a:gd name="T22" fmla="*/ 153893 w 1569"/>
                      <a:gd name="T23" fmla="*/ 90456 h 2881"/>
                      <a:gd name="T24" fmla="*/ 135742 w 1569"/>
                      <a:gd name="T25" fmla="*/ 107595 h 2881"/>
                      <a:gd name="T26" fmla="*/ 121221 w 1569"/>
                      <a:gd name="T27" fmla="*/ 125369 h 2881"/>
                      <a:gd name="T28" fmla="*/ 109698 w 1569"/>
                      <a:gd name="T29" fmla="*/ 144730 h 2881"/>
                      <a:gd name="T30" fmla="*/ 98018 w 1569"/>
                      <a:gd name="T31" fmla="*/ 168217 h 2881"/>
                      <a:gd name="T32" fmla="*/ 90284 w 1569"/>
                      <a:gd name="T33" fmla="*/ 190117 h 2881"/>
                      <a:gd name="T34" fmla="*/ 85549 w 1569"/>
                      <a:gd name="T35" fmla="*/ 212651 h 2881"/>
                      <a:gd name="T36" fmla="*/ 84128 w 1569"/>
                      <a:gd name="T37" fmla="*/ 236297 h 2881"/>
                      <a:gd name="T38" fmla="*/ 101964 w 1569"/>
                      <a:gd name="T39" fmla="*/ 228203 h 2881"/>
                      <a:gd name="T40" fmla="*/ 119011 w 1569"/>
                      <a:gd name="T41" fmla="*/ 223442 h 2881"/>
                      <a:gd name="T42" fmla="*/ 135426 w 1569"/>
                      <a:gd name="T43" fmla="*/ 222332 h 2881"/>
                      <a:gd name="T44" fmla="*/ 153893 w 1569"/>
                      <a:gd name="T45" fmla="*/ 225029 h 2881"/>
                      <a:gd name="T46" fmla="*/ 175675 w 1569"/>
                      <a:gd name="T47" fmla="*/ 232329 h 2881"/>
                      <a:gd name="T48" fmla="*/ 196826 w 1569"/>
                      <a:gd name="T49" fmla="*/ 243914 h 2881"/>
                      <a:gd name="T50" fmla="*/ 212452 w 1569"/>
                      <a:gd name="T51" fmla="*/ 257562 h 2881"/>
                      <a:gd name="T52" fmla="*/ 226342 w 1569"/>
                      <a:gd name="T53" fmla="*/ 274383 h 2881"/>
                      <a:gd name="T54" fmla="*/ 237075 w 1569"/>
                      <a:gd name="T55" fmla="*/ 293109 h 2881"/>
                      <a:gd name="T56" fmla="*/ 243862 w 1569"/>
                      <a:gd name="T57" fmla="*/ 312153 h 2881"/>
                      <a:gd name="T58" fmla="*/ 247334 w 1569"/>
                      <a:gd name="T59" fmla="*/ 332942 h 2881"/>
                      <a:gd name="T60" fmla="*/ 247176 w 1569"/>
                      <a:gd name="T61" fmla="*/ 354524 h 2881"/>
                      <a:gd name="T62" fmla="*/ 243704 w 1569"/>
                      <a:gd name="T63" fmla="*/ 374837 h 2881"/>
                      <a:gd name="T64" fmla="*/ 236601 w 1569"/>
                      <a:gd name="T65" fmla="*/ 393087 h 2881"/>
                      <a:gd name="T66" fmla="*/ 226184 w 1569"/>
                      <a:gd name="T67" fmla="*/ 409909 h 2881"/>
                      <a:gd name="T68" fmla="*/ 211820 w 1569"/>
                      <a:gd name="T69" fmla="*/ 425144 h 2881"/>
                      <a:gd name="T70" fmla="*/ 193353 w 1569"/>
                      <a:gd name="T71" fmla="*/ 439267 h 2881"/>
                      <a:gd name="T72" fmla="*/ 173781 w 1569"/>
                      <a:gd name="T73" fmla="*/ 449265 h 2881"/>
                      <a:gd name="T74" fmla="*/ 152946 w 1569"/>
                      <a:gd name="T75" fmla="*/ 455137 h 2881"/>
                      <a:gd name="T76" fmla="*/ 131007 w 1569"/>
                      <a:gd name="T77" fmla="*/ 457200 h 2881"/>
                      <a:gd name="T78" fmla="*/ 110014 w 1569"/>
                      <a:gd name="T79" fmla="*/ 455772 h 2881"/>
                      <a:gd name="T80" fmla="*/ 90758 w 1569"/>
                      <a:gd name="T81" fmla="*/ 451646 h 2881"/>
                      <a:gd name="T82" fmla="*/ 73237 w 1569"/>
                      <a:gd name="T83" fmla="*/ 444663 h 2881"/>
                      <a:gd name="T84" fmla="*/ 57296 w 1569"/>
                      <a:gd name="T85" fmla="*/ 434824 h 2881"/>
                      <a:gd name="T86" fmla="*/ 42459 w 1569"/>
                      <a:gd name="T87" fmla="*/ 421494 h 2881"/>
                      <a:gd name="T88" fmla="*/ 28727 w 1569"/>
                      <a:gd name="T89" fmla="*/ 404355 h 2881"/>
                      <a:gd name="T90" fmla="*/ 17362 w 1569"/>
                      <a:gd name="T91" fmla="*/ 384676 h 2881"/>
                      <a:gd name="T92" fmla="*/ 8523 w 1569"/>
                      <a:gd name="T93" fmla="*/ 361983 h 2881"/>
                      <a:gd name="T94" fmla="*/ 2999 w 1569"/>
                      <a:gd name="T95" fmla="*/ 340718 h 2881"/>
                      <a:gd name="T96" fmla="*/ 474 w 1569"/>
                      <a:gd name="T97" fmla="*/ 320564 h 2881"/>
                      <a:gd name="T98" fmla="*/ 0 w 1569"/>
                      <a:gd name="T99" fmla="*/ 297553 h 2881"/>
                      <a:gd name="T100" fmla="*/ 1263 w 1569"/>
                      <a:gd name="T101" fmla="*/ 271368 h 2881"/>
                      <a:gd name="T102" fmla="*/ 4104 w 1569"/>
                      <a:gd name="T103" fmla="*/ 242010 h 2881"/>
                      <a:gd name="T104" fmla="*/ 9628 w 1569"/>
                      <a:gd name="T105" fmla="*/ 208049 h 2881"/>
                      <a:gd name="T106" fmla="*/ 18309 w 1569"/>
                      <a:gd name="T107" fmla="*/ 176469 h 2881"/>
                      <a:gd name="T108" fmla="*/ 29989 w 1569"/>
                      <a:gd name="T109" fmla="*/ 146634 h 2881"/>
                      <a:gd name="T110" fmla="*/ 44353 w 1569"/>
                      <a:gd name="T111" fmla="*/ 119021 h 2881"/>
                      <a:gd name="T112" fmla="*/ 63451 w 1569"/>
                      <a:gd name="T113" fmla="*/ 92837 h 2881"/>
                      <a:gd name="T114" fmla="*/ 84128 w 1569"/>
                      <a:gd name="T115" fmla="*/ 69667 h 2881"/>
                      <a:gd name="T116" fmla="*/ 106226 w 1569"/>
                      <a:gd name="T117" fmla="*/ 50148 h 2881"/>
                      <a:gd name="T118" fmla="*/ 131480 w 1569"/>
                      <a:gd name="T119" fmla="*/ 32691 h 2881"/>
                      <a:gd name="T120" fmla="*/ 157524 w 1569"/>
                      <a:gd name="T121" fmla="*/ 17615 h 2881"/>
                      <a:gd name="T122" fmla="*/ 182936 w 1569"/>
                      <a:gd name="T123" fmla="*/ 6189 h 2881"/>
                      <a:gd name="T124" fmla="*/ 199983 w 1569"/>
                      <a:gd name="T125" fmla="*/ 476 h 2881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569"/>
                      <a:gd name="T190" fmla="*/ 0 h 2881"/>
                      <a:gd name="T191" fmla="*/ 1569 w 1569"/>
                      <a:gd name="T192" fmla="*/ 2881 h 2881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569" h="2881">
                        <a:moveTo>
                          <a:pt x="1297" y="0"/>
                        </a:moveTo>
                        <a:lnTo>
                          <a:pt x="1327" y="3"/>
                        </a:lnTo>
                        <a:lnTo>
                          <a:pt x="1354" y="11"/>
                        </a:lnTo>
                        <a:lnTo>
                          <a:pt x="1379" y="25"/>
                        </a:lnTo>
                        <a:lnTo>
                          <a:pt x="1404" y="46"/>
                        </a:lnTo>
                        <a:lnTo>
                          <a:pt x="1427" y="71"/>
                        </a:lnTo>
                        <a:lnTo>
                          <a:pt x="1449" y="102"/>
                        </a:lnTo>
                        <a:lnTo>
                          <a:pt x="1464" y="132"/>
                        </a:lnTo>
                        <a:lnTo>
                          <a:pt x="1474" y="160"/>
                        </a:lnTo>
                        <a:lnTo>
                          <a:pt x="1478" y="187"/>
                        </a:lnTo>
                        <a:lnTo>
                          <a:pt x="1476" y="212"/>
                        </a:lnTo>
                        <a:lnTo>
                          <a:pt x="1469" y="238"/>
                        </a:lnTo>
                        <a:lnTo>
                          <a:pt x="1454" y="260"/>
                        </a:lnTo>
                        <a:lnTo>
                          <a:pt x="1435" y="282"/>
                        </a:lnTo>
                        <a:lnTo>
                          <a:pt x="1410" y="303"/>
                        </a:lnTo>
                        <a:lnTo>
                          <a:pt x="1379" y="323"/>
                        </a:lnTo>
                        <a:lnTo>
                          <a:pt x="1342" y="340"/>
                        </a:lnTo>
                        <a:lnTo>
                          <a:pt x="1301" y="361"/>
                        </a:lnTo>
                        <a:lnTo>
                          <a:pt x="1256" y="384"/>
                        </a:lnTo>
                        <a:lnTo>
                          <a:pt x="1209" y="412"/>
                        </a:lnTo>
                        <a:lnTo>
                          <a:pt x="1159" y="443"/>
                        </a:lnTo>
                        <a:lnTo>
                          <a:pt x="1104" y="477"/>
                        </a:lnTo>
                        <a:lnTo>
                          <a:pt x="1040" y="521"/>
                        </a:lnTo>
                        <a:lnTo>
                          <a:pt x="975" y="570"/>
                        </a:lnTo>
                        <a:lnTo>
                          <a:pt x="917" y="622"/>
                        </a:lnTo>
                        <a:lnTo>
                          <a:pt x="860" y="678"/>
                        </a:lnTo>
                        <a:lnTo>
                          <a:pt x="806" y="738"/>
                        </a:lnTo>
                        <a:lnTo>
                          <a:pt x="768" y="790"/>
                        </a:lnTo>
                        <a:lnTo>
                          <a:pt x="731" y="847"/>
                        </a:lnTo>
                        <a:lnTo>
                          <a:pt x="695" y="912"/>
                        </a:lnTo>
                        <a:lnTo>
                          <a:pt x="658" y="983"/>
                        </a:lnTo>
                        <a:lnTo>
                          <a:pt x="621" y="1060"/>
                        </a:lnTo>
                        <a:lnTo>
                          <a:pt x="595" y="1128"/>
                        </a:lnTo>
                        <a:lnTo>
                          <a:pt x="572" y="1198"/>
                        </a:lnTo>
                        <a:lnTo>
                          <a:pt x="553" y="1269"/>
                        </a:lnTo>
                        <a:lnTo>
                          <a:pt x="542" y="1340"/>
                        </a:lnTo>
                        <a:lnTo>
                          <a:pt x="535" y="1414"/>
                        </a:lnTo>
                        <a:lnTo>
                          <a:pt x="533" y="1489"/>
                        </a:lnTo>
                        <a:lnTo>
                          <a:pt x="590" y="1461"/>
                        </a:lnTo>
                        <a:lnTo>
                          <a:pt x="646" y="1438"/>
                        </a:lnTo>
                        <a:lnTo>
                          <a:pt x="699" y="1421"/>
                        </a:lnTo>
                        <a:lnTo>
                          <a:pt x="754" y="1408"/>
                        </a:lnTo>
                        <a:lnTo>
                          <a:pt x="806" y="1403"/>
                        </a:lnTo>
                        <a:lnTo>
                          <a:pt x="858" y="1401"/>
                        </a:lnTo>
                        <a:lnTo>
                          <a:pt x="908" y="1406"/>
                        </a:lnTo>
                        <a:lnTo>
                          <a:pt x="975" y="1418"/>
                        </a:lnTo>
                        <a:lnTo>
                          <a:pt x="1044" y="1438"/>
                        </a:lnTo>
                        <a:lnTo>
                          <a:pt x="1113" y="1464"/>
                        </a:lnTo>
                        <a:lnTo>
                          <a:pt x="1181" y="1498"/>
                        </a:lnTo>
                        <a:lnTo>
                          <a:pt x="1247" y="1537"/>
                        </a:lnTo>
                        <a:lnTo>
                          <a:pt x="1297" y="1577"/>
                        </a:lnTo>
                        <a:lnTo>
                          <a:pt x="1346" y="1623"/>
                        </a:lnTo>
                        <a:lnTo>
                          <a:pt x="1391" y="1674"/>
                        </a:lnTo>
                        <a:lnTo>
                          <a:pt x="1434" y="1729"/>
                        </a:lnTo>
                        <a:lnTo>
                          <a:pt x="1473" y="1792"/>
                        </a:lnTo>
                        <a:lnTo>
                          <a:pt x="1502" y="1847"/>
                        </a:lnTo>
                        <a:lnTo>
                          <a:pt x="1526" y="1905"/>
                        </a:lnTo>
                        <a:lnTo>
                          <a:pt x="1545" y="1967"/>
                        </a:lnTo>
                        <a:lnTo>
                          <a:pt x="1558" y="2030"/>
                        </a:lnTo>
                        <a:lnTo>
                          <a:pt x="1567" y="2098"/>
                        </a:lnTo>
                        <a:lnTo>
                          <a:pt x="1569" y="2167"/>
                        </a:lnTo>
                        <a:lnTo>
                          <a:pt x="1566" y="2234"/>
                        </a:lnTo>
                        <a:lnTo>
                          <a:pt x="1558" y="2300"/>
                        </a:lnTo>
                        <a:lnTo>
                          <a:pt x="1544" y="2362"/>
                        </a:lnTo>
                        <a:lnTo>
                          <a:pt x="1524" y="2422"/>
                        </a:lnTo>
                        <a:lnTo>
                          <a:pt x="1499" y="2477"/>
                        </a:lnTo>
                        <a:lnTo>
                          <a:pt x="1469" y="2533"/>
                        </a:lnTo>
                        <a:lnTo>
                          <a:pt x="1433" y="2583"/>
                        </a:lnTo>
                        <a:lnTo>
                          <a:pt x="1391" y="2632"/>
                        </a:lnTo>
                        <a:lnTo>
                          <a:pt x="1342" y="2679"/>
                        </a:lnTo>
                        <a:lnTo>
                          <a:pt x="1285" y="2727"/>
                        </a:lnTo>
                        <a:lnTo>
                          <a:pt x="1225" y="2768"/>
                        </a:lnTo>
                        <a:lnTo>
                          <a:pt x="1164" y="2802"/>
                        </a:lnTo>
                        <a:lnTo>
                          <a:pt x="1101" y="2831"/>
                        </a:lnTo>
                        <a:lnTo>
                          <a:pt x="1035" y="2853"/>
                        </a:lnTo>
                        <a:lnTo>
                          <a:pt x="969" y="2868"/>
                        </a:lnTo>
                        <a:lnTo>
                          <a:pt x="901" y="2878"/>
                        </a:lnTo>
                        <a:lnTo>
                          <a:pt x="830" y="2881"/>
                        </a:lnTo>
                        <a:lnTo>
                          <a:pt x="763" y="2879"/>
                        </a:lnTo>
                        <a:lnTo>
                          <a:pt x="697" y="2872"/>
                        </a:lnTo>
                        <a:lnTo>
                          <a:pt x="635" y="2862"/>
                        </a:lnTo>
                        <a:lnTo>
                          <a:pt x="575" y="2846"/>
                        </a:lnTo>
                        <a:lnTo>
                          <a:pt x="518" y="2826"/>
                        </a:lnTo>
                        <a:lnTo>
                          <a:pt x="464" y="2802"/>
                        </a:lnTo>
                        <a:lnTo>
                          <a:pt x="413" y="2774"/>
                        </a:lnTo>
                        <a:lnTo>
                          <a:pt x="363" y="2740"/>
                        </a:lnTo>
                        <a:lnTo>
                          <a:pt x="318" y="2703"/>
                        </a:lnTo>
                        <a:lnTo>
                          <a:pt x="269" y="2656"/>
                        </a:lnTo>
                        <a:lnTo>
                          <a:pt x="224" y="2604"/>
                        </a:lnTo>
                        <a:lnTo>
                          <a:pt x="182" y="2548"/>
                        </a:lnTo>
                        <a:lnTo>
                          <a:pt x="144" y="2488"/>
                        </a:lnTo>
                        <a:lnTo>
                          <a:pt x="110" y="2424"/>
                        </a:lnTo>
                        <a:lnTo>
                          <a:pt x="80" y="2354"/>
                        </a:lnTo>
                        <a:lnTo>
                          <a:pt x="54" y="2281"/>
                        </a:lnTo>
                        <a:lnTo>
                          <a:pt x="31" y="2203"/>
                        </a:lnTo>
                        <a:lnTo>
                          <a:pt x="19" y="2147"/>
                        </a:lnTo>
                        <a:lnTo>
                          <a:pt x="11" y="2087"/>
                        </a:lnTo>
                        <a:lnTo>
                          <a:pt x="3" y="2020"/>
                        </a:lnTo>
                        <a:lnTo>
                          <a:pt x="0" y="1952"/>
                        </a:lnTo>
                        <a:lnTo>
                          <a:pt x="0" y="1875"/>
                        </a:lnTo>
                        <a:lnTo>
                          <a:pt x="3" y="1796"/>
                        </a:lnTo>
                        <a:lnTo>
                          <a:pt x="8" y="1710"/>
                        </a:lnTo>
                        <a:lnTo>
                          <a:pt x="15" y="1620"/>
                        </a:lnTo>
                        <a:lnTo>
                          <a:pt x="26" y="1525"/>
                        </a:lnTo>
                        <a:lnTo>
                          <a:pt x="42" y="1416"/>
                        </a:lnTo>
                        <a:lnTo>
                          <a:pt x="61" y="1311"/>
                        </a:lnTo>
                        <a:lnTo>
                          <a:pt x="86" y="1209"/>
                        </a:lnTo>
                        <a:lnTo>
                          <a:pt x="116" y="1112"/>
                        </a:lnTo>
                        <a:lnTo>
                          <a:pt x="151" y="1015"/>
                        </a:lnTo>
                        <a:lnTo>
                          <a:pt x="190" y="924"/>
                        </a:lnTo>
                        <a:lnTo>
                          <a:pt x="234" y="835"/>
                        </a:lnTo>
                        <a:lnTo>
                          <a:pt x="281" y="750"/>
                        </a:lnTo>
                        <a:lnTo>
                          <a:pt x="341" y="665"/>
                        </a:lnTo>
                        <a:lnTo>
                          <a:pt x="402" y="585"/>
                        </a:lnTo>
                        <a:lnTo>
                          <a:pt x="466" y="509"/>
                        </a:lnTo>
                        <a:lnTo>
                          <a:pt x="533" y="439"/>
                        </a:lnTo>
                        <a:lnTo>
                          <a:pt x="602" y="375"/>
                        </a:lnTo>
                        <a:lnTo>
                          <a:pt x="673" y="316"/>
                        </a:lnTo>
                        <a:lnTo>
                          <a:pt x="746" y="263"/>
                        </a:lnTo>
                        <a:lnTo>
                          <a:pt x="833" y="206"/>
                        </a:lnTo>
                        <a:lnTo>
                          <a:pt x="918" y="156"/>
                        </a:lnTo>
                        <a:lnTo>
                          <a:pt x="998" y="111"/>
                        </a:lnTo>
                        <a:lnTo>
                          <a:pt x="1079" y="72"/>
                        </a:lnTo>
                        <a:lnTo>
                          <a:pt x="1159" y="39"/>
                        </a:lnTo>
                        <a:lnTo>
                          <a:pt x="1235" y="13"/>
                        </a:lnTo>
                        <a:lnTo>
                          <a:pt x="1267" y="3"/>
                        </a:lnTo>
                        <a:lnTo>
                          <a:pt x="1297" y="0"/>
                        </a:lnTo>
                        <a:close/>
                      </a:path>
                    </a:pathLst>
                  </a:custGeom>
                  <a:solidFill>
                    <a:srgbClr val="FDC983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lIns="0" tIns="0" rIns="0" bIns="0" anchor="ctr"/>
                  <a:lstStyle/>
                  <a:p>
                    <a:pPr algn="ctr" fontAlgn="auto" latinLnBrk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b="1" kern="0" dirty="0">
                      <a:solidFill>
                        <a:prstClr val="white"/>
                      </a:solidFill>
                      <a:latin typeface="Arial"/>
                      <a:ea typeface="Rix모던고딕 M" panose="02020603020101020101" pitchFamily="18" charset="-127"/>
                      <a:cs typeface="Arial" pitchFamily="34" charset="0"/>
                    </a:endParaRPr>
                  </a:p>
                </p:txBody>
              </p:sp>
              <p:sp>
                <p:nvSpPr>
                  <p:cNvPr id="67" name="Freeform 12"/>
                  <p:cNvSpPr>
                    <a:spLocks/>
                  </p:cNvSpPr>
                  <p:nvPr/>
                </p:nvSpPr>
                <p:spPr bwMode="auto">
                  <a:xfrm>
                    <a:off x="7586333" y="8049344"/>
                    <a:ext cx="120557" cy="222659"/>
                  </a:xfrm>
                  <a:custGeom>
                    <a:avLst/>
                    <a:gdLst>
                      <a:gd name="T0" fmla="*/ 1326 w 1568"/>
                      <a:gd name="T1" fmla="*/ 3 h 2881"/>
                      <a:gd name="T2" fmla="*/ 1380 w 1568"/>
                      <a:gd name="T3" fmla="*/ 25 h 2881"/>
                      <a:gd name="T4" fmla="*/ 1428 w 1568"/>
                      <a:gd name="T5" fmla="*/ 71 h 2881"/>
                      <a:gd name="T6" fmla="*/ 1464 w 1568"/>
                      <a:gd name="T7" fmla="*/ 132 h 2881"/>
                      <a:gd name="T8" fmla="*/ 1478 w 1568"/>
                      <a:gd name="T9" fmla="*/ 187 h 2881"/>
                      <a:gd name="T10" fmla="*/ 1467 w 1568"/>
                      <a:gd name="T11" fmla="*/ 238 h 2881"/>
                      <a:gd name="T12" fmla="*/ 1435 w 1568"/>
                      <a:gd name="T13" fmla="*/ 282 h 2881"/>
                      <a:gd name="T14" fmla="*/ 1378 w 1568"/>
                      <a:gd name="T15" fmla="*/ 323 h 2881"/>
                      <a:gd name="T16" fmla="*/ 1300 w 1568"/>
                      <a:gd name="T17" fmla="*/ 361 h 2881"/>
                      <a:gd name="T18" fmla="*/ 1208 w 1568"/>
                      <a:gd name="T19" fmla="*/ 412 h 2881"/>
                      <a:gd name="T20" fmla="*/ 1104 w 1568"/>
                      <a:gd name="T21" fmla="*/ 477 h 2881"/>
                      <a:gd name="T22" fmla="*/ 976 w 1568"/>
                      <a:gd name="T23" fmla="*/ 570 h 2881"/>
                      <a:gd name="T24" fmla="*/ 860 w 1568"/>
                      <a:gd name="T25" fmla="*/ 678 h 2881"/>
                      <a:gd name="T26" fmla="*/ 768 w 1568"/>
                      <a:gd name="T27" fmla="*/ 790 h 2881"/>
                      <a:gd name="T28" fmla="*/ 694 w 1568"/>
                      <a:gd name="T29" fmla="*/ 912 h 2881"/>
                      <a:gd name="T30" fmla="*/ 620 w 1568"/>
                      <a:gd name="T31" fmla="*/ 1060 h 2881"/>
                      <a:gd name="T32" fmla="*/ 571 w 1568"/>
                      <a:gd name="T33" fmla="*/ 1198 h 2881"/>
                      <a:gd name="T34" fmla="*/ 541 w 1568"/>
                      <a:gd name="T35" fmla="*/ 1340 h 2881"/>
                      <a:gd name="T36" fmla="*/ 532 w 1568"/>
                      <a:gd name="T37" fmla="*/ 1489 h 2881"/>
                      <a:gd name="T38" fmla="*/ 644 w 1568"/>
                      <a:gd name="T39" fmla="*/ 1438 h 2881"/>
                      <a:gd name="T40" fmla="*/ 752 w 1568"/>
                      <a:gd name="T41" fmla="*/ 1408 h 2881"/>
                      <a:gd name="T42" fmla="*/ 857 w 1568"/>
                      <a:gd name="T43" fmla="*/ 1401 h 2881"/>
                      <a:gd name="T44" fmla="*/ 975 w 1568"/>
                      <a:gd name="T45" fmla="*/ 1418 h 2881"/>
                      <a:gd name="T46" fmla="*/ 1111 w 1568"/>
                      <a:gd name="T47" fmla="*/ 1464 h 2881"/>
                      <a:gd name="T48" fmla="*/ 1247 w 1568"/>
                      <a:gd name="T49" fmla="*/ 1537 h 2881"/>
                      <a:gd name="T50" fmla="*/ 1346 w 1568"/>
                      <a:gd name="T51" fmla="*/ 1623 h 2881"/>
                      <a:gd name="T52" fmla="*/ 1433 w 1568"/>
                      <a:gd name="T53" fmla="*/ 1729 h 2881"/>
                      <a:gd name="T54" fmla="*/ 1503 w 1568"/>
                      <a:gd name="T55" fmla="*/ 1847 h 2881"/>
                      <a:gd name="T56" fmla="*/ 1546 w 1568"/>
                      <a:gd name="T57" fmla="*/ 1967 h 2881"/>
                      <a:gd name="T58" fmla="*/ 1567 w 1568"/>
                      <a:gd name="T59" fmla="*/ 2098 h 2881"/>
                      <a:gd name="T60" fmla="*/ 1565 w 1568"/>
                      <a:gd name="T61" fmla="*/ 2234 h 2881"/>
                      <a:gd name="T62" fmla="*/ 1543 w 1568"/>
                      <a:gd name="T63" fmla="*/ 2362 h 2881"/>
                      <a:gd name="T64" fmla="*/ 1500 w 1568"/>
                      <a:gd name="T65" fmla="*/ 2477 h 2881"/>
                      <a:gd name="T66" fmla="*/ 1432 w 1568"/>
                      <a:gd name="T67" fmla="*/ 2583 h 2881"/>
                      <a:gd name="T68" fmla="*/ 1343 w 1568"/>
                      <a:gd name="T69" fmla="*/ 2679 h 2881"/>
                      <a:gd name="T70" fmla="*/ 1225 w 1568"/>
                      <a:gd name="T71" fmla="*/ 2768 h 2881"/>
                      <a:gd name="T72" fmla="*/ 1100 w 1568"/>
                      <a:gd name="T73" fmla="*/ 2831 h 2881"/>
                      <a:gd name="T74" fmla="*/ 968 w 1568"/>
                      <a:gd name="T75" fmla="*/ 2868 h 2881"/>
                      <a:gd name="T76" fmla="*/ 829 w 1568"/>
                      <a:gd name="T77" fmla="*/ 2881 h 2881"/>
                      <a:gd name="T78" fmla="*/ 697 w 1568"/>
                      <a:gd name="T79" fmla="*/ 2872 h 2881"/>
                      <a:gd name="T80" fmla="*/ 575 w 1568"/>
                      <a:gd name="T81" fmla="*/ 2846 h 2881"/>
                      <a:gd name="T82" fmla="*/ 464 w 1568"/>
                      <a:gd name="T83" fmla="*/ 2802 h 2881"/>
                      <a:gd name="T84" fmla="*/ 364 w 1568"/>
                      <a:gd name="T85" fmla="*/ 2740 h 2881"/>
                      <a:gd name="T86" fmla="*/ 268 w 1568"/>
                      <a:gd name="T87" fmla="*/ 2656 h 2881"/>
                      <a:gd name="T88" fmla="*/ 182 w 1568"/>
                      <a:gd name="T89" fmla="*/ 2548 h 2881"/>
                      <a:gd name="T90" fmla="*/ 110 w 1568"/>
                      <a:gd name="T91" fmla="*/ 2424 h 2881"/>
                      <a:gd name="T92" fmla="*/ 53 w 1568"/>
                      <a:gd name="T93" fmla="*/ 2281 h 2881"/>
                      <a:gd name="T94" fmla="*/ 19 w 1568"/>
                      <a:gd name="T95" fmla="*/ 2147 h 2881"/>
                      <a:gd name="T96" fmla="*/ 4 w 1568"/>
                      <a:gd name="T97" fmla="*/ 2020 h 2881"/>
                      <a:gd name="T98" fmla="*/ 0 w 1568"/>
                      <a:gd name="T99" fmla="*/ 1875 h 2881"/>
                      <a:gd name="T100" fmla="*/ 7 w 1568"/>
                      <a:gd name="T101" fmla="*/ 1710 h 2881"/>
                      <a:gd name="T102" fmla="*/ 25 w 1568"/>
                      <a:gd name="T103" fmla="*/ 1525 h 2881"/>
                      <a:gd name="T104" fmla="*/ 61 w 1568"/>
                      <a:gd name="T105" fmla="*/ 1311 h 2881"/>
                      <a:gd name="T106" fmla="*/ 116 w 1568"/>
                      <a:gd name="T107" fmla="*/ 1112 h 2881"/>
                      <a:gd name="T108" fmla="*/ 188 w 1568"/>
                      <a:gd name="T109" fmla="*/ 924 h 2881"/>
                      <a:gd name="T110" fmla="*/ 281 w 1568"/>
                      <a:gd name="T111" fmla="*/ 750 h 2881"/>
                      <a:gd name="T112" fmla="*/ 401 w 1568"/>
                      <a:gd name="T113" fmla="*/ 585 h 2881"/>
                      <a:gd name="T114" fmla="*/ 532 w 1568"/>
                      <a:gd name="T115" fmla="*/ 439 h 2881"/>
                      <a:gd name="T116" fmla="*/ 673 w 1568"/>
                      <a:gd name="T117" fmla="*/ 316 h 2881"/>
                      <a:gd name="T118" fmla="*/ 832 w 1568"/>
                      <a:gd name="T119" fmla="*/ 206 h 2881"/>
                      <a:gd name="T120" fmla="*/ 999 w 1568"/>
                      <a:gd name="T121" fmla="*/ 111 h 2881"/>
                      <a:gd name="T122" fmla="*/ 1159 w 1568"/>
                      <a:gd name="T123" fmla="*/ 39 h 2881"/>
                      <a:gd name="T124" fmla="*/ 1266 w 1568"/>
                      <a:gd name="T125" fmla="*/ 3 h 28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568" h="2881">
                        <a:moveTo>
                          <a:pt x="1297" y="0"/>
                        </a:moveTo>
                        <a:lnTo>
                          <a:pt x="1326" y="3"/>
                        </a:lnTo>
                        <a:lnTo>
                          <a:pt x="1354" y="11"/>
                        </a:lnTo>
                        <a:lnTo>
                          <a:pt x="1380" y="25"/>
                        </a:lnTo>
                        <a:lnTo>
                          <a:pt x="1405" y="46"/>
                        </a:lnTo>
                        <a:lnTo>
                          <a:pt x="1428" y="71"/>
                        </a:lnTo>
                        <a:lnTo>
                          <a:pt x="1448" y="102"/>
                        </a:lnTo>
                        <a:lnTo>
                          <a:pt x="1464" y="132"/>
                        </a:lnTo>
                        <a:lnTo>
                          <a:pt x="1474" y="160"/>
                        </a:lnTo>
                        <a:lnTo>
                          <a:pt x="1478" y="187"/>
                        </a:lnTo>
                        <a:lnTo>
                          <a:pt x="1477" y="212"/>
                        </a:lnTo>
                        <a:lnTo>
                          <a:pt x="1467" y="238"/>
                        </a:lnTo>
                        <a:lnTo>
                          <a:pt x="1455" y="260"/>
                        </a:lnTo>
                        <a:lnTo>
                          <a:pt x="1435" y="282"/>
                        </a:lnTo>
                        <a:lnTo>
                          <a:pt x="1409" y="303"/>
                        </a:lnTo>
                        <a:lnTo>
                          <a:pt x="1378" y="323"/>
                        </a:lnTo>
                        <a:lnTo>
                          <a:pt x="1340" y="340"/>
                        </a:lnTo>
                        <a:lnTo>
                          <a:pt x="1300" y="361"/>
                        </a:lnTo>
                        <a:lnTo>
                          <a:pt x="1255" y="384"/>
                        </a:lnTo>
                        <a:lnTo>
                          <a:pt x="1208" y="412"/>
                        </a:lnTo>
                        <a:lnTo>
                          <a:pt x="1157" y="443"/>
                        </a:lnTo>
                        <a:lnTo>
                          <a:pt x="1104" y="477"/>
                        </a:lnTo>
                        <a:lnTo>
                          <a:pt x="1038" y="521"/>
                        </a:lnTo>
                        <a:lnTo>
                          <a:pt x="976" y="570"/>
                        </a:lnTo>
                        <a:lnTo>
                          <a:pt x="916" y="622"/>
                        </a:lnTo>
                        <a:lnTo>
                          <a:pt x="860" y="678"/>
                        </a:lnTo>
                        <a:lnTo>
                          <a:pt x="805" y="738"/>
                        </a:lnTo>
                        <a:lnTo>
                          <a:pt x="768" y="790"/>
                        </a:lnTo>
                        <a:lnTo>
                          <a:pt x="730" y="847"/>
                        </a:lnTo>
                        <a:lnTo>
                          <a:pt x="694" y="912"/>
                        </a:lnTo>
                        <a:lnTo>
                          <a:pt x="656" y="983"/>
                        </a:lnTo>
                        <a:lnTo>
                          <a:pt x="620" y="1060"/>
                        </a:lnTo>
                        <a:lnTo>
                          <a:pt x="593" y="1128"/>
                        </a:lnTo>
                        <a:lnTo>
                          <a:pt x="571" y="1198"/>
                        </a:lnTo>
                        <a:lnTo>
                          <a:pt x="554" y="1269"/>
                        </a:lnTo>
                        <a:lnTo>
                          <a:pt x="541" y="1340"/>
                        </a:lnTo>
                        <a:lnTo>
                          <a:pt x="533" y="1414"/>
                        </a:lnTo>
                        <a:lnTo>
                          <a:pt x="532" y="1489"/>
                        </a:lnTo>
                        <a:lnTo>
                          <a:pt x="589" y="1461"/>
                        </a:lnTo>
                        <a:lnTo>
                          <a:pt x="644" y="1438"/>
                        </a:lnTo>
                        <a:lnTo>
                          <a:pt x="699" y="1421"/>
                        </a:lnTo>
                        <a:lnTo>
                          <a:pt x="752" y="1408"/>
                        </a:lnTo>
                        <a:lnTo>
                          <a:pt x="805" y="1403"/>
                        </a:lnTo>
                        <a:lnTo>
                          <a:pt x="857" y="1401"/>
                        </a:lnTo>
                        <a:lnTo>
                          <a:pt x="906" y="1406"/>
                        </a:lnTo>
                        <a:lnTo>
                          <a:pt x="975" y="1418"/>
                        </a:lnTo>
                        <a:lnTo>
                          <a:pt x="1044" y="1438"/>
                        </a:lnTo>
                        <a:lnTo>
                          <a:pt x="1111" y="1464"/>
                        </a:lnTo>
                        <a:lnTo>
                          <a:pt x="1179" y="1498"/>
                        </a:lnTo>
                        <a:lnTo>
                          <a:pt x="1247" y="1537"/>
                        </a:lnTo>
                        <a:lnTo>
                          <a:pt x="1298" y="1577"/>
                        </a:lnTo>
                        <a:lnTo>
                          <a:pt x="1346" y="1623"/>
                        </a:lnTo>
                        <a:lnTo>
                          <a:pt x="1392" y="1674"/>
                        </a:lnTo>
                        <a:lnTo>
                          <a:pt x="1433" y="1729"/>
                        </a:lnTo>
                        <a:lnTo>
                          <a:pt x="1474" y="1792"/>
                        </a:lnTo>
                        <a:lnTo>
                          <a:pt x="1503" y="1847"/>
                        </a:lnTo>
                        <a:lnTo>
                          <a:pt x="1527" y="1905"/>
                        </a:lnTo>
                        <a:lnTo>
                          <a:pt x="1546" y="1967"/>
                        </a:lnTo>
                        <a:lnTo>
                          <a:pt x="1558" y="2030"/>
                        </a:lnTo>
                        <a:lnTo>
                          <a:pt x="1567" y="2098"/>
                        </a:lnTo>
                        <a:lnTo>
                          <a:pt x="1568" y="2167"/>
                        </a:lnTo>
                        <a:lnTo>
                          <a:pt x="1565" y="2234"/>
                        </a:lnTo>
                        <a:lnTo>
                          <a:pt x="1558" y="2300"/>
                        </a:lnTo>
                        <a:lnTo>
                          <a:pt x="1543" y="2362"/>
                        </a:lnTo>
                        <a:lnTo>
                          <a:pt x="1524" y="2422"/>
                        </a:lnTo>
                        <a:lnTo>
                          <a:pt x="1500" y="2477"/>
                        </a:lnTo>
                        <a:lnTo>
                          <a:pt x="1467" y="2533"/>
                        </a:lnTo>
                        <a:lnTo>
                          <a:pt x="1432" y="2583"/>
                        </a:lnTo>
                        <a:lnTo>
                          <a:pt x="1390" y="2632"/>
                        </a:lnTo>
                        <a:lnTo>
                          <a:pt x="1343" y="2679"/>
                        </a:lnTo>
                        <a:lnTo>
                          <a:pt x="1285" y="2727"/>
                        </a:lnTo>
                        <a:lnTo>
                          <a:pt x="1225" y="2768"/>
                        </a:lnTo>
                        <a:lnTo>
                          <a:pt x="1164" y="2802"/>
                        </a:lnTo>
                        <a:lnTo>
                          <a:pt x="1100" y="2831"/>
                        </a:lnTo>
                        <a:lnTo>
                          <a:pt x="1036" y="2853"/>
                        </a:lnTo>
                        <a:lnTo>
                          <a:pt x="968" y="2868"/>
                        </a:lnTo>
                        <a:lnTo>
                          <a:pt x="900" y="2878"/>
                        </a:lnTo>
                        <a:lnTo>
                          <a:pt x="829" y="2881"/>
                        </a:lnTo>
                        <a:lnTo>
                          <a:pt x="762" y="2879"/>
                        </a:lnTo>
                        <a:lnTo>
                          <a:pt x="697" y="2872"/>
                        </a:lnTo>
                        <a:lnTo>
                          <a:pt x="635" y="2862"/>
                        </a:lnTo>
                        <a:lnTo>
                          <a:pt x="575" y="2846"/>
                        </a:lnTo>
                        <a:lnTo>
                          <a:pt x="518" y="2826"/>
                        </a:lnTo>
                        <a:lnTo>
                          <a:pt x="464" y="2802"/>
                        </a:lnTo>
                        <a:lnTo>
                          <a:pt x="412" y="2774"/>
                        </a:lnTo>
                        <a:lnTo>
                          <a:pt x="364" y="2740"/>
                        </a:lnTo>
                        <a:lnTo>
                          <a:pt x="317" y="2703"/>
                        </a:lnTo>
                        <a:lnTo>
                          <a:pt x="268" y="2656"/>
                        </a:lnTo>
                        <a:lnTo>
                          <a:pt x="223" y="2604"/>
                        </a:lnTo>
                        <a:lnTo>
                          <a:pt x="182" y="2548"/>
                        </a:lnTo>
                        <a:lnTo>
                          <a:pt x="144" y="2488"/>
                        </a:lnTo>
                        <a:lnTo>
                          <a:pt x="110" y="2424"/>
                        </a:lnTo>
                        <a:lnTo>
                          <a:pt x="79" y="2354"/>
                        </a:lnTo>
                        <a:lnTo>
                          <a:pt x="53" y="2281"/>
                        </a:lnTo>
                        <a:lnTo>
                          <a:pt x="30" y="2203"/>
                        </a:lnTo>
                        <a:lnTo>
                          <a:pt x="19" y="2147"/>
                        </a:lnTo>
                        <a:lnTo>
                          <a:pt x="11" y="2087"/>
                        </a:lnTo>
                        <a:lnTo>
                          <a:pt x="4" y="2020"/>
                        </a:lnTo>
                        <a:lnTo>
                          <a:pt x="1" y="1952"/>
                        </a:lnTo>
                        <a:lnTo>
                          <a:pt x="0" y="1875"/>
                        </a:lnTo>
                        <a:lnTo>
                          <a:pt x="2" y="1796"/>
                        </a:lnTo>
                        <a:lnTo>
                          <a:pt x="7" y="1710"/>
                        </a:lnTo>
                        <a:lnTo>
                          <a:pt x="15" y="1620"/>
                        </a:lnTo>
                        <a:lnTo>
                          <a:pt x="25" y="1525"/>
                        </a:lnTo>
                        <a:lnTo>
                          <a:pt x="41" y="1416"/>
                        </a:lnTo>
                        <a:lnTo>
                          <a:pt x="61" y="1311"/>
                        </a:lnTo>
                        <a:lnTo>
                          <a:pt x="86" y="1209"/>
                        </a:lnTo>
                        <a:lnTo>
                          <a:pt x="116" y="1112"/>
                        </a:lnTo>
                        <a:lnTo>
                          <a:pt x="150" y="1015"/>
                        </a:lnTo>
                        <a:lnTo>
                          <a:pt x="188" y="924"/>
                        </a:lnTo>
                        <a:lnTo>
                          <a:pt x="233" y="835"/>
                        </a:lnTo>
                        <a:lnTo>
                          <a:pt x="281" y="750"/>
                        </a:lnTo>
                        <a:lnTo>
                          <a:pt x="340" y="665"/>
                        </a:lnTo>
                        <a:lnTo>
                          <a:pt x="401" y="585"/>
                        </a:lnTo>
                        <a:lnTo>
                          <a:pt x="466" y="509"/>
                        </a:lnTo>
                        <a:lnTo>
                          <a:pt x="532" y="439"/>
                        </a:lnTo>
                        <a:lnTo>
                          <a:pt x="601" y="375"/>
                        </a:lnTo>
                        <a:lnTo>
                          <a:pt x="673" y="316"/>
                        </a:lnTo>
                        <a:lnTo>
                          <a:pt x="747" y="263"/>
                        </a:lnTo>
                        <a:lnTo>
                          <a:pt x="832" y="206"/>
                        </a:lnTo>
                        <a:lnTo>
                          <a:pt x="917" y="156"/>
                        </a:lnTo>
                        <a:lnTo>
                          <a:pt x="999" y="111"/>
                        </a:lnTo>
                        <a:lnTo>
                          <a:pt x="1080" y="72"/>
                        </a:lnTo>
                        <a:lnTo>
                          <a:pt x="1159" y="39"/>
                        </a:lnTo>
                        <a:lnTo>
                          <a:pt x="1235" y="13"/>
                        </a:lnTo>
                        <a:lnTo>
                          <a:pt x="1266" y="3"/>
                        </a:lnTo>
                        <a:lnTo>
                          <a:pt x="1297" y="0"/>
                        </a:lnTo>
                        <a:close/>
                      </a:path>
                    </a:pathLst>
                  </a:cu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pPr algn="ctr" defTabSz="882650" latinLnBrk="0"/>
                    <a:endParaRPr kumimoji="1" lang="ko-KR" altLang="en-US" sz="1000" dirty="0">
                      <a:solidFill>
                        <a:schemeClr val="bg1"/>
                      </a:solidFill>
                      <a:latin typeface="Rix모던고딕 L" panose="02020603020101020101" pitchFamily="18" charset="-127"/>
                      <a:ea typeface="Rix모던고딕 L" panose="02020603020101020101" pitchFamily="18" charset="-127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63" name="그룹 178"/>
                <p:cNvGrpSpPr>
                  <a:grpSpLocks/>
                </p:cNvGrpSpPr>
                <p:nvPr/>
              </p:nvGrpSpPr>
              <p:grpSpPr bwMode="auto">
                <a:xfrm flipH="1" flipV="1">
                  <a:off x="4020650" y="4024426"/>
                  <a:ext cx="212474" cy="177062"/>
                  <a:chOff x="6043051" y="8049344"/>
                  <a:chExt cx="266490" cy="222659"/>
                </a:xfrm>
              </p:grpSpPr>
              <p:sp>
                <p:nvSpPr>
                  <p:cNvPr id="64" name="Freeform 9"/>
                  <p:cNvSpPr>
                    <a:spLocks/>
                  </p:cNvSpPr>
                  <p:nvPr/>
                </p:nvSpPr>
                <p:spPr bwMode="auto">
                  <a:xfrm>
                    <a:off x="6188985" y="8049344"/>
                    <a:ext cx="120556" cy="222659"/>
                  </a:xfrm>
                  <a:custGeom>
                    <a:avLst/>
                    <a:gdLst>
                      <a:gd name="T0" fmla="*/ 209453 w 1569"/>
                      <a:gd name="T1" fmla="*/ 476 h 2881"/>
                      <a:gd name="T2" fmla="*/ 217661 w 1569"/>
                      <a:gd name="T3" fmla="*/ 3967 h 2881"/>
                      <a:gd name="T4" fmla="*/ 225237 w 1569"/>
                      <a:gd name="T5" fmla="*/ 11267 h 2881"/>
                      <a:gd name="T6" fmla="*/ 231077 w 1569"/>
                      <a:gd name="T7" fmla="*/ 20948 h 2881"/>
                      <a:gd name="T8" fmla="*/ 233287 w 1569"/>
                      <a:gd name="T9" fmla="*/ 29676 h 2881"/>
                      <a:gd name="T10" fmla="*/ 231866 w 1569"/>
                      <a:gd name="T11" fmla="*/ 37769 h 2881"/>
                      <a:gd name="T12" fmla="*/ 226500 w 1569"/>
                      <a:gd name="T13" fmla="*/ 44752 h 2881"/>
                      <a:gd name="T14" fmla="*/ 217661 w 1569"/>
                      <a:gd name="T15" fmla="*/ 51258 h 2881"/>
                      <a:gd name="T16" fmla="*/ 205349 w 1569"/>
                      <a:gd name="T17" fmla="*/ 57289 h 2881"/>
                      <a:gd name="T18" fmla="*/ 190828 w 1569"/>
                      <a:gd name="T19" fmla="*/ 65382 h 2881"/>
                      <a:gd name="T20" fmla="*/ 174255 w 1569"/>
                      <a:gd name="T21" fmla="*/ 75697 h 2881"/>
                      <a:gd name="T22" fmla="*/ 153893 w 1569"/>
                      <a:gd name="T23" fmla="*/ 90456 h 2881"/>
                      <a:gd name="T24" fmla="*/ 135742 w 1569"/>
                      <a:gd name="T25" fmla="*/ 107595 h 2881"/>
                      <a:gd name="T26" fmla="*/ 121221 w 1569"/>
                      <a:gd name="T27" fmla="*/ 125369 h 2881"/>
                      <a:gd name="T28" fmla="*/ 109698 w 1569"/>
                      <a:gd name="T29" fmla="*/ 144730 h 2881"/>
                      <a:gd name="T30" fmla="*/ 98018 w 1569"/>
                      <a:gd name="T31" fmla="*/ 168217 h 2881"/>
                      <a:gd name="T32" fmla="*/ 90284 w 1569"/>
                      <a:gd name="T33" fmla="*/ 190117 h 2881"/>
                      <a:gd name="T34" fmla="*/ 85549 w 1569"/>
                      <a:gd name="T35" fmla="*/ 212651 h 2881"/>
                      <a:gd name="T36" fmla="*/ 84128 w 1569"/>
                      <a:gd name="T37" fmla="*/ 236297 h 2881"/>
                      <a:gd name="T38" fmla="*/ 101964 w 1569"/>
                      <a:gd name="T39" fmla="*/ 228203 h 2881"/>
                      <a:gd name="T40" fmla="*/ 119011 w 1569"/>
                      <a:gd name="T41" fmla="*/ 223442 h 2881"/>
                      <a:gd name="T42" fmla="*/ 135426 w 1569"/>
                      <a:gd name="T43" fmla="*/ 222332 h 2881"/>
                      <a:gd name="T44" fmla="*/ 153893 w 1569"/>
                      <a:gd name="T45" fmla="*/ 225029 h 2881"/>
                      <a:gd name="T46" fmla="*/ 175675 w 1569"/>
                      <a:gd name="T47" fmla="*/ 232329 h 2881"/>
                      <a:gd name="T48" fmla="*/ 196826 w 1569"/>
                      <a:gd name="T49" fmla="*/ 243914 h 2881"/>
                      <a:gd name="T50" fmla="*/ 212452 w 1569"/>
                      <a:gd name="T51" fmla="*/ 257562 h 2881"/>
                      <a:gd name="T52" fmla="*/ 226342 w 1569"/>
                      <a:gd name="T53" fmla="*/ 274383 h 2881"/>
                      <a:gd name="T54" fmla="*/ 237075 w 1569"/>
                      <a:gd name="T55" fmla="*/ 293109 h 2881"/>
                      <a:gd name="T56" fmla="*/ 243862 w 1569"/>
                      <a:gd name="T57" fmla="*/ 312153 h 2881"/>
                      <a:gd name="T58" fmla="*/ 247334 w 1569"/>
                      <a:gd name="T59" fmla="*/ 332942 h 2881"/>
                      <a:gd name="T60" fmla="*/ 247176 w 1569"/>
                      <a:gd name="T61" fmla="*/ 354524 h 2881"/>
                      <a:gd name="T62" fmla="*/ 243704 w 1569"/>
                      <a:gd name="T63" fmla="*/ 374837 h 2881"/>
                      <a:gd name="T64" fmla="*/ 236601 w 1569"/>
                      <a:gd name="T65" fmla="*/ 393087 h 2881"/>
                      <a:gd name="T66" fmla="*/ 226184 w 1569"/>
                      <a:gd name="T67" fmla="*/ 409909 h 2881"/>
                      <a:gd name="T68" fmla="*/ 211820 w 1569"/>
                      <a:gd name="T69" fmla="*/ 425144 h 2881"/>
                      <a:gd name="T70" fmla="*/ 193353 w 1569"/>
                      <a:gd name="T71" fmla="*/ 439267 h 2881"/>
                      <a:gd name="T72" fmla="*/ 173781 w 1569"/>
                      <a:gd name="T73" fmla="*/ 449265 h 2881"/>
                      <a:gd name="T74" fmla="*/ 152946 w 1569"/>
                      <a:gd name="T75" fmla="*/ 455137 h 2881"/>
                      <a:gd name="T76" fmla="*/ 131007 w 1569"/>
                      <a:gd name="T77" fmla="*/ 457200 h 2881"/>
                      <a:gd name="T78" fmla="*/ 110014 w 1569"/>
                      <a:gd name="T79" fmla="*/ 455772 h 2881"/>
                      <a:gd name="T80" fmla="*/ 90758 w 1569"/>
                      <a:gd name="T81" fmla="*/ 451646 h 2881"/>
                      <a:gd name="T82" fmla="*/ 73237 w 1569"/>
                      <a:gd name="T83" fmla="*/ 444663 h 2881"/>
                      <a:gd name="T84" fmla="*/ 57296 w 1569"/>
                      <a:gd name="T85" fmla="*/ 434824 h 2881"/>
                      <a:gd name="T86" fmla="*/ 42459 w 1569"/>
                      <a:gd name="T87" fmla="*/ 421494 h 2881"/>
                      <a:gd name="T88" fmla="*/ 28727 w 1569"/>
                      <a:gd name="T89" fmla="*/ 404355 h 2881"/>
                      <a:gd name="T90" fmla="*/ 17362 w 1569"/>
                      <a:gd name="T91" fmla="*/ 384676 h 2881"/>
                      <a:gd name="T92" fmla="*/ 8523 w 1569"/>
                      <a:gd name="T93" fmla="*/ 361983 h 2881"/>
                      <a:gd name="T94" fmla="*/ 2999 w 1569"/>
                      <a:gd name="T95" fmla="*/ 340718 h 2881"/>
                      <a:gd name="T96" fmla="*/ 474 w 1569"/>
                      <a:gd name="T97" fmla="*/ 320564 h 2881"/>
                      <a:gd name="T98" fmla="*/ 0 w 1569"/>
                      <a:gd name="T99" fmla="*/ 297553 h 2881"/>
                      <a:gd name="T100" fmla="*/ 1263 w 1569"/>
                      <a:gd name="T101" fmla="*/ 271368 h 2881"/>
                      <a:gd name="T102" fmla="*/ 4104 w 1569"/>
                      <a:gd name="T103" fmla="*/ 242010 h 2881"/>
                      <a:gd name="T104" fmla="*/ 9628 w 1569"/>
                      <a:gd name="T105" fmla="*/ 208049 h 2881"/>
                      <a:gd name="T106" fmla="*/ 18309 w 1569"/>
                      <a:gd name="T107" fmla="*/ 176469 h 2881"/>
                      <a:gd name="T108" fmla="*/ 29989 w 1569"/>
                      <a:gd name="T109" fmla="*/ 146634 h 2881"/>
                      <a:gd name="T110" fmla="*/ 44353 w 1569"/>
                      <a:gd name="T111" fmla="*/ 119021 h 2881"/>
                      <a:gd name="T112" fmla="*/ 63451 w 1569"/>
                      <a:gd name="T113" fmla="*/ 92837 h 2881"/>
                      <a:gd name="T114" fmla="*/ 84128 w 1569"/>
                      <a:gd name="T115" fmla="*/ 69667 h 2881"/>
                      <a:gd name="T116" fmla="*/ 106226 w 1569"/>
                      <a:gd name="T117" fmla="*/ 50148 h 2881"/>
                      <a:gd name="T118" fmla="*/ 131480 w 1569"/>
                      <a:gd name="T119" fmla="*/ 32691 h 2881"/>
                      <a:gd name="T120" fmla="*/ 157524 w 1569"/>
                      <a:gd name="T121" fmla="*/ 17615 h 2881"/>
                      <a:gd name="T122" fmla="*/ 182936 w 1569"/>
                      <a:gd name="T123" fmla="*/ 6189 h 2881"/>
                      <a:gd name="T124" fmla="*/ 199983 w 1569"/>
                      <a:gd name="T125" fmla="*/ 476 h 2881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569"/>
                      <a:gd name="T190" fmla="*/ 0 h 2881"/>
                      <a:gd name="T191" fmla="*/ 1569 w 1569"/>
                      <a:gd name="T192" fmla="*/ 2881 h 2881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569" h="2881">
                        <a:moveTo>
                          <a:pt x="1297" y="0"/>
                        </a:moveTo>
                        <a:lnTo>
                          <a:pt x="1327" y="3"/>
                        </a:lnTo>
                        <a:lnTo>
                          <a:pt x="1354" y="11"/>
                        </a:lnTo>
                        <a:lnTo>
                          <a:pt x="1379" y="25"/>
                        </a:lnTo>
                        <a:lnTo>
                          <a:pt x="1404" y="46"/>
                        </a:lnTo>
                        <a:lnTo>
                          <a:pt x="1427" y="71"/>
                        </a:lnTo>
                        <a:lnTo>
                          <a:pt x="1449" y="102"/>
                        </a:lnTo>
                        <a:lnTo>
                          <a:pt x="1464" y="132"/>
                        </a:lnTo>
                        <a:lnTo>
                          <a:pt x="1474" y="160"/>
                        </a:lnTo>
                        <a:lnTo>
                          <a:pt x="1478" y="187"/>
                        </a:lnTo>
                        <a:lnTo>
                          <a:pt x="1476" y="212"/>
                        </a:lnTo>
                        <a:lnTo>
                          <a:pt x="1469" y="238"/>
                        </a:lnTo>
                        <a:lnTo>
                          <a:pt x="1454" y="260"/>
                        </a:lnTo>
                        <a:lnTo>
                          <a:pt x="1435" y="282"/>
                        </a:lnTo>
                        <a:lnTo>
                          <a:pt x="1410" y="303"/>
                        </a:lnTo>
                        <a:lnTo>
                          <a:pt x="1379" y="323"/>
                        </a:lnTo>
                        <a:lnTo>
                          <a:pt x="1342" y="340"/>
                        </a:lnTo>
                        <a:lnTo>
                          <a:pt x="1301" y="361"/>
                        </a:lnTo>
                        <a:lnTo>
                          <a:pt x="1256" y="384"/>
                        </a:lnTo>
                        <a:lnTo>
                          <a:pt x="1209" y="412"/>
                        </a:lnTo>
                        <a:lnTo>
                          <a:pt x="1159" y="443"/>
                        </a:lnTo>
                        <a:lnTo>
                          <a:pt x="1104" y="477"/>
                        </a:lnTo>
                        <a:lnTo>
                          <a:pt x="1040" y="521"/>
                        </a:lnTo>
                        <a:lnTo>
                          <a:pt x="975" y="570"/>
                        </a:lnTo>
                        <a:lnTo>
                          <a:pt x="917" y="622"/>
                        </a:lnTo>
                        <a:lnTo>
                          <a:pt x="860" y="678"/>
                        </a:lnTo>
                        <a:lnTo>
                          <a:pt x="806" y="738"/>
                        </a:lnTo>
                        <a:lnTo>
                          <a:pt x="768" y="790"/>
                        </a:lnTo>
                        <a:lnTo>
                          <a:pt x="731" y="847"/>
                        </a:lnTo>
                        <a:lnTo>
                          <a:pt x="695" y="912"/>
                        </a:lnTo>
                        <a:lnTo>
                          <a:pt x="658" y="983"/>
                        </a:lnTo>
                        <a:lnTo>
                          <a:pt x="621" y="1060"/>
                        </a:lnTo>
                        <a:lnTo>
                          <a:pt x="595" y="1128"/>
                        </a:lnTo>
                        <a:lnTo>
                          <a:pt x="572" y="1198"/>
                        </a:lnTo>
                        <a:lnTo>
                          <a:pt x="553" y="1269"/>
                        </a:lnTo>
                        <a:lnTo>
                          <a:pt x="542" y="1340"/>
                        </a:lnTo>
                        <a:lnTo>
                          <a:pt x="535" y="1414"/>
                        </a:lnTo>
                        <a:lnTo>
                          <a:pt x="533" y="1489"/>
                        </a:lnTo>
                        <a:lnTo>
                          <a:pt x="590" y="1461"/>
                        </a:lnTo>
                        <a:lnTo>
                          <a:pt x="646" y="1438"/>
                        </a:lnTo>
                        <a:lnTo>
                          <a:pt x="699" y="1421"/>
                        </a:lnTo>
                        <a:lnTo>
                          <a:pt x="754" y="1408"/>
                        </a:lnTo>
                        <a:lnTo>
                          <a:pt x="806" y="1403"/>
                        </a:lnTo>
                        <a:lnTo>
                          <a:pt x="858" y="1401"/>
                        </a:lnTo>
                        <a:lnTo>
                          <a:pt x="908" y="1406"/>
                        </a:lnTo>
                        <a:lnTo>
                          <a:pt x="975" y="1418"/>
                        </a:lnTo>
                        <a:lnTo>
                          <a:pt x="1044" y="1438"/>
                        </a:lnTo>
                        <a:lnTo>
                          <a:pt x="1113" y="1464"/>
                        </a:lnTo>
                        <a:lnTo>
                          <a:pt x="1181" y="1498"/>
                        </a:lnTo>
                        <a:lnTo>
                          <a:pt x="1247" y="1537"/>
                        </a:lnTo>
                        <a:lnTo>
                          <a:pt x="1297" y="1577"/>
                        </a:lnTo>
                        <a:lnTo>
                          <a:pt x="1346" y="1623"/>
                        </a:lnTo>
                        <a:lnTo>
                          <a:pt x="1391" y="1674"/>
                        </a:lnTo>
                        <a:lnTo>
                          <a:pt x="1434" y="1729"/>
                        </a:lnTo>
                        <a:lnTo>
                          <a:pt x="1473" y="1792"/>
                        </a:lnTo>
                        <a:lnTo>
                          <a:pt x="1502" y="1847"/>
                        </a:lnTo>
                        <a:lnTo>
                          <a:pt x="1526" y="1905"/>
                        </a:lnTo>
                        <a:lnTo>
                          <a:pt x="1545" y="1967"/>
                        </a:lnTo>
                        <a:lnTo>
                          <a:pt x="1558" y="2030"/>
                        </a:lnTo>
                        <a:lnTo>
                          <a:pt x="1567" y="2098"/>
                        </a:lnTo>
                        <a:lnTo>
                          <a:pt x="1569" y="2167"/>
                        </a:lnTo>
                        <a:lnTo>
                          <a:pt x="1566" y="2234"/>
                        </a:lnTo>
                        <a:lnTo>
                          <a:pt x="1558" y="2300"/>
                        </a:lnTo>
                        <a:lnTo>
                          <a:pt x="1544" y="2362"/>
                        </a:lnTo>
                        <a:lnTo>
                          <a:pt x="1524" y="2422"/>
                        </a:lnTo>
                        <a:lnTo>
                          <a:pt x="1499" y="2477"/>
                        </a:lnTo>
                        <a:lnTo>
                          <a:pt x="1469" y="2533"/>
                        </a:lnTo>
                        <a:lnTo>
                          <a:pt x="1433" y="2583"/>
                        </a:lnTo>
                        <a:lnTo>
                          <a:pt x="1391" y="2632"/>
                        </a:lnTo>
                        <a:lnTo>
                          <a:pt x="1342" y="2679"/>
                        </a:lnTo>
                        <a:lnTo>
                          <a:pt x="1285" y="2727"/>
                        </a:lnTo>
                        <a:lnTo>
                          <a:pt x="1225" y="2768"/>
                        </a:lnTo>
                        <a:lnTo>
                          <a:pt x="1164" y="2802"/>
                        </a:lnTo>
                        <a:lnTo>
                          <a:pt x="1101" y="2831"/>
                        </a:lnTo>
                        <a:lnTo>
                          <a:pt x="1035" y="2853"/>
                        </a:lnTo>
                        <a:lnTo>
                          <a:pt x="969" y="2868"/>
                        </a:lnTo>
                        <a:lnTo>
                          <a:pt x="901" y="2878"/>
                        </a:lnTo>
                        <a:lnTo>
                          <a:pt x="830" y="2881"/>
                        </a:lnTo>
                        <a:lnTo>
                          <a:pt x="763" y="2879"/>
                        </a:lnTo>
                        <a:lnTo>
                          <a:pt x="697" y="2872"/>
                        </a:lnTo>
                        <a:lnTo>
                          <a:pt x="635" y="2862"/>
                        </a:lnTo>
                        <a:lnTo>
                          <a:pt x="575" y="2846"/>
                        </a:lnTo>
                        <a:lnTo>
                          <a:pt x="518" y="2826"/>
                        </a:lnTo>
                        <a:lnTo>
                          <a:pt x="464" y="2802"/>
                        </a:lnTo>
                        <a:lnTo>
                          <a:pt x="413" y="2774"/>
                        </a:lnTo>
                        <a:lnTo>
                          <a:pt x="363" y="2740"/>
                        </a:lnTo>
                        <a:lnTo>
                          <a:pt x="318" y="2703"/>
                        </a:lnTo>
                        <a:lnTo>
                          <a:pt x="269" y="2656"/>
                        </a:lnTo>
                        <a:lnTo>
                          <a:pt x="224" y="2604"/>
                        </a:lnTo>
                        <a:lnTo>
                          <a:pt x="182" y="2548"/>
                        </a:lnTo>
                        <a:lnTo>
                          <a:pt x="144" y="2488"/>
                        </a:lnTo>
                        <a:lnTo>
                          <a:pt x="110" y="2424"/>
                        </a:lnTo>
                        <a:lnTo>
                          <a:pt x="80" y="2354"/>
                        </a:lnTo>
                        <a:lnTo>
                          <a:pt x="54" y="2281"/>
                        </a:lnTo>
                        <a:lnTo>
                          <a:pt x="31" y="2203"/>
                        </a:lnTo>
                        <a:lnTo>
                          <a:pt x="19" y="2147"/>
                        </a:lnTo>
                        <a:lnTo>
                          <a:pt x="11" y="2087"/>
                        </a:lnTo>
                        <a:lnTo>
                          <a:pt x="3" y="2020"/>
                        </a:lnTo>
                        <a:lnTo>
                          <a:pt x="0" y="1952"/>
                        </a:lnTo>
                        <a:lnTo>
                          <a:pt x="0" y="1875"/>
                        </a:lnTo>
                        <a:lnTo>
                          <a:pt x="3" y="1796"/>
                        </a:lnTo>
                        <a:lnTo>
                          <a:pt x="8" y="1710"/>
                        </a:lnTo>
                        <a:lnTo>
                          <a:pt x="15" y="1620"/>
                        </a:lnTo>
                        <a:lnTo>
                          <a:pt x="26" y="1525"/>
                        </a:lnTo>
                        <a:lnTo>
                          <a:pt x="42" y="1416"/>
                        </a:lnTo>
                        <a:lnTo>
                          <a:pt x="61" y="1311"/>
                        </a:lnTo>
                        <a:lnTo>
                          <a:pt x="86" y="1209"/>
                        </a:lnTo>
                        <a:lnTo>
                          <a:pt x="116" y="1112"/>
                        </a:lnTo>
                        <a:lnTo>
                          <a:pt x="151" y="1015"/>
                        </a:lnTo>
                        <a:lnTo>
                          <a:pt x="190" y="924"/>
                        </a:lnTo>
                        <a:lnTo>
                          <a:pt x="234" y="835"/>
                        </a:lnTo>
                        <a:lnTo>
                          <a:pt x="281" y="750"/>
                        </a:lnTo>
                        <a:lnTo>
                          <a:pt x="341" y="665"/>
                        </a:lnTo>
                        <a:lnTo>
                          <a:pt x="402" y="585"/>
                        </a:lnTo>
                        <a:lnTo>
                          <a:pt x="466" y="509"/>
                        </a:lnTo>
                        <a:lnTo>
                          <a:pt x="533" y="439"/>
                        </a:lnTo>
                        <a:lnTo>
                          <a:pt x="602" y="375"/>
                        </a:lnTo>
                        <a:lnTo>
                          <a:pt x="673" y="316"/>
                        </a:lnTo>
                        <a:lnTo>
                          <a:pt x="746" y="263"/>
                        </a:lnTo>
                        <a:lnTo>
                          <a:pt x="833" y="206"/>
                        </a:lnTo>
                        <a:lnTo>
                          <a:pt x="918" y="156"/>
                        </a:lnTo>
                        <a:lnTo>
                          <a:pt x="998" y="111"/>
                        </a:lnTo>
                        <a:lnTo>
                          <a:pt x="1079" y="72"/>
                        </a:lnTo>
                        <a:lnTo>
                          <a:pt x="1159" y="39"/>
                        </a:lnTo>
                        <a:lnTo>
                          <a:pt x="1235" y="13"/>
                        </a:lnTo>
                        <a:lnTo>
                          <a:pt x="1267" y="3"/>
                        </a:lnTo>
                        <a:lnTo>
                          <a:pt x="1297" y="0"/>
                        </a:lnTo>
                        <a:close/>
                      </a:path>
                    </a:pathLst>
                  </a:custGeom>
                  <a:solidFill>
                    <a:srgbClr val="FDC983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lIns="0" tIns="0" rIns="0" bIns="0" anchor="ctr"/>
                  <a:lstStyle/>
                  <a:p>
                    <a:pPr algn="ctr" fontAlgn="auto" latinLnBrk="0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b="1" kern="0" dirty="0">
                      <a:solidFill>
                        <a:prstClr val="white"/>
                      </a:solidFill>
                      <a:latin typeface="Arial"/>
                      <a:ea typeface="Rix모던고딕 M" panose="02020603020101020101" pitchFamily="18" charset="-127"/>
                      <a:cs typeface="Arial" pitchFamily="34" charset="0"/>
                    </a:endParaRPr>
                  </a:p>
                </p:txBody>
              </p:sp>
              <p:sp>
                <p:nvSpPr>
                  <p:cNvPr id="65" name="Freeform 12"/>
                  <p:cNvSpPr>
                    <a:spLocks/>
                  </p:cNvSpPr>
                  <p:nvPr/>
                </p:nvSpPr>
                <p:spPr bwMode="auto">
                  <a:xfrm>
                    <a:off x="6043051" y="8049344"/>
                    <a:ext cx="120557" cy="222659"/>
                  </a:xfrm>
                  <a:custGeom>
                    <a:avLst/>
                    <a:gdLst>
                      <a:gd name="T0" fmla="*/ 1326 w 1568"/>
                      <a:gd name="T1" fmla="*/ 3 h 2881"/>
                      <a:gd name="T2" fmla="*/ 1380 w 1568"/>
                      <a:gd name="T3" fmla="*/ 25 h 2881"/>
                      <a:gd name="T4" fmla="*/ 1428 w 1568"/>
                      <a:gd name="T5" fmla="*/ 71 h 2881"/>
                      <a:gd name="T6" fmla="*/ 1464 w 1568"/>
                      <a:gd name="T7" fmla="*/ 132 h 2881"/>
                      <a:gd name="T8" fmla="*/ 1478 w 1568"/>
                      <a:gd name="T9" fmla="*/ 187 h 2881"/>
                      <a:gd name="T10" fmla="*/ 1467 w 1568"/>
                      <a:gd name="T11" fmla="*/ 238 h 2881"/>
                      <a:gd name="T12" fmla="*/ 1435 w 1568"/>
                      <a:gd name="T13" fmla="*/ 282 h 2881"/>
                      <a:gd name="T14" fmla="*/ 1378 w 1568"/>
                      <a:gd name="T15" fmla="*/ 323 h 2881"/>
                      <a:gd name="T16" fmla="*/ 1300 w 1568"/>
                      <a:gd name="T17" fmla="*/ 361 h 2881"/>
                      <a:gd name="T18" fmla="*/ 1208 w 1568"/>
                      <a:gd name="T19" fmla="*/ 412 h 2881"/>
                      <a:gd name="T20" fmla="*/ 1104 w 1568"/>
                      <a:gd name="T21" fmla="*/ 477 h 2881"/>
                      <a:gd name="T22" fmla="*/ 976 w 1568"/>
                      <a:gd name="T23" fmla="*/ 570 h 2881"/>
                      <a:gd name="T24" fmla="*/ 860 w 1568"/>
                      <a:gd name="T25" fmla="*/ 678 h 2881"/>
                      <a:gd name="T26" fmla="*/ 768 w 1568"/>
                      <a:gd name="T27" fmla="*/ 790 h 2881"/>
                      <a:gd name="T28" fmla="*/ 694 w 1568"/>
                      <a:gd name="T29" fmla="*/ 912 h 2881"/>
                      <a:gd name="T30" fmla="*/ 620 w 1568"/>
                      <a:gd name="T31" fmla="*/ 1060 h 2881"/>
                      <a:gd name="T32" fmla="*/ 571 w 1568"/>
                      <a:gd name="T33" fmla="*/ 1198 h 2881"/>
                      <a:gd name="T34" fmla="*/ 541 w 1568"/>
                      <a:gd name="T35" fmla="*/ 1340 h 2881"/>
                      <a:gd name="T36" fmla="*/ 532 w 1568"/>
                      <a:gd name="T37" fmla="*/ 1489 h 2881"/>
                      <a:gd name="T38" fmla="*/ 644 w 1568"/>
                      <a:gd name="T39" fmla="*/ 1438 h 2881"/>
                      <a:gd name="T40" fmla="*/ 752 w 1568"/>
                      <a:gd name="T41" fmla="*/ 1408 h 2881"/>
                      <a:gd name="T42" fmla="*/ 857 w 1568"/>
                      <a:gd name="T43" fmla="*/ 1401 h 2881"/>
                      <a:gd name="T44" fmla="*/ 975 w 1568"/>
                      <a:gd name="T45" fmla="*/ 1418 h 2881"/>
                      <a:gd name="T46" fmla="*/ 1111 w 1568"/>
                      <a:gd name="T47" fmla="*/ 1464 h 2881"/>
                      <a:gd name="T48" fmla="*/ 1247 w 1568"/>
                      <a:gd name="T49" fmla="*/ 1537 h 2881"/>
                      <a:gd name="T50" fmla="*/ 1346 w 1568"/>
                      <a:gd name="T51" fmla="*/ 1623 h 2881"/>
                      <a:gd name="T52" fmla="*/ 1433 w 1568"/>
                      <a:gd name="T53" fmla="*/ 1729 h 2881"/>
                      <a:gd name="T54" fmla="*/ 1503 w 1568"/>
                      <a:gd name="T55" fmla="*/ 1847 h 2881"/>
                      <a:gd name="T56" fmla="*/ 1546 w 1568"/>
                      <a:gd name="T57" fmla="*/ 1967 h 2881"/>
                      <a:gd name="T58" fmla="*/ 1567 w 1568"/>
                      <a:gd name="T59" fmla="*/ 2098 h 2881"/>
                      <a:gd name="T60" fmla="*/ 1565 w 1568"/>
                      <a:gd name="T61" fmla="*/ 2234 h 2881"/>
                      <a:gd name="T62" fmla="*/ 1543 w 1568"/>
                      <a:gd name="T63" fmla="*/ 2362 h 2881"/>
                      <a:gd name="T64" fmla="*/ 1500 w 1568"/>
                      <a:gd name="T65" fmla="*/ 2477 h 2881"/>
                      <a:gd name="T66" fmla="*/ 1432 w 1568"/>
                      <a:gd name="T67" fmla="*/ 2583 h 2881"/>
                      <a:gd name="T68" fmla="*/ 1343 w 1568"/>
                      <a:gd name="T69" fmla="*/ 2679 h 2881"/>
                      <a:gd name="T70" fmla="*/ 1225 w 1568"/>
                      <a:gd name="T71" fmla="*/ 2768 h 2881"/>
                      <a:gd name="T72" fmla="*/ 1100 w 1568"/>
                      <a:gd name="T73" fmla="*/ 2831 h 2881"/>
                      <a:gd name="T74" fmla="*/ 968 w 1568"/>
                      <a:gd name="T75" fmla="*/ 2868 h 2881"/>
                      <a:gd name="T76" fmla="*/ 829 w 1568"/>
                      <a:gd name="T77" fmla="*/ 2881 h 2881"/>
                      <a:gd name="T78" fmla="*/ 697 w 1568"/>
                      <a:gd name="T79" fmla="*/ 2872 h 2881"/>
                      <a:gd name="T80" fmla="*/ 575 w 1568"/>
                      <a:gd name="T81" fmla="*/ 2846 h 2881"/>
                      <a:gd name="T82" fmla="*/ 464 w 1568"/>
                      <a:gd name="T83" fmla="*/ 2802 h 2881"/>
                      <a:gd name="T84" fmla="*/ 364 w 1568"/>
                      <a:gd name="T85" fmla="*/ 2740 h 2881"/>
                      <a:gd name="T86" fmla="*/ 268 w 1568"/>
                      <a:gd name="T87" fmla="*/ 2656 h 2881"/>
                      <a:gd name="T88" fmla="*/ 182 w 1568"/>
                      <a:gd name="T89" fmla="*/ 2548 h 2881"/>
                      <a:gd name="T90" fmla="*/ 110 w 1568"/>
                      <a:gd name="T91" fmla="*/ 2424 h 2881"/>
                      <a:gd name="T92" fmla="*/ 53 w 1568"/>
                      <a:gd name="T93" fmla="*/ 2281 h 2881"/>
                      <a:gd name="T94" fmla="*/ 19 w 1568"/>
                      <a:gd name="T95" fmla="*/ 2147 h 2881"/>
                      <a:gd name="T96" fmla="*/ 4 w 1568"/>
                      <a:gd name="T97" fmla="*/ 2020 h 2881"/>
                      <a:gd name="T98" fmla="*/ 0 w 1568"/>
                      <a:gd name="T99" fmla="*/ 1875 h 2881"/>
                      <a:gd name="T100" fmla="*/ 7 w 1568"/>
                      <a:gd name="T101" fmla="*/ 1710 h 2881"/>
                      <a:gd name="T102" fmla="*/ 25 w 1568"/>
                      <a:gd name="T103" fmla="*/ 1525 h 2881"/>
                      <a:gd name="T104" fmla="*/ 61 w 1568"/>
                      <a:gd name="T105" fmla="*/ 1311 h 2881"/>
                      <a:gd name="T106" fmla="*/ 116 w 1568"/>
                      <a:gd name="T107" fmla="*/ 1112 h 2881"/>
                      <a:gd name="T108" fmla="*/ 188 w 1568"/>
                      <a:gd name="T109" fmla="*/ 924 h 2881"/>
                      <a:gd name="T110" fmla="*/ 281 w 1568"/>
                      <a:gd name="T111" fmla="*/ 750 h 2881"/>
                      <a:gd name="T112" fmla="*/ 401 w 1568"/>
                      <a:gd name="T113" fmla="*/ 585 h 2881"/>
                      <a:gd name="T114" fmla="*/ 532 w 1568"/>
                      <a:gd name="T115" fmla="*/ 439 h 2881"/>
                      <a:gd name="T116" fmla="*/ 673 w 1568"/>
                      <a:gd name="T117" fmla="*/ 316 h 2881"/>
                      <a:gd name="T118" fmla="*/ 832 w 1568"/>
                      <a:gd name="T119" fmla="*/ 206 h 2881"/>
                      <a:gd name="T120" fmla="*/ 999 w 1568"/>
                      <a:gd name="T121" fmla="*/ 111 h 2881"/>
                      <a:gd name="T122" fmla="*/ 1159 w 1568"/>
                      <a:gd name="T123" fmla="*/ 39 h 2881"/>
                      <a:gd name="T124" fmla="*/ 1266 w 1568"/>
                      <a:gd name="T125" fmla="*/ 3 h 28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568" h="2881">
                        <a:moveTo>
                          <a:pt x="1297" y="0"/>
                        </a:moveTo>
                        <a:lnTo>
                          <a:pt x="1326" y="3"/>
                        </a:lnTo>
                        <a:lnTo>
                          <a:pt x="1354" y="11"/>
                        </a:lnTo>
                        <a:lnTo>
                          <a:pt x="1380" y="25"/>
                        </a:lnTo>
                        <a:lnTo>
                          <a:pt x="1405" y="46"/>
                        </a:lnTo>
                        <a:lnTo>
                          <a:pt x="1428" y="71"/>
                        </a:lnTo>
                        <a:lnTo>
                          <a:pt x="1448" y="102"/>
                        </a:lnTo>
                        <a:lnTo>
                          <a:pt x="1464" y="132"/>
                        </a:lnTo>
                        <a:lnTo>
                          <a:pt x="1474" y="160"/>
                        </a:lnTo>
                        <a:lnTo>
                          <a:pt x="1478" y="187"/>
                        </a:lnTo>
                        <a:lnTo>
                          <a:pt x="1477" y="212"/>
                        </a:lnTo>
                        <a:lnTo>
                          <a:pt x="1467" y="238"/>
                        </a:lnTo>
                        <a:lnTo>
                          <a:pt x="1455" y="260"/>
                        </a:lnTo>
                        <a:lnTo>
                          <a:pt x="1435" y="282"/>
                        </a:lnTo>
                        <a:lnTo>
                          <a:pt x="1409" y="303"/>
                        </a:lnTo>
                        <a:lnTo>
                          <a:pt x="1378" y="323"/>
                        </a:lnTo>
                        <a:lnTo>
                          <a:pt x="1340" y="340"/>
                        </a:lnTo>
                        <a:lnTo>
                          <a:pt x="1300" y="361"/>
                        </a:lnTo>
                        <a:lnTo>
                          <a:pt x="1255" y="384"/>
                        </a:lnTo>
                        <a:lnTo>
                          <a:pt x="1208" y="412"/>
                        </a:lnTo>
                        <a:lnTo>
                          <a:pt x="1157" y="443"/>
                        </a:lnTo>
                        <a:lnTo>
                          <a:pt x="1104" y="477"/>
                        </a:lnTo>
                        <a:lnTo>
                          <a:pt x="1038" y="521"/>
                        </a:lnTo>
                        <a:lnTo>
                          <a:pt x="976" y="570"/>
                        </a:lnTo>
                        <a:lnTo>
                          <a:pt x="916" y="622"/>
                        </a:lnTo>
                        <a:lnTo>
                          <a:pt x="860" y="678"/>
                        </a:lnTo>
                        <a:lnTo>
                          <a:pt x="805" y="738"/>
                        </a:lnTo>
                        <a:lnTo>
                          <a:pt x="768" y="790"/>
                        </a:lnTo>
                        <a:lnTo>
                          <a:pt x="730" y="847"/>
                        </a:lnTo>
                        <a:lnTo>
                          <a:pt x="694" y="912"/>
                        </a:lnTo>
                        <a:lnTo>
                          <a:pt x="656" y="983"/>
                        </a:lnTo>
                        <a:lnTo>
                          <a:pt x="620" y="1060"/>
                        </a:lnTo>
                        <a:lnTo>
                          <a:pt x="593" y="1128"/>
                        </a:lnTo>
                        <a:lnTo>
                          <a:pt x="571" y="1198"/>
                        </a:lnTo>
                        <a:lnTo>
                          <a:pt x="554" y="1269"/>
                        </a:lnTo>
                        <a:lnTo>
                          <a:pt x="541" y="1340"/>
                        </a:lnTo>
                        <a:lnTo>
                          <a:pt x="533" y="1414"/>
                        </a:lnTo>
                        <a:lnTo>
                          <a:pt x="532" y="1489"/>
                        </a:lnTo>
                        <a:lnTo>
                          <a:pt x="589" y="1461"/>
                        </a:lnTo>
                        <a:lnTo>
                          <a:pt x="644" y="1438"/>
                        </a:lnTo>
                        <a:lnTo>
                          <a:pt x="699" y="1421"/>
                        </a:lnTo>
                        <a:lnTo>
                          <a:pt x="752" y="1408"/>
                        </a:lnTo>
                        <a:lnTo>
                          <a:pt x="805" y="1403"/>
                        </a:lnTo>
                        <a:lnTo>
                          <a:pt x="857" y="1401"/>
                        </a:lnTo>
                        <a:lnTo>
                          <a:pt x="906" y="1406"/>
                        </a:lnTo>
                        <a:lnTo>
                          <a:pt x="975" y="1418"/>
                        </a:lnTo>
                        <a:lnTo>
                          <a:pt x="1044" y="1438"/>
                        </a:lnTo>
                        <a:lnTo>
                          <a:pt x="1111" y="1464"/>
                        </a:lnTo>
                        <a:lnTo>
                          <a:pt x="1179" y="1498"/>
                        </a:lnTo>
                        <a:lnTo>
                          <a:pt x="1247" y="1537"/>
                        </a:lnTo>
                        <a:lnTo>
                          <a:pt x="1298" y="1577"/>
                        </a:lnTo>
                        <a:lnTo>
                          <a:pt x="1346" y="1623"/>
                        </a:lnTo>
                        <a:lnTo>
                          <a:pt x="1392" y="1674"/>
                        </a:lnTo>
                        <a:lnTo>
                          <a:pt x="1433" y="1729"/>
                        </a:lnTo>
                        <a:lnTo>
                          <a:pt x="1474" y="1792"/>
                        </a:lnTo>
                        <a:lnTo>
                          <a:pt x="1503" y="1847"/>
                        </a:lnTo>
                        <a:lnTo>
                          <a:pt x="1527" y="1905"/>
                        </a:lnTo>
                        <a:lnTo>
                          <a:pt x="1546" y="1967"/>
                        </a:lnTo>
                        <a:lnTo>
                          <a:pt x="1558" y="2030"/>
                        </a:lnTo>
                        <a:lnTo>
                          <a:pt x="1567" y="2098"/>
                        </a:lnTo>
                        <a:lnTo>
                          <a:pt x="1568" y="2167"/>
                        </a:lnTo>
                        <a:lnTo>
                          <a:pt x="1565" y="2234"/>
                        </a:lnTo>
                        <a:lnTo>
                          <a:pt x="1558" y="2300"/>
                        </a:lnTo>
                        <a:lnTo>
                          <a:pt x="1543" y="2362"/>
                        </a:lnTo>
                        <a:lnTo>
                          <a:pt x="1524" y="2422"/>
                        </a:lnTo>
                        <a:lnTo>
                          <a:pt x="1500" y="2477"/>
                        </a:lnTo>
                        <a:lnTo>
                          <a:pt x="1467" y="2533"/>
                        </a:lnTo>
                        <a:lnTo>
                          <a:pt x="1432" y="2583"/>
                        </a:lnTo>
                        <a:lnTo>
                          <a:pt x="1390" y="2632"/>
                        </a:lnTo>
                        <a:lnTo>
                          <a:pt x="1343" y="2679"/>
                        </a:lnTo>
                        <a:lnTo>
                          <a:pt x="1285" y="2727"/>
                        </a:lnTo>
                        <a:lnTo>
                          <a:pt x="1225" y="2768"/>
                        </a:lnTo>
                        <a:lnTo>
                          <a:pt x="1164" y="2802"/>
                        </a:lnTo>
                        <a:lnTo>
                          <a:pt x="1100" y="2831"/>
                        </a:lnTo>
                        <a:lnTo>
                          <a:pt x="1036" y="2853"/>
                        </a:lnTo>
                        <a:lnTo>
                          <a:pt x="968" y="2868"/>
                        </a:lnTo>
                        <a:lnTo>
                          <a:pt x="900" y="2878"/>
                        </a:lnTo>
                        <a:lnTo>
                          <a:pt x="829" y="2881"/>
                        </a:lnTo>
                        <a:lnTo>
                          <a:pt x="762" y="2879"/>
                        </a:lnTo>
                        <a:lnTo>
                          <a:pt x="697" y="2872"/>
                        </a:lnTo>
                        <a:lnTo>
                          <a:pt x="635" y="2862"/>
                        </a:lnTo>
                        <a:lnTo>
                          <a:pt x="575" y="2846"/>
                        </a:lnTo>
                        <a:lnTo>
                          <a:pt x="518" y="2826"/>
                        </a:lnTo>
                        <a:lnTo>
                          <a:pt x="464" y="2802"/>
                        </a:lnTo>
                        <a:lnTo>
                          <a:pt x="412" y="2774"/>
                        </a:lnTo>
                        <a:lnTo>
                          <a:pt x="364" y="2740"/>
                        </a:lnTo>
                        <a:lnTo>
                          <a:pt x="317" y="2703"/>
                        </a:lnTo>
                        <a:lnTo>
                          <a:pt x="268" y="2656"/>
                        </a:lnTo>
                        <a:lnTo>
                          <a:pt x="223" y="2604"/>
                        </a:lnTo>
                        <a:lnTo>
                          <a:pt x="182" y="2548"/>
                        </a:lnTo>
                        <a:lnTo>
                          <a:pt x="144" y="2488"/>
                        </a:lnTo>
                        <a:lnTo>
                          <a:pt x="110" y="2424"/>
                        </a:lnTo>
                        <a:lnTo>
                          <a:pt x="79" y="2354"/>
                        </a:lnTo>
                        <a:lnTo>
                          <a:pt x="53" y="2281"/>
                        </a:lnTo>
                        <a:lnTo>
                          <a:pt x="30" y="2203"/>
                        </a:lnTo>
                        <a:lnTo>
                          <a:pt x="19" y="2147"/>
                        </a:lnTo>
                        <a:lnTo>
                          <a:pt x="11" y="2087"/>
                        </a:lnTo>
                        <a:lnTo>
                          <a:pt x="4" y="2020"/>
                        </a:lnTo>
                        <a:lnTo>
                          <a:pt x="1" y="1952"/>
                        </a:lnTo>
                        <a:lnTo>
                          <a:pt x="0" y="1875"/>
                        </a:lnTo>
                        <a:lnTo>
                          <a:pt x="2" y="1796"/>
                        </a:lnTo>
                        <a:lnTo>
                          <a:pt x="7" y="1710"/>
                        </a:lnTo>
                        <a:lnTo>
                          <a:pt x="15" y="1620"/>
                        </a:lnTo>
                        <a:lnTo>
                          <a:pt x="25" y="1525"/>
                        </a:lnTo>
                        <a:lnTo>
                          <a:pt x="41" y="1416"/>
                        </a:lnTo>
                        <a:lnTo>
                          <a:pt x="61" y="1311"/>
                        </a:lnTo>
                        <a:lnTo>
                          <a:pt x="86" y="1209"/>
                        </a:lnTo>
                        <a:lnTo>
                          <a:pt x="116" y="1112"/>
                        </a:lnTo>
                        <a:lnTo>
                          <a:pt x="150" y="1015"/>
                        </a:lnTo>
                        <a:lnTo>
                          <a:pt x="188" y="924"/>
                        </a:lnTo>
                        <a:lnTo>
                          <a:pt x="233" y="835"/>
                        </a:lnTo>
                        <a:lnTo>
                          <a:pt x="281" y="750"/>
                        </a:lnTo>
                        <a:lnTo>
                          <a:pt x="340" y="665"/>
                        </a:lnTo>
                        <a:lnTo>
                          <a:pt x="401" y="585"/>
                        </a:lnTo>
                        <a:lnTo>
                          <a:pt x="466" y="509"/>
                        </a:lnTo>
                        <a:lnTo>
                          <a:pt x="532" y="439"/>
                        </a:lnTo>
                        <a:lnTo>
                          <a:pt x="601" y="375"/>
                        </a:lnTo>
                        <a:lnTo>
                          <a:pt x="673" y="316"/>
                        </a:lnTo>
                        <a:lnTo>
                          <a:pt x="747" y="263"/>
                        </a:lnTo>
                        <a:lnTo>
                          <a:pt x="832" y="206"/>
                        </a:lnTo>
                        <a:lnTo>
                          <a:pt x="917" y="156"/>
                        </a:lnTo>
                        <a:lnTo>
                          <a:pt x="999" y="111"/>
                        </a:lnTo>
                        <a:lnTo>
                          <a:pt x="1080" y="72"/>
                        </a:lnTo>
                        <a:lnTo>
                          <a:pt x="1159" y="39"/>
                        </a:lnTo>
                        <a:lnTo>
                          <a:pt x="1235" y="13"/>
                        </a:lnTo>
                        <a:lnTo>
                          <a:pt x="1266" y="3"/>
                        </a:lnTo>
                        <a:lnTo>
                          <a:pt x="1297" y="0"/>
                        </a:lnTo>
                        <a:close/>
                      </a:path>
                    </a:pathLst>
                  </a:custGeom>
                  <a:solidFill>
                    <a:srgbClr val="FF993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pPr algn="ctr" defTabSz="882650" latinLnBrk="0"/>
                    <a:endParaRPr kumimoji="1" lang="ko-KR" altLang="en-US" sz="1000" dirty="0">
                      <a:solidFill>
                        <a:schemeClr val="bg1"/>
                      </a:solidFill>
                      <a:latin typeface="Rix모던고딕 L" panose="02020603020101020101" pitchFamily="18" charset="-127"/>
                      <a:ea typeface="Rix모던고딕 L" panose="02020603020101020101" pitchFamily="18" charset="-127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68" name="그룹 67"/>
            <p:cNvGrpSpPr/>
            <p:nvPr/>
          </p:nvGrpSpPr>
          <p:grpSpPr>
            <a:xfrm>
              <a:off x="552140" y="4996103"/>
              <a:ext cx="3924659" cy="449121"/>
              <a:chOff x="596293" y="3879979"/>
              <a:chExt cx="3924659" cy="449121"/>
            </a:xfrm>
          </p:grpSpPr>
          <p:grpSp>
            <p:nvGrpSpPr>
              <p:cNvPr id="69" name="그룹 68"/>
              <p:cNvGrpSpPr/>
              <p:nvPr/>
            </p:nvGrpSpPr>
            <p:grpSpPr>
              <a:xfrm>
                <a:off x="596293" y="3879979"/>
                <a:ext cx="1152351" cy="449121"/>
                <a:chOff x="596293" y="3825044"/>
                <a:chExt cx="1152351" cy="449121"/>
              </a:xfrm>
            </p:grpSpPr>
            <p:sp>
              <p:nvSpPr>
                <p:cNvPr id="76" name="AutoShape 108"/>
                <p:cNvSpPr>
                  <a:spLocks noChangeArrowheads="1"/>
                </p:cNvSpPr>
                <p:nvPr/>
              </p:nvSpPr>
              <p:spPr bwMode="auto">
                <a:xfrm>
                  <a:off x="596293" y="3825044"/>
                  <a:ext cx="1152351" cy="44912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/>
              </p:spPr>
              <p:txBody>
                <a:bodyPr wrap="none" anchor="ctr"/>
                <a:lstStyle/>
                <a:p>
                  <a:pPr algn="ctr" defTabSz="882650" latinLnBrk="0">
                    <a:buClr>
                      <a:schemeClr val="tx1"/>
                    </a:buClr>
                    <a:buSzPct val="90000"/>
                    <a:buFont typeface="Wingdings" pitchFamily="2" charset="2"/>
                    <a:buNone/>
                  </a:pPr>
                  <a:endParaRPr lang="ko-KR" altLang="en-US" sz="1000" b="1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77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640279" y="3888022"/>
                  <a:ext cx="1088352" cy="323165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전산실 구축이 </a:t>
                  </a:r>
                  <a: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/>
                  </a:r>
                  <a:b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</a:b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어려운 고객</a:t>
                  </a:r>
                  <a:endParaRPr lang="en-US" altLang="ko-KR" sz="1050" b="1" kern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70" name="그룹 69"/>
              <p:cNvGrpSpPr/>
              <p:nvPr/>
            </p:nvGrpSpPr>
            <p:grpSpPr>
              <a:xfrm>
                <a:off x="1982447" y="3879979"/>
                <a:ext cx="1152351" cy="449121"/>
                <a:chOff x="2036676" y="3843975"/>
                <a:chExt cx="1152351" cy="449121"/>
              </a:xfrm>
            </p:grpSpPr>
            <p:sp>
              <p:nvSpPr>
                <p:cNvPr id="74" name="AutoShape 108"/>
                <p:cNvSpPr>
                  <a:spLocks noChangeArrowheads="1"/>
                </p:cNvSpPr>
                <p:nvPr/>
              </p:nvSpPr>
              <p:spPr bwMode="auto">
                <a:xfrm>
                  <a:off x="2036676" y="3843975"/>
                  <a:ext cx="1152351" cy="44912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/>
              </p:spPr>
              <p:txBody>
                <a:bodyPr wrap="none" anchor="ctr"/>
                <a:lstStyle/>
                <a:p>
                  <a:pPr algn="ctr" defTabSz="882650" latinLnBrk="0">
                    <a:buClr>
                      <a:schemeClr val="tx1"/>
                    </a:buClr>
                    <a:buSzPct val="90000"/>
                    <a:buFont typeface="Wingdings" pitchFamily="2" charset="2"/>
                    <a:buNone/>
                  </a:pPr>
                  <a:endParaRPr lang="ko-KR" altLang="en-US" sz="1000" b="1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75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2080662" y="3906953"/>
                  <a:ext cx="1088352" cy="335989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안정적 제반 시설이</a:t>
                  </a:r>
                  <a:endParaRPr lang="en-US" altLang="ko-KR" sz="1050" b="1" kern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필요한 고객</a:t>
                  </a:r>
                  <a:endParaRPr lang="en-US" altLang="ko-KR" sz="1050" b="1" kern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71" name="그룹 70"/>
              <p:cNvGrpSpPr/>
              <p:nvPr/>
            </p:nvGrpSpPr>
            <p:grpSpPr>
              <a:xfrm>
                <a:off x="3368601" y="3879979"/>
                <a:ext cx="1152351" cy="449121"/>
                <a:chOff x="3368601" y="3825044"/>
                <a:chExt cx="1152351" cy="449121"/>
              </a:xfrm>
            </p:grpSpPr>
            <p:sp>
              <p:nvSpPr>
                <p:cNvPr id="72" name="AutoShape 108"/>
                <p:cNvSpPr>
                  <a:spLocks noChangeArrowheads="1"/>
                </p:cNvSpPr>
                <p:nvPr/>
              </p:nvSpPr>
              <p:spPr bwMode="auto">
                <a:xfrm>
                  <a:off x="3368601" y="3825044"/>
                  <a:ext cx="1152351" cy="44912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xtLst/>
              </p:spPr>
              <p:txBody>
                <a:bodyPr wrap="none" anchor="ctr"/>
                <a:lstStyle/>
                <a:p>
                  <a:pPr algn="ctr" defTabSz="882650" latinLnBrk="0">
                    <a:buClr>
                      <a:schemeClr val="tx1"/>
                    </a:buClr>
                    <a:buSzPct val="90000"/>
                    <a:buFont typeface="Wingdings" pitchFamily="2" charset="2"/>
                    <a:buNone/>
                  </a:pPr>
                  <a:endParaRPr lang="ko-KR" altLang="en-US" sz="1000" b="1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endParaRPr>
                </a:p>
              </p:txBody>
            </p:sp>
            <p:sp>
              <p:nvSpPr>
                <p:cNvPr id="73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3412587" y="3888022"/>
                  <a:ext cx="1088352" cy="335989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인터넷 관련</a:t>
                  </a:r>
                  <a:endParaRPr lang="en-US" altLang="ko-KR" sz="1050" b="1" kern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사업의 기업</a:t>
                  </a:r>
                  <a:endParaRPr lang="en-US" altLang="ko-KR" sz="1050" b="1" kern="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78" name="그룹 77"/>
            <p:cNvGrpSpPr/>
            <p:nvPr/>
          </p:nvGrpSpPr>
          <p:grpSpPr>
            <a:xfrm>
              <a:off x="848652" y="4419170"/>
              <a:ext cx="3384160" cy="377982"/>
              <a:chOff x="877011" y="5157232"/>
              <a:chExt cx="3384160" cy="377982"/>
            </a:xfrm>
          </p:grpSpPr>
          <p:grpSp>
            <p:nvGrpSpPr>
              <p:cNvPr id="79" name="그룹 78"/>
              <p:cNvGrpSpPr/>
              <p:nvPr/>
            </p:nvGrpSpPr>
            <p:grpSpPr>
              <a:xfrm>
                <a:off x="877011" y="5157232"/>
                <a:ext cx="972000" cy="360000"/>
                <a:chOff x="803107" y="5170038"/>
                <a:chExt cx="972000" cy="360000"/>
              </a:xfrm>
            </p:grpSpPr>
            <p:sp>
              <p:nvSpPr>
                <p:cNvPr id="86" name="직사각형 27"/>
                <p:cNvSpPr>
                  <a:spLocks noChangeArrowheads="1"/>
                </p:cNvSpPr>
                <p:nvPr/>
              </p:nvSpPr>
              <p:spPr bwMode="auto">
                <a:xfrm>
                  <a:off x="803107" y="5170038"/>
                  <a:ext cx="972000" cy="360000"/>
                </a:xfrm>
                <a:prstGeom prst="snip1Rect">
                  <a:avLst/>
                </a:prstGeom>
                <a:solidFill>
                  <a:srgbClr val="FCBD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</a:pPr>
                  <a:endParaRPr lang="ko-KR" altLang="ko-KR" sz="900" kern="0">
                    <a:solidFill>
                      <a:srgbClr val="FFFFFF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87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867737" y="5193196"/>
                  <a:ext cx="817695" cy="323165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IT </a:t>
                  </a: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투자비용</a:t>
                  </a:r>
                  <a: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/>
                  </a:r>
                  <a:b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</a:b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절감</a:t>
                  </a:r>
                  <a:endParaRPr lang="en-US" altLang="ko-KR" sz="1050" b="1" kern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80" name="그룹 79"/>
              <p:cNvGrpSpPr/>
              <p:nvPr/>
            </p:nvGrpSpPr>
            <p:grpSpPr>
              <a:xfrm>
                <a:off x="2056828" y="5166223"/>
                <a:ext cx="972000" cy="360000"/>
                <a:chOff x="632828" y="5170038"/>
                <a:chExt cx="972000" cy="360000"/>
              </a:xfrm>
            </p:grpSpPr>
            <p:sp>
              <p:nvSpPr>
                <p:cNvPr id="84" name="직사각형 27"/>
                <p:cNvSpPr>
                  <a:spLocks noChangeArrowheads="1"/>
                </p:cNvSpPr>
                <p:nvPr/>
              </p:nvSpPr>
              <p:spPr bwMode="auto">
                <a:xfrm>
                  <a:off x="632828" y="5170038"/>
                  <a:ext cx="972000" cy="360000"/>
                </a:xfrm>
                <a:prstGeom prst="snip1Rect">
                  <a:avLst/>
                </a:prstGeom>
                <a:solidFill>
                  <a:srgbClr val="FCBD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</a:pPr>
                  <a:endParaRPr lang="ko-KR" altLang="ko-KR" sz="900" kern="0">
                    <a:solidFill>
                      <a:srgbClr val="FFFFFF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85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687609" y="5193196"/>
                  <a:ext cx="817695" cy="323165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안정적인</a:t>
                  </a:r>
                  <a: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/>
                  </a:r>
                  <a:b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</a:b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시스템 관리</a:t>
                  </a:r>
                  <a:endParaRPr lang="en-US" altLang="ko-KR" sz="1050" b="1" kern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81" name="그룹 80"/>
              <p:cNvGrpSpPr/>
              <p:nvPr/>
            </p:nvGrpSpPr>
            <p:grpSpPr>
              <a:xfrm>
                <a:off x="3289171" y="5175214"/>
                <a:ext cx="972000" cy="360000"/>
                <a:chOff x="515075" y="5170038"/>
                <a:chExt cx="972000" cy="360000"/>
              </a:xfrm>
            </p:grpSpPr>
            <p:sp>
              <p:nvSpPr>
                <p:cNvPr id="82" name="직사각형 27"/>
                <p:cNvSpPr>
                  <a:spLocks noChangeArrowheads="1"/>
                </p:cNvSpPr>
                <p:nvPr/>
              </p:nvSpPr>
              <p:spPr bwMode="auto">
                <a:xfrm>
                  <a:off x="515075" y="5170038"/>
                  <a:ext cx="972000" cy="360000"/>
                </a:xfrm>
                <a:prstGeom prst="snip1Rect">
                  <a:avLst/>
                </a:prstGeom>
                <a:solidFill>
                  <a:srgbClr val="FCBD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</a:pPr>
                  <a:endParaRPr lang="ko-KR" altLang="ko-KR" sz="900" kern="0">
                    <a:solidFill>
                      <a:srgbClr val="FFFFFF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83" name="모서리가 둥근 직사각형 68"/>
                <p:cNvSpPr>
                  <a:spLocks noChangeArrowheads="1"/>
                </p:cNvSpPr>
                <p:nvPr/>
              </p:nvSpPr>
              <p:spPr bwMode="auto">
                <a:xfrm>
                  <a:off x="569856" y="5193196"/>
                  <a:ext cx="817695" cy="323165"/>
                </a:xfrm>
                <a:prstGeom prst="rect">
                  <a:avLst/>
                </a:prstGeom>
                <a:noFill/>
                <a:ln w="3175" algn="ctr">
                  <a:noFill/>
                  <a:round/>
                  <a:headEnd/>
                  <a:tailEnd/>
                </a:ln>
              </p:spPr>
              <p:txBody>
                <a:bodyPr wrap="square" lIns="0" tIns="0" rIns="0" bIns="0" anchor="t" anchorCtr="0">
                  <a:spAutoFit/>
                </a:bodyPr>
                <a:lstStyle/>
                <a:p>
                  <a:pPr algn="ctr" defTabSz="849313" latinLnBrk="0">
                    <a:spcBef>
                      <a:spcPts val="100"/>
                    </a:spcBef>
                    <a:spcAft>
                      <a:spcPts val="0"/>
                    </a:spcAft>
                    <a:buClr>
                      <a:srgbClr val="969696"/>
                    </a:buClr>
                    <a:buSzPct val="80000"/>
                  </a:pP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다양한</a:t>
                  </a:r>
                  <a: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/>
                  </a:r>
                  <a:br>
                    <a:rPr lang="en-US" altLang="ko-KR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</a:br>
                  <a:r>
                    <a:rPr lang="ko-KR" altLang="en-US" sz="1050" b="1" kern="0" dirty="0" smtClean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부가서비스</a:t>
                  </a:r>
                  <a:endParaRPr lang="en-US" altLang="ko-KR" sz="1050" b="1" kern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</p:grpSp>
      <p:grpSp>
        <p:nvGrpSpPr>
          <p:cNvPr id="10" name="그룹 9"/>
          <p:cNvGrpSpPr/>
          <p:nvPr/>
        </p:nvGrpSpPr>
        <p:grpSpPr>
          <a:xfrm>
            <a:off x="5124653" y="1486366"/>
            <a:ext cx="4256649" cy="4104456"/>
            <a:chOff x="5264687" y="1340768"/>
            <a:chExt cx="4256649" cy="4104456"/>
          </a:xfrm>
        </p:grpSpPr>
        <p:grpSp>
          <p:nvGrpSpPr>
            <p:cNvPr id="113" name="그룹 112"/>
            <p:cNvGrpSpPr/>
            <p:nvPr/>
          </p:nvGrpSpPr>
          <p:grpSpPr>
            <a:xfrm>
              <a:off x="5306585" y="1340768"/>
              <a:ext cx="4110911" cy="1593639"/>
              <a:chOff x="5306585" y="2672916"/>
              <a:chExt cx="4110911" cy="1593639"/>
            </a:xfrm>
          </p:grpSpPr>
          <p:grpSp>
            <p:nvGrpSpPr>
              <p:cNvPr id="114" name="그룹 113"/>
              <p:cNvGrpSpPr/>
              <p:nvPr/>
            </p:nvGrpSpPr>
            <p:grpSpPr>
              <a:xfrm>
                <a:off x="5306585" y="2672916"/>
                <a:ext cx="4003813" cy="246221"/>
                <a:chOff x="592599" y="1513140"/>
                <a:chExt cx="4003813" cy="246221"/>
              </a:xfrm>
            </p:grpSpPr>
            <p:sp>
              <p:nvSpPr>
                <p:cNvPr id="118" name="TextBox 281"/>
                <p:cNvSpPr txBox="1">
                  <a:spLocks noChangeArrowheads="1"/>
                </p:cNvSpPr>
                <p:nvPr/>
              </p:nvSpPr>
              <p:spPr bwMode="auto">
                <a:xfrm>
                  <a:off x="848543" y="1513140"/>
                  <a:ext cx="3747869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t" anchorCtr="0">
                  <a:spAutoFit/>
                </a:bodyPr>
                <a:lstStyle>
                  <a:defPPr>
                    <a:defRPr lang="ko-KR"/>
                  </a:defPPr>
                  <a:lvl1pPr marL="144463" indent="-144463" defTabSz="914400" eaLnBrk="1" latinLnBrk="0" hangingPunct="1">
                    <a:spcAft>
                      <a:spcPts val="500"/>
                    </a:spcAft>
                    <a:buClr>
                      <a:srgbClr val="0085CD"/>
                    </a:buClr>
                    <a:buSzPct val="120000"/>
                    <a:buFont typeface="Arial" pitchFamily="34" charset="0"/>
                    <a:buChar char="•"/>
                    <a:defRPr kumimoji="0" sz="1400" b="1" baseline="0">
                      <a:gradFill>
                        <a:gsLst>
                          <a:gs pos="0">
                            <a:schemeClr val="tx1"/>
                          </a:gs>
                          <a:gs pos="100000">
                            <a:schemeClr val="tx1"/>
                          </a:gs>
                        </a:gsLst>
                        <a:lin ang="5400000" scaled="0"/>
                      </a:gradFill>
                      <a:latin typeface="나눔고딕" panose="020D0604000000000000" pitchFamily="50" charset="-127"/>
                      <a:ea typeface="나눔고딕" panose="020D0604000000000000" pitchFamily="50" charset="-127"/>
                      <a:cs typeface="Arial" charset="0"/>
                    </a:defRPr>
                  </a:lvl1pPr>
                  <a:lvl2pPr marL="742950" indent="-285750" defTabSz="914400" latinLnBrk="1">
                    <a:spcBef>
                      <a:spcPct val="50000"/>
                    </a:spcBef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2pPr>
                  <a:lvl3pPr marL="1143000" indent="-228600" defTabSz="914400" latinLnBrk="1">
                    <a:spcBef>
                      <a:spcPct val="50000"/>
                    </a:spcBef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3pPr>
                  <a:lvl4pPr marL="1600200" indent="-228600" defTabSz="914400" latinLnBrk="1">
                    <a:spcBef>
                      <a:spcPct val="50000"/>
                    </a:spcBef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4pPr>
                  <a:lvl5pPr marL="2057400" indent="-228600" defTabSz="914400" latinLnBrk="1">
                    <a:spcBef>
                      <a:spcPct val="50000"/>
                    </a:spcBef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100" baseline="-25000">
                      <a:solidFill>
                        <a:schemeClr val="accent2"/>
                      </a:solidFill>
                      <a:latin typeface="나눔고딕 ExtraBold" pitchFamily="50" charset="-127"/>
                      <a:ea typeface="나눔고딕 ExtraBold" pitchFamily="50" charset="-127"/>
                    </a:defRPr>
                  </a:lvl9pPr>
                </a:lstStyle>
                <a:p>
                  <a:pPr marL="0" indent="0">
                    <a:spcAft>
                      <a:spcPts val="200"/>
                    </a:spcAft>
                    <a:buNone/>
                  </a:pPr>
                  <a:r>
                    <a:rPr kumimoji="1" lang="en-US" altLang="ko-KR" sz="1600" dirty="0">
                      <a:gradFill>
                        <a:gsLst>
                          <a:gs pos="0">
                            <a:srgbClr val="FF6600"/>
                          </a:gs>
                          <a:gs pos="100000">
                            <a:srgbClr val="FF6600"/>
                          </a:gs>
                        </a:gsLst>
                        <a:lin ang="5400000" scaled="0"/>
                      </a:gradFill>
                    </a:rPr>
                    <a:t>19</a:t>
                  </a:r>
                  <a:r>
                    <a:rPr kumimoji="1" lang="ko-KR" altLang="en-US" sz="1600" dirty="0">
                      <a:gradFill>
                        <a:gsLst>
                          <a:gs pos="0">
                            <a:srgbClr val="FF6600"/>
                          </a:gs>
                          <a:gs pos="100000">
                            <a:srgbClr val="FF6600"/>
                          </a:gs>
                        </a:gsLst>
                        <a:lin ang="5400000" scaled="0"/>
                      </a:gradFill>
                    </a:rPr>
                    <a:t>인치 표준 </a:t>
                  </a:r>
                  <a:r>
                    <a:rPr kumimoji="1" lang="ko-KR" altLang="en-US" sz="1600" dirty="0" err="1">
                      <a:gradFill>
                        <a:gsLst>
                          <a:gs pos="0">
                            <a:srgbClr val="FF6600"/>
                          </a:gs>
                          <a:gs pos="100000">
                            <a:srgbClr val="FF6600"/>
                          </a:gs>
                        </a:gsLst>
                        <a:lin ang="5400000" scaled="0"/>
                      </a:gradFill>
                    </a:rPr>
                    <a:t>랙</a:t>
                  </a:r>
                  <a:endParaRPr kumimoji="1" lang="en-US" altLang="ko-KR" sz="1600" dirty="0">
                    <a:gradFill>
                      <a:gsLst>
                        <a:gs pos="0">
                          <a:srgbClr val="FF6600"/>
                        </a:gs>
                        <a:gs pos="100000">
                          <a:srgbClr val="FF6600"/>
                        </a:gs>
                      </a:gsLst>
                      <a:lin ang="5400000" scaled="0"/>
                    </a:gradFill>
                  </a:endParaRPr>
                </a:p>
              </p:txBody>
            </p:sp>
            <p:sp>
              <p:nvSpPr>
                <p:cNvPr id="119" name="타원 118"/>
                <p:cNvSpPr/>
                <p:nvPr/>
              </p:nvSpPr>
              <p:spPr>
                <a:xfrm>
                  <a:off x="592599" y="1578704"/>
                  <a:ext cx="115092" cy="115092"/>
                </a:xfrm>
                <a:prstGeom prst="ellipse">
                  <a:avLst/>
                </a:prstGeom>
                <a:solidFill>
                  <a:schemeClr val="bg1"/>
                </a:solidFill>
                <a:ln w="15875" cap="flat" cmpd="sng">
                  <a:solidFill>
                    <a:srgbClr val="FD6400"/>
                  </a:solidFill>
                  <a:prstDash val="solid"/>
                  <a:round/>
                  <a:headEnd/>
                  <a:tailEnd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36000" tIns="0" rIns="36000" bIns="0" anchor="ctr"/>
                <a:lstStyle/>
                <a:p>
                  <a:pPr algn="r" latinLnBrk="0"/>
                  <a:endParaRPr lang="ko-KR" altLang="en-US" sz="100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pic>
            <p:nvPicPr>
              <p:cNvPr id="115" name="그림 114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497317" y="2934989"/>
                <a:ext cx="587341" cy="1106079"/>
              </a:xfrm>
              <a:prstGeom prst="rect">
                <a:avLst/>
              </a:prstGeom>
            </p:spPr>
          </p:pic>
          <p:sp>
            <p:nvSpPr>
              <p:cNvPr id="116" name="TextBox 281"/>
              <p:cNvSpPr txBox="1">
                <a:spLocks noChangeArrowheads="1"/>
              </p:cNvSpPr>
              <p:nvPr/>
            </p:nvSpPr>
            <p:spPr bwMode="auto">
              <a:xfrm>
                <a:off x="6294740" y="3005263"/>
                <a:ext cx="3044027" cy="846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>
                  <a:lnSpc>
                    <a:spcPts val="1600"/>
                  </a:lnSpc>
                  <a:spcAft>
                    <a:spcPts val="200"/>
                  </a:spcAft>
                </a:pPr>
                <a:r>
                  <a:rPr lang="en-US" altLang="ko-KR" dirty="0" smtClean="0"/>
                  <a:t>Full rack </a:t>
                </a:r>
                <a:r>
                  <a:rPr lang="ko-KR" altLang="en-US" dirty="0" smtClean="0"/>
                  <a:t>기준 </a:t>
                </a:r>
                <a:r>
                  <a:rPr lang="en-US" altLang="ko-KR" dirty="0" smtClean="0"/>
                  <a:t>: 42U</a:t>
                </a:r>
                <a:br>
                  <a:rPr lang="en-US" altLang="ko-KR" dirty="0" smtClean="0"/>
                </a:br>
                <a:r>
                  <a:rPr lang="en-US" altLang="ko-KR" sz="1200" b="0" dirty="0" smtClean="0"/>
                  <a:t>- 1U </a:t>
                </a:r>
                <a:r>
                  <a:rPr lang="ko-KR" altLang="en-US" sz="1200" b="0" dirty="0" smtClean="0"/>
                  <a:t>계산 기준 </a:t>
                </a:r>
                <a:r>
                  <a:rPr lang="en-US" altLang="ko-KR" sz="1200" b="0" dirty="0" smtClean="0"/>
                  <a:t>: 40U (</a:t>
                </a:r>
                <a:r>
                  <a:rPr lang="ko-KR" altLang="en-US" sz="1200" b="0" dirty="0" smtClean="0"/>
                  <a:t>선반공간 제외</a:t>
                </a:r>
                <a:r>
                  <a:rPr lang="en-US" altLang="ko-KR" sz="1200" b="0" dirty="0" smtClean="0"/>
                  <a:t>)</a:t>
                </a:r>
                <a:br>
                  <a:rPr lang="en-US" altLang="ko-KR" sz="1200" b="0" dirty="0" smtClean="0"/>
                </a:br>
                <a:r>
                  <a:rPr lang="en-US" altLang="ko-KR" sz="1200" b="0" dirty="0" smtClean="0"/>
                  <a:t>- IP </a:t>
                </a:r>
                <a:r>
                  <a:rPr lang="ko-KR" altLang="en-US" sz="1200" b="0" dirty="0" smtClean="0"/>
                  <a:t>할당 </a:t>
                </a:r>
                <a:r>
                  <a:rPr lang="en-US" altLang="ko-KR" sz="1200" b="0" dirty="0" smtClean="0"/>
                  <a:t>: 32</a:t>
                </a:r>
                <a:r>
                  <a:rPr lang="ko-KR" altLang="en-US" sz="1200" b="0" dirty="0" smtClean="0"/>
                  <a:t>개</a:t>
                </a:r>
                <a:endParaRPr lang="en-US" altLang="ko-KR" b="0" dirty="0" smtClean="0"/>
              </a:p>
              <a:p>
                <a:pPr>
                  <a:lnSpc>
                    <a:spcPts val="1600"/>
                  </a:lnSpc>
                  <a:spcAft>
                    <a:spcPts val="200"/>
                  </a:spcAft>
                </a:pPr>
                <a:r>
                  <a:rPr lang="ko-KR" altLang="en-US" dirty="0" smtClean="0"/>
                  <a:t>깊이 </a:t>
                </a:r>
                <a:r>
                  <a:rPr lang="en-US" altLang="ko-KR" dirty="0" smtClean="0"/>
                  <a:t>x </a:t>
                </a:r>
                <a:r>
                  <a:rPr lang="ko-KR" altLang="en-US" dirty="0" smtClean="0"/>
                  <a:t>높이 </a:t>
                </a:r>
                <a:r>
                  <a:rPr lang="en-US" altLang="ko-KR" dirty="0" smtClean="0"/>
                  <a:t>: 90cm </a:t>
                </a:r>
                <a:r>
                  <a:rPr lang="en-US" altLang="ko-KR" dirty="0"/>
                  <a:t>x</a:t>
                </a:r>
                <a:r>
                  <a:rPr lang="en-US" altLang="ko-KR" dirty="0" smtClean="0"/>
                  <a:t> 210cm</a:t>
                </a:r>
              </a:p>
            </p:txBody>
          </p:sp>
          <p:sp>
            <p:nvSpPr>
              <p:cNvPr id="117" name="TextBox 281"/>
              <p:cNvSpPr txBox="1">
                <a:spLocks noChangeArrowheads="1"/>
              </p:cNvSpPr>
              <p:nvPr/>
            </p:nvSpPr>
            <p:spPr bwMode="auto">
              <a:xfrm>
                <a:off x="6466463" y="3881834"/>
                <a:ext cx="2951033" cy="3847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 marL="0" indent="0">
                  <a:lnSpc>
                    <a:spcPts val="1500"/>
                  </a:lnSpc>
                  <a:spcAft>
                    <a:spcPts val="200"/>
                  </a:spcAft>
                  <a:buNone/>
                </a:pPr>
                <a:r>
                  <a:rPr lang="en-US" altLang="ko-KR" sz="120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※ </a:t>
                </a:r>
                <a:r>
                  <a:rPr lang="ko-KR" altLang="en-US" sz="1200" dirty="0" smtClean="0"/>
                  <a:t>표준 </a:t>
                </a:r>
                <a:r>
                  <a:rPr lang="ko-KR" altLang="en-US" sz="1200" dirty="0" err="1" smtClean="0"/>
                  <a:t>랙이</a:t>
                </a:r>
                <a:r>
                  <a:rPr lang="ko-KR" altLang="en-US" sz="1200" dirty="0" smtClean="0"/>
                  <a:t> 아닌 경우 이전 비용에 대하여 </a:t>
                </a:r>
                <a:r>
                  <a:rPr lang="en-US" altLang="ko-KR" sz="1200" dirty="0" smtClean="0"/>
                  <a:t/>
                </a:r>
                <a:br>
                  <a:rPr lang="en-US" altLang="ko-KR" sz="1200" dirty="0" smtClean="0"/>
                </a:br>
                <a:r>
                  <a:rPr lang="en-US" altLang="ko-KR" sz="1200" dirty="0" smtClean="0"/>
                  <a:t>   </a:t>
                </a:r>
                <a:r>
                  <a:rPr lang="ko-KR" altLang="en-US" sz="1200" dirty="0" smtClean="0"/>
                  <a:t>고려해야 함</a:t>
                </a:r>
                <a:endParaRPr lang="en-US" altLang="ko-KR" sz="1200" dirty="0" smtClean="0"/>
              </a:p>
            </p:txBody>
          </p:sp>
        </p:grpSp>
        <p:grpSp>
          <p:nvGrpSpPr>
            <p:cNvPr id="120" name="그룹 119"/>
            <p:cNvGrpSpPr/>
            <p:nvPr/>
          </p:nvGrpSpPr>
          <p:grpSpPr>
            <a:xfrm>
              <a:off x="5313040" y="2924944"/>
              <a:ext cx="4003813" cy="246221"/>
              <a:chOff x="592599" y="1513140"/>
              <a:chExt cx="4003813" cy="246221"/>
            </a:xfrm>
          </p:grpSpPr>
          <p:sp>
            <p:nvSpPr>
              <p:cNvPr id="121" name="TextBox 281"/>
              <p:cNvSpPr txBox="1">
                <a:spLocks noChangeArrowheads="1"/>
              </p:cNvSpPr>
              <p:nvPr/>
            </p:nvSpPr>
            <p:spPr bwMode="auto">
              <a:xfrm>
                <a:off x="848543" y="1513140"/>
                <a:ext cx="3747869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144463" indent="-144463" defTabSz="914400" eaLnBrk="1" latinLnBrk="0" hangingPunct="1">
                  <a:spcAft>
                    <a:spcPts val="500"/>
                  </a:spcAft>
                  <a:buClr>
                    <a:srgbClr val="0085CD"/>
                  </a:buClr>
                  <a:buSzPct val="120000"/>
                  <a:buFont typeface="Arial" pitchFamily="34" charset="0"/>
                  <a:buChar char="•"/>
                  <a:defRPr kumimoji="0" sz="1400" b="1" baseline="0">
                    <a:gradFill>
                      <a:gsLst>
                        <a:gs pos="0">
                          <a:schemeClr val="tx1"/>
                        </a:gs>
                        <a:gs pos="100000">
                          <a:schemeClr val="tx1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defRPr>
                </a:lvl1pPr>
                <a:lvl2pPr marL="742950" indent="-28575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2pPr>
                <a:lvl3pPr marL="11430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3pPr>
                <a:lvl4pPr marL="16002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4pPr>
                <a:lvl5pPr marL="2057400" indent="-228600" defTabSz="914400" latinLnBrk="1">
                  <a:spcBef>
                    <a:spcPct val="50000"/>
                  </a:spcBef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100" baseline="-25000">
                    <a:solidFill>
                      <a:schemeClr val="accent2"/>
                    </a:solidFill>
                    <a:latin typeface="나눔고딕 ExtraBold" pitchFamily="50" charset="-127"/>
                    <a:ea typeface="나눔고딕 ExtraBold" pitchFamily="50" charset="-127"/>
                  </a:defRPr>
                </a:lvl9pPr>
              </a:lstStyle>
              <a:p>
                <a:pPr marL="0" indent="0">
                  <a:spcAft>
                    <a:spcPts val="200"/>
                  </a:spcAft>
                  <a:buNone/>
                </a:pPr>
                <a:r>
                  <a:rPr lang="ko-KR" altLang="en-US" sz="1600" dirty="0" smtClean="0"/>
                  <a:t>네트워크</a:t>
                </a:r>
                <a:endParaRPr lang="en-US" altLang="ko-KR" sz="1600" dirty="0"/>
              </a:p>
            </p:txBody>
          </p:sp>
          <p:sp>
            <p:nvSpPr>
              <p:cNvPr id="122" name="타원 121"/>
              <p:cNvSpPr/>
              <p:nvPr/>
            </p:nvSpPr>
            <p:spPr>
              <a:xfrm>
                <a:off x="592599" y="1578704"/>
                <a:ext cx="115092" cy="115092"/>
              </a:xfrm>
              <a:prstGeom prst="ellipse">
                <a:avLst/>
              </a:prstGeom>
              <a:solidFill>
                <a:schemeClr val="bg1"/>
              </a:solidFill>
              <a:ln w="15875" cap="flat" cmpd="sng">
                <a:solidFill>
                  <a:srgbClr val="FD6400"/>
                </a:solidFill>
                <a:prstDash val="solid"/>
                <a:round/>
                <a:headEnd/>
                <a:tailEnd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36000" tIns="0" rIns="36000" bIns="0" anchor="ctr"/>
              <a:lstStyle/>
              <a:p>
                <a:pPr algn="r" latinLnBrk="0"/>
                <a:endParaRPr lang="ko-KR" altLang="en-US" sz="100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123" name="TextBox 281"/>
            <p:cNvSpPr txBox="1">
              <a:spLocks noChangeArrowheads="1"/>
            </p:cNvSpPr>
            <p:nvPr/>
          </p:nvSpPr>
          <p:spPr bwMode="auto">
            <a:xfrm>
              <a:off x="5421052" y="3227298"/>
              <a:ext cx="323623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>
                <a:lnSpc>
                  <a:spcPts val="1600"/>
                </a:lnSpc>
                <a:spcAft>
                  <a:spcPts val="200"/>
                </a:spcAft>
              </a:pPr>
              <a:r>
                <a:rPr kumimoji="1" lang="ko-KR" altLang="en-US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공용 회선 </a:t>
              </a:r>
              <a:r>
                <a:rPr kumimoji="1" lang="en-US" altLang="ko-KR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(Shared)</a:t>
              </a:r>
              <a:r>
                <a:rPr lang="en-US" altLang="ko-KR" dirty="0" smtClean="0"/>
                <a:t/>
              </a:r>
              <a:br>
                <a:rPr lang="en-US" altLang="ko-KR" dirty="0" smtClean="0"/>
              </a:br>
              <a:r>
                <a:rPr lang="en-US" altLang="ko-KR" sz="1200" dirty="0" smtClean="0"/>
                <a:t>-</a:t>
              </a:r>
              <a:r>
                <a:rPr lang="ko-KR" altLang="en-US" sz="1200" dirty="0"/>
                <a:t> </a:t>
              </a:r>
              <a:r>
                <a:rPr lang="ko-KR" altLang="en-US" sz="1200" dirty="0" smtClean="0"/>
                <a:t>네트워크 회선을 여러 사용자가 이용</a:t>
              </a:r>
              <a:endParaRPr lang="en-US" altLang="ko-KR" sz="1200" dirty="0" smtClean="0"/>
            </a:p>
          </p:txBody>
        </p:sp>
        <p:grpSp>
          <p:nvGrpSpPr>
            <p:cNvPr id="124" name="그룹 123"/>
            <p:cNvGrpSpPr/>
            <p:nvPr/>
          </p:nvGrpSpPr>
          <p:grpSpPr>
            <a:xfrm>
              <a:off x="5264687" y="4624691"/>
              <a:ext cx="4256649" cy="820533"/>
              <a:chOff x="5275207" y="4401148"/>
              <a:chExt cx="4256649" cy="820533"/>
            </a:xfrm>
          </p:grpSpPr>
          <p:sp>
            <p:nvSpPr>
              <p:cNvPr id="125" name="직사각형 124"/>
              <p:cNvSpPr/>
              <p:nvPr/>
            </p:nvSpPr>
            <p:spPr>
              <a:xfrm>
                <a:off x="5275207" y="4401148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1GB-D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26" name="직사각형 125"/>
              <p:cNvSpPr/>
              <p:nvPr/>
            </p:nvSpPr>
            <p:spPr>
              <a:xfrm>
                <a:off x="6341868" y="4401148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200MB-D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27" name="직사각형 126"/>
              <p:cNvSpPr/>
              <p:nvPr/>
            </p:nvSpPr>
            <p:spPr>
              <a:xfrm>
                <a:off x="7411630" y="4401148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28" name="직사각형 127"/>
              <p:cNvSpPr/>
              <p:nvPr/>
            </p:nvSpPr>
            <p:spPr>
              <a:xfrm>
                <a:off x="8481392" y="4401148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1~100MB-D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초과 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29" name="직사각형 128"/>
              <p:cNvSpPr/>
              <p:nvPr/>
            </p:nvSpPr>
            <p:spPr>
              <a:xfrm>
                <a:off x="5275207" y="4861681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ko-KR" altLang="en-US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고객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30" name="직사각형 129"/>
              <p:cNvSpPr/>
              <p:nvPr/>
            </p:nvSpPr>
            <p:spPr>
              <a:xfrm>
                <a:off x="6343935" y="4861681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100MB-S</a:t>
                </a: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/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31" name="직사각형 130"/>
              <p:cNvSpPr/>
              <p:nvPr/>
            </p:nvSpPr>
            <p:spPr>
              <a:xfrm>
                <a:off x="7412663" y="4861681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Non-sec-zone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32" name="직사각형 131"/>
              <p:cNvSpPr/>
              <p:nvPr/>
            </p:nvSpPr>
            <p:spPr>
              <a:xfrm>
                <a:off x="8481392" y="4861681"/>
                <a:ext cx="1050464" cy="360000"/>
              </a:xfrm>
              <a:prstGeom prst="rect">
                <a:avLst/>
              </a:prstGeom>
              <a:pattFill prst="wdUpDiag">
                <a:fgClr>
                  <a:srgbClr val="8BB8DD"/>
                </a:fgClr>
                <a:bgClr>
                  <a:srgbClr val="7DAFD9"/>
                </a:bgClr>
              </a:patt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defTabSz="882650" latinLnBrk="0"/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10MB-S</a:t>
                </a:r>
                <a:b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</a:br>
                <a:r>
                  <a:rPr lang="en-US" altLang="ko-KR" sz="900" b="1" dirty="0" smtClean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rPr>
                  <a:t>Sec-zone</a:t>
                </a:r>
                <a:endParaRPr lang="ko-KR" altLang="en-US" sz="900" b="1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endParaRPr>
              </a:p>
            </p:txBody>
          </p:sp>
        </p:grpSp>
        <p:sp>
          <p:nvSpPr>
            <p:cNvPr id="133" name="TextBox 281"/>
            <p:cNvSpPr txBox="1">
              <a:spLocks noChangeArrowheads="1"/>
            </p:cNvSpPr>
            <p:nvPr/>
          </p:nvSpPr>
          <p:spPr bwMode="auto">
            <a:xfrm>
              <a:off x="5421052" y="3673261"/>
              <a:ext cx="3236230" cy="41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>
                <a:lnSpc>
                  <a:spcPts val="1600"/>
                </a:lnSpc>
                <a:spcAft>
                  <a:spcPts val="200"/>
                </a:spcAft>
              </a:pPr>
              <a:r>
                <a:rPr kumimoji="1" lang="ko-KR" altLang="en-US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전용 </a:t>
              </a:r>
              <a:r>
                <a:rPr kumimoji="1" lang="ko-KR" altLang="en-US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회선</a:t>
              </a:r>
              <a:r>
                <a:rPr kumimoji="1" lang="en-US" altLang="ko-KR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 (Dedication)</a:t>
              </a:r>
              <a:br>
                <a:rPr kumimoji="1" lang="en-US" altLang="ko-KR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</a:br>
              <a:r>
                <a:rPr lang="en-US" altLang="ko-KR" sz="1200" dirty="0" smtClean="0"/>
                <a:t>- </a:t>
              </a:r>
              <a:r>
                <a:rPr lang="ko-KR" altLang="en-US" sz="1200" dirty="0" smtClean="0"/>
                <a:t>네트워크 회선을 단독으로 이용</a:t>
              </a:r>
              <a:endParaRPr lang="en-US" altLang="ko-KR" dirty="0" smtClean="0"/>
            </a:p>
          </p:txBody>
        </p:sp>
        <p:grpSp>
          <p:nvGrpSpPr>
            <p:cNvPr id="134" name="그룹 133"/>
            <p:cNvGrpSpPr/>
            <p:nvPr/>
          </p:nvGrpSpPr>
          <p:grpSpPr>
            <a:xfrm>
              <a:off x="5709084" y="4234723"/>
              <a:ext cx="3154069" cy="307777"/>
              <a:chOff x="5861361" y="4183788"/>
              <a:chExt cx="3154069" cy="409651"/>
            </a:xfrm>
          </p:grpSpPr>
          <p:pic>
            <p:nvPicPr>
              <p:cNvPr id="135" name="Picture 3" descr="C:\Documents and Settings\innovator-se\바탕 화면\131029_[LIG시스템]중소기업기술정보진흥원\헤드.jpg"/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7945" r="14911" b="59471"/>
              <a:stretch/>
            </p:blipFill>
            <p:spPr bwMode="auto">
              <a:xfrm>
                <a:off x="5861361" y="4205585"/>
                <a:ext cx="3154069" cy="366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6" name="직사각형 5"/>
              <p:cNvSpPr>
                <a:spLocks noChangeArrowheads="1"/>
              </p:cNvSpPr>
              <p:nvPr/>
            </p:nvSpPr>
            <p:spPr bwMode="auto">
              <a:xfrm>
                <a:off x="6212712" y="4183788"/>
                <a:ext cx="2665153" cy="409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algn="ctr">
                  <a:buClr>
                    <a:srgbClr val="FF6600"/>
                  </a:buClr>
                  <a:buSzPct val="120000"/>
                </a:pPr>
                <a:r>
                  <a:rPr lang="ko-KR" altLang="en-US" sz="2000" b="1" spc="-20" dirty="0" smtClean="0">
                    <a:gradFill>
                      <a:gsLst>
                        <a:gs pos="0">
                          <a:srgbClr val="0085CD"/>
                        </a:gs>
                        <a:gs pos="100000">
                          <a:srgbClr val="0085CD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고객 맞춤형</a:t>
                </a:r>
                <a:r>
                  <a:rPr lang="ko-KR" altLang="en-US" b="1" spc="-2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 네트워크 구성</a:t>
                </a:r>
                <a:endParaRPr lang="en-US" altLang="ko-KR" b="1" spc="-20" dirty="0">
                  <a:latin typeface="나눔고딕 Bold" panose="020D0804000000000000" pitchFamily="50" charset="-127"/>
                  <a:ea typeface="나눔고딕 Bold" panose="020D0804000000000000" pitchFamily="50" charset="-127"/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83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소개</a:t>
            </a:r>
            <a:r>
              <a:rPr lang="en-US" altLang="ko-KR" dirty="0" smtClean="0"/>
              <a:t>(1/4)</a:t>
            </a:r>
            <a:endParaRPr lang="ko-KR" altLang="en-US" dirty="0"/>
          </a:p>
        </p:txBody>
      </p:sp>
      <p:sp>
        <p:nvSpPr>
          <p:cNvPr id="35" name="AutoShape 79"/>
          <p:cNvSpPr>
            <a:spLocks noChangeArrowheads="1"/>
          </p:cNvSpPr>
          <p:nvPr/>
        </p:nvSpPr>
        <p:spPr bwMode="auto">
          <a:xfrm>
            <a:off x="523339" y="970513"/>
            <a:ext cx="4291788" cy="2645421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solidFill>
              <a:srgbClr val="C0C0C0"/>
            </a:solidFill>
            <a:round/>
            <a:headEnd/>
            <a:tailEnd/>
          </a:ln>
        </p:spPr>
        <p:txBody>
          <a:bodyPr lIns="90000" tIns="360000" rIns="72000" bIns="41327"/>
          <a:lstStyle/>
          <a:p>
            <a:pPr marL="96838" marR="0" lvl="0" indent="-96838" defTabSz="103505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Pct val="100000"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58"/>
          <a:stretch/>
        </p:blipFill>
        <p:spPr bwMode="auto">
          <a:xfrm>
            <a:off x="791750" y="983369"/>
            <a:ext cx="4017096" cy="5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AutoShape 79"/>
          <p:cNvSpPr>
            <a:spLocks noChangeArrowheads="1"/>
          </p:cNvSpPr>
          <p:nvPr/>
        </p:nvSpPr>
        <p:spPr bwMode="auto">
          <a:xfrm>
            <a:off x="496890" y="3806687"/>
            <a:ext cx="4303505" cy="2426877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solidFill>
              <a:srgbClr val="C0C0C0"/>
            </a:solidFill>
            <a:round/>
            <a:headEnd/>
            <a:tailEnd/>
          </a:ln>
        </p:spPr>
        <p:txBody>
          <a:bodyPr lIns="90000" tIns="360000" rIns="72000" bIns="41327"/>
          <a:lstStyle/>
          <a:p>
            <a:pPr marL="96838" indent="-96838" defTabSz="1035050" fontAlgn="auto" latinLnBrk="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Pct val="100000"/>
              <a:defRPr/>
            </a:pPr>
            <a:endParaRPr kumimoji="0" lang="ko-KR" altLang="en-US" sz="1000" kern="0" dirty="0" smtClean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84" y="3801435"/>
            <a:ext cx="3994512" cy="39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AutoShape 80"/>
          <p:cNvSpPr>
            <a:spLocks noChangeArrowheads="1"/>
          </p:cNvSpPr>
          <p:nvPr/>
        </p:nvSpPr>
        <p:spPr bwMode="auto">
          <a:xfrm>
            <a:off x="496891" y="3804061"/>
            <a:ext cx="308993" cy="242687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9525" algn="ctr">
            <a:solidFill>
              <a:srgbClr val="B2B2B2"/>
            </a:solidFill>
            <a:round/>
            <a:headEnd/>
            <a:tailEnd/>
          </a:ln>
        </p:spPr>
        <p:txBody>
          <a:bodyPr vert="eaVert" wrap="none" tIns="46800" anchor="ctr">
            <a:scene3d>
              <a:camera prst="orthographicFront"/>
              <a:lightRig rig="threePt" dir="t"/>
            </a:scene3d>
            <a:sp3d contourW="1270"/>
          </a:bodyPr>
          <a:lstStyle/>
          <a:p>
            <a:pPr algn="ctr" fontAlgn="ctr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400" dirty="0" smtClean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주요 사업분야</a:t>
            </a:r>
            <a:endParaRPr kumimoji="0" lang="en-US" altLang="ko-KR" sz="1400" dirty="0" smtClean="0">
              <a:solidFill>
                <a:prstClr val="white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015928" y="5336023"/>
            <a:ext cx="4370156" cy="897543"/>
            <a:chOff x="5015928" y="3609571"/>
            <a:chExt cx="4370156" cy="897543"/>
          </a:xfrm>
        </p:grpSpPr>
        <p:grpSp>
          <p:nvGrpSpPr>
            <p:cNvPr id="41" name="그룹 40"/>
            <p:cNvGrpSpPr/>
            <p:nvPr/>
          </p:nvGrpSpPr>
          <p:grpSpPr>
            <a:xfrm>
              <a:off x="5074065" y="3633789"/>
              <a:ext cx="668881" cy="873323"/>
              <a:chOff x="828122" y="-998737"/>
              <a:chExt cx="1010453" cy="1394677"/>
            </a:xfrm>
          </p:grpSpPr>
          <p:pic>
            <p:nvPicPr>
              <p:cNvPr id="62" name="Picture 15" descr="사진 01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828122" y="-998737"/>
                <a:ext cx="1010453" cy="1394677"/>
              </a:xfrm>
              <a:prstGeom prst="rect">
                <a:avLst/>
              </a:prstGeom>
              <a:noFill/>
              <a:ln w="9525">
                <a:solidFill>
                  <a:sysClr val="window" lastClr="FFFFFF">
                    <a:lumMod val="65000"/>
                  </a:sysClr>
                </a:solidFill>
                <a:miter lim="800000"/>
                <a:headEnd/>
                <a:tailEnd/>
              </a:ln>
            </p:spPr>
          </p:pic>
          <p:sp>
            <p:nvSpPr>
              <p:cNvPr id="63" name="WordArt 74"/>
              <p:cNvSpPr>
                <a:spLocks noChangeArrowheads="1" noChangeShapeType="1" noTextEdit="1"/>
              </p:cNvSpPr>
              <p:nvPr/>
            </p:nvSpPr>
            <p:spPr bwMode="auto">
              <a:xfrm>
                <a:off x="928656" y="-524902"/>
                <a:ext cx="797587" cy="32934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400" kern="10" dirty="0" smtClean="0">
                    <a:ln w="12700">
                      <a:noFill/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000082"/>
                        </a:gs>
                        <a:gs pos="100000">
                          <a:srgbClr val="990033"/>
                        </a:gs>
                      </a:gsLst>
                      <a:lin ang="540000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정보화 우수기업</a:t>
                </a:r>
                <a:endPara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400" kern="10" dirty="0" smtClean="0">
                    <a:ln w="12700">
                      <a:noFill/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000082"/>
                        </a:gs>
                        <a:gs pos="100000">
                          <a:srgbClr val="990033"/>
                        </a:gs>
                      </a:gsLst>
                      <a:lin ang="540000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인증서</a:t>
                </a:r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5837442" y="3633790"/>
              <a:ext cx="636303" cy="873322"/>
              <a:chOff x="2108735" y="-998736"/>
              <a:chExt cx="961238" cy="1394677"/>
            </a:xfrm>
          </p:grpSpPr>
          <p:pic>
            <p:nvPicPr>
              <p:cNvPr id="60" name="Picture 133" descr="우수기술등급인증서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08735" y="-998736"/>
                <a:ext cx="961238" cy="1394677"/>
              </a:xfrm>
              <a:prstGeom prst="rect">
                <a:avLst/>
              </a:prstGeom>
              <a:noFill/>
              <a:ln w="9525">
                <a:solidFill>
                  <a:sysClr val="window" lastClr="FFFFFF">
                    <a:lumMod val="65000"/>
                  </a:sysClr>
                </a:solidFill>
                <a:miter lim="800000"/>
                <a:headEnd/>
                <a:tailEnd/>
              </a:ln>
            </p:spPr>
          </p:pic>
          <p:sp>
            <p:nvSpPr>
              <p:cNvPr id="61" name="WordArt 74"/>
              <p:cNvSpPr>
                <a:spLocks noChangeArrowheads="1" noChangeShapeType="1" noTextEdit="1"/>
              </p:cNvSpPr>
              <p:nvPr/>
            </p:nvSpPr>
            <p:spPr bwMode="auto">
              <a:xfrm>
                <a:off x="2268267" y="-514846"/>
                <a:ext cx="670557" cy="32514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400" kern="10" dirty="0" smtClean="0">
                    <a:ln w="12700">
                      <a:noFill/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000082"/>
                        </a:gs>
                        <a:gs pos="100000">
                          <a:srgbClr val="990033"/>
                        </a:gs>
                      </a:gsLst>
                      <a:lin ang="540000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우수기술등급</a:t>
                </a:r>
                <a:endPara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400" kern="10" dirty="0" smtClean="0">
                    <a:ln w="12700">
                      <a:noFill/>
                      <a:round/>
                      <a:headEnd/>
                      <a:tailEnd/>
                    </a:ln>
                    <a:gradFill rotWithShape="1">
                      <a:gsLst>
                        <a:gs pos="0">
                          <a:srgbClr val="000082"/>
                        </a:gs>
                        <a:gs pos="100000">
                          <a:srgbClr val="990033"/>
                        </a:gs>
                      </a:gsLst>
                      <a:lin ang="5400000" scaled="1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인증서</a:t>
                </a:r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7268267" y="3625327"/>
              <a:ext cx="1389606" cy="881787"/>
              <a:chOff x="-1604896" y="2892683"/>
              <a:chExt cx="1899561" cy="1275961"/>
            </a:xfrm>
          </p:grpSpPr>
          <p:grpSp>
            <p:nvGrpSpPr>
              <p:cNvPr id="54" name="그룹 53"/>
              <p:cNvGrpSpPr/>
              <p:nvPr/>
            </p:nvGrpSpPr>
            <p:grpSpPr>
              <a:xfrm>
                <a:off x="-1604896" y="2896589"/>
                <a:ext cx="886160" cy="1272055"/>
                <a:chOff x="3285971" y="-994642"/>
                <a:chExt cx="978021" cy="1402043"/>
              </a:xfrm>
            </p:grpSpPr>
            <p:pic>
              <p:nvPicPr>
                <p:cNvPr id="58" name="Picture 3" descr="C:\Users\sysone\mj Work\SYSONE\회사자료\각종인증서(2012.5.7)\SAVETONER GS인증서\GS인증~1.JPG"/>
                <p:cNvPicPr>
                  <a:picLocks noChangeAspect="1" noChangeArrowheads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287"/>
                <a:stretch/>
              </p:blipFill>
              <p:spPr bwMode="auto">
                <a:xfrm>
                  <a:off x="3285971" y="-994642"/>
                  <a:ext cx="978021" cy="1402043"/>
                </a:xfrm>
                <a:prstGeom prst="rect">
                  <a:avLst/>
                </a:prstGeom>
                <a:noFill/>
                <a:ln>
                  <a:solidFill>
                    <a:sysClr val="window" lastClr="FFFFFF">
                      <a:lumMod val="65000"/>
                    </a:sysClr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9" name="WordArt 7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595770" y="-473531"/>
                  <a:ext cx="434209" cy="16663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en-US" altLang="ko-KR" sz="2400" kern="10" dirty="0" smtClean="0">
                      <a:ln w="12700">
                        <a:noFill/>
                        <a:round/>
                        <a:headEnd/>
                        <a:tailEnd/>
                      </a:ln>
                      <a:gradFill rotWithShape="1">
                        <a:gsLst>
                          <a:gs pos="0">
                            <a:srgbClr val="000082"/>
                          </a:gs>
                          <a:gs pos="100000">
                            <a:srgbClr val="990033"/>
                          </a:gs>
                        </a:gsLst>
                        <a:lin ang="540000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GS </a:t>
                  </a:r>
                  <a:r>
                    <a:rPr kumimoji="0" lang="ko-KR" altLang="en-US" sz="2400" kern="10" dirty="0" smtClean="0">
                      <a:ln w="12700">
                        <a:noFill/>
                        <a:round/>
                        <a:headEnd/>
                        <a:tailEnd/>
                      </a:ln>
                      <a:gradFill rotWithShape="1">
                        <a:gsLst>
                          <a:gs pos="0">
                            <a:srgbClr val="000082"/>
                          </a:gs>
                          <a:gs pos="100000">
                            <a:srgbClr val="990033"/>
                          </a:gs>
                        </a:gsLst>
                        <a:lin ang="540000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인증</a:t>
                  </a:r>
                </a:p>
              </p:txBody>
            </p:sp>
          </p:grpSp>
          <p:grpSp>
            <p:nvGrpSpPr>
              <p:cNvPr id="55" name="그룹 54"/>
              <p:cNvGrpSpPr/>
              <p:nvPr/>
            </p:nvGrpSpPr>
            <p:grpSpPr>
              <a:xfrm>
                <a:off x="-589392" y="2892683"/>
                <a:ext cx="884057" cy="1275960"/>
                <a:chOff x="4509901" y="-998947"/>
                <a:chExt cx="975701" cy="1406347"/>
              </a:xfrm>
            </p:grpSpPr>
            <p:pic>
              <p:nvPicPr>
                <p:cNvPr id="56" name="그림 55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09901" y="-998947"/>
                  <a:ext cx="975701" cy="1406347"/>
                </a:xfrm>
                <a:prstGeom prst="rect">
                  <a:avLst/>
                </a:prstGeom>
                <a:ln>
                  <a:solidFill>
                    <a:sysClr val="window" lastClr="FFFFFF">
                      <a:lumMod val="65000"/>
                    </a:sysClr>
                  </a:solidFill>
                </a:ln>
              </p:spPr>
            </p:pic>
            <p:sp>
              <p:nvSpPr>
                <p:cNvPr id="57" name="WordArt 7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06798" y="-449986"/>
                  <a:ext cx="445824" cy="13457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kumimoji="0" lang="ko-KR" altLang="en-US" sz="2400" kern="10" dirty="0" smtClean="0">
                      <a:ln w="12700">
                        <a:noFill/>
                        <a:round/>
                        <a:headEnd/>
                        <a:tailEnd/>
                      </a:ln>
                      <a:gradFill rotWithShape="1">
                        <a:gsLst>
                          <a:gs pos="0">
                            <a:srgbClr val="000082"/>
                          </a:gs>
                          <a:gs pos="100000">
                            <a:srgbClr val="990033"/>
                          </a:gs>
                        </a:gsLst>
                        <a:lin ang="5400000" scaled="1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특허증</a:t>
                  </a:r>
                </a:p>
              </p:txBody>
            </p:sp>
          </p:grpSp>
        </p:grpSp>
        <p:pic>
          <p:nvPicPr>
            <p:cNvPr id="44" name="Picture 2" descr="C:\Documents and Settings\Administrator\바탕 화면\제안서관련\제비\제안업체참조\대외인지도 인증자료\상장 (디지털지식경영대상) IT기업부문 2006.jpg"/>
            <p:cNvPicPr>
              <a:picLocks noChangeAspect="1" noChangeArrowheads="1"/>
            </p:cNvPicPr>
            <p:nvPr/>
          </p:nvPicPr>
          <p:blipFill>
            <a:blip r:embed="rId9" cstate="print"/>
            <a:srcRect l="6268" t="6233" r="12161" b="7349"/>
            <a:stretch>
              <a:fillRect/>
            </a:stretch>
          </p:blipFill>
          <p:spPr bwMode="auto">
            <a:xfrm>
              <a:off x="6555036" y="3633788"/>
              <a:ext cx="627221" cy="873323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45" name="Picture 3" descr="C:\Documents and Settings\Administrator\바탕 화면\제안서관련\제비\제안업체참조\대외인지도 인증자료\상장 (디지털지식경영대상) IT기업부문 2007.jpg"/>
            <p:cNvPicPr>
              <a:picLocks noChangeAspect="1" noChangeArrowheads="1"/>
            </p:cNvPicPr>
            <p:nvPr/>
          </p:nvPicPr>
          <p:blipFill>
            <a:blip r:embed="rId10" cstate="print"/>
            <a:srcRect l="12621" t="12621" r="11752" b="10532"/>
            <a:stretch>
              <a:fillRect/>
            </a:stretch>
          </p:blipFill>
          <p:spPr bwMode="auto">
            <a:xfrm>
              <a:off x="8742098" y="3633975"/>
              <a:ext cx="636304" cy="873136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46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8753204" y="3957762"/>
              <a:ext cx="632880" cy="2297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디지털지식경영대상</a:t>
              </a:r>
              <a:endParaRPr kumimoji="0" lang="en-US" altLang="ko-KR" sz="2400" kern="10" dirty="0" smtClean="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(</a:t>
              </a:r>
              <a:r>
                <a:rPr kumimoji="0" lang="ko-KR" altLang="en-US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정보통신부</a:t>
              </a:r>
              <a:r>
                <a: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/2007)</a:t>
              </a:r>
              <a:endParaRPr kumimoji="0" lang="en-US" altLang="ko-KR" sz="2400" kern="10" dirty="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47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6549378" y="3895289"/>
              <a:ext cx="632880" cy="22974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디지털지식경영대상</a:t>
              </a:r>
              <a:endParaRPr kumimoji="0" lang="en-US" altLang="ko-KR" sz="2400" kern="10" dirty="0" smtClean="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(</a:t>
              </a:r>
              <a:r>
                <a:rPr kumimoji="0" lang="ko-KR" altLang="en-US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정보통신부</a:t>
              </a:r>
              <a:r>
                <a:rPr kumimoji="0" lang="en-US" altLang="ko-KR" sz="24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/2006)</a:t>
              </a:r>
              <a:endParaRPr kumimoji="0" lang="en-US" altLang="ko-KR" sz="2400" kern="10" dirty="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990033"/>
                    </a:gs>
                  </a:gsLst>
                  <a:lin ang="5400000" scaled="1"/>
                </a:gra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pic>
          <p:nvPicPr>
            <p:cNvPr id="48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0751" y="3627716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0839" y="3626339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928" y="3627716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0057" y="3609571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0006" y="3627716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3" descr="C:\Users\sysone\Downloads\1366869422_award_star_gold_3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4135" y="3609571"/>
              <a:ext cx="237632" cy="247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5" name="Text Box 53"/>
          <p:cNvSpPr txBox="1">
            <a:spLocks noChangeArrowheads="1"/>
          </p:cNvSpPr>
          <p:nvPr/>
        </p:nvSpPr>
        <p:spPr bwMode="auto">
          <a:xfrm>
            <a:off x="941001" y="4182166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>
              <a:defRPr/>
            </a:pPr>
            <a:r>
              <a: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통합유지보수 사업</a:t>
            </a:r>
          </a:p>
        </p:txBody>
      </p:sp>
      <p:sp>
        <p:nvSpPr>
          <p:cNvPr id="66" name="Text Box 53"/>
          <p:cNvSpPr txBox="1">
            <a:spLocks noChangeArrowheads="1"/>
          </p:cNvSpPr>
          <p:nvPr/>
        </p:nvSpPr>
        <p:spPr bwMode="auto">
          <a:xfrm>
            <a:off x="941001" y="4687209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>
              <a:defRPr/>
            </a:pPr>
            <a:r>
              <a:rPr lang="en-US" altLang="ko-KR" dirty="0" err="1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siIDC</a:t>
            </a:r>
            <a:r>
              <a:rPr lang="en-US" altLang="ko-KR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사업</a:t>
            </a:r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67" name="Text Box 53"/>
          <p:cNvSpPr txBox="1">
            <a:spLocks noChangeArrowheads="1"/>
          </p:cNvSpPr>
          <p:nvPr/>
        </p:nvSpPr>
        <p:spPr bwMode="auto">
          <a:xfrm>
            <a:off x="941001" y="5701804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>
              <a:defRPr/>
            </a:pP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시스템 이전사업</a:t>
            </a:r>
            <a:endParaRPr lang="en-US" altLang="ko-KR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68" name="Text Box 53"/>
          <p:cNvSpPr txBox="1">
            <a:spLocks noChangeArrowheads="1"/>
          </p:cNvSpPr>
          <p:nvPr/>
        </p:nvSpPr>
        <p:spPr bwMode="auto">
          <a:xfrm>
            <a:off x="3229289" y="4182166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rIns="36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 algn="r"/>
            <a:r>
              <a:rPr lang="en-US" altLang="ko-KR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SI </a:t>
            </a:r>
            <a:r>
              <a: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및 응용 </a:t>
            </a:r>
            <a:endParaRPr lang="en-US" altLang="ko-KR" dirty="0" smtClean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r"/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어플리케이션 개발 사업</a:t>
            </a:r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69" name="Text Box 53"/>
          <p:cNvSpPr txBox="1">
            <a:spLocks noChangeArrowheads="1"/>
          </p:cNvSpPr>
          <p:nvPr/>
        </p:nvSpPr>
        <p:spPr bwMode="auto">
          <a:xfrm>
            <a:off x="3229289" y="4687209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rIns="36000" anchor="ctr"/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 algn="r">
              <a:defRPr/>
            </a:pP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통합</a:t>
            </a:r>
            <a:r>
              <a: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출입국관리</a:t>
            </a: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endParaRPr lang="en-US" altLang="ko-KR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algn="r">
              <a:defRPr/>
            </a:pP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시스템 </a:t>
            </a:r>
            <a:r>
              <a:rPr lang="en-US" altLang="ko-KR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해외 사업</a:t>
            </a:r>
            <a:r>
              <a:rPr lang="en-US" altLang="ko-KR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70" name="Text Box 53"/>
          <p:cNvSpPr txBox="1">
            <a:spLocks noChangeArrowheads="1"/>
          </p:cNvSpPr>
          <p:nvPr/>
        </p:nvSpPr>
        <p:spPr bwMode="auto">
          <a:xfrm>
            <a:off x="3229289" y="5701804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rIns="36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 algn="r">
              <a:defRPr/>
            </a:pP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스토리지 사업</a:t>
            </a:r>
            <a:endParaRPr lang="ko-KR" altLang="en-US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71" name="Rectangle 44"/>
          <p:cNvSpPr>
            <a:spLocks noChangeArrowheads="1"/>
          </p:cNvSpPr>
          <p:nvPr/>
        </p:nvSpPr>
        <p:spPr bwMode="auto">
          <a:xfrm>
            <a:off x="1165108" y="3805052"/>
            <a:ext cx="3133670" cy="33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ysClr val="window" lastClr="FFFFFF"/>
            </a:outerShdw>
          </a:effectLst>
        </p:spPr>
        <p:txBody>
          <a:bodyPr wrap="square" lIns="92075" tIns="46038" rIns="92075" bIns="46038">
            <a:spAutoFit/>
            <a:scene3d>
              <a:camera prst="orthographicFront"/>
              <a:lightRig rig="threePt" dir="t"/>
            </a:scene3d>
            <a:sp3d contourW="44450">
              <a:bevelT w="1270"/>
              <a:contourClr>
                <a:schemeClr val="bg1"/>
              </a:contourClr>
            </a:sp3d>
          </a:bodyPr>
          <a:lstStyle/>
          <a:p>
            <a:pPr algn="ctr" defTabSz="762000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kern="0" dirty="0" smtClean="0">
                <a:ln w="18415" cmpd="sng">
                  <a:noFill/>
                  <a:prstDash val="solid"/>
                </a:ln>
                <a:gradFill flip="none" rotWithShape="1">
                  <a:gsLst>
                    <a:gs pos="43000">
                      <a:srgbClr val="0070C0">
                        <a:shade val="30000"/>
                        <a:satMod val="115000"/>
                      </a:srgbClr>
                    </a:gs>
                    <a:gs pos="7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One-Stop Total  Solution</a:t>
            </a:r>
            <a:endParaRPr kumimoji="0" lang="en-US" altLang="ko-KR" sz="1600" kern="0" dirty="0">
              <a:ln w="18415" cmpd="sng">
                <a:noFill/>
                <a:prstDash val="solid"/>
              </a:ln>
              <a:gradFill flip="none" rotWithShape="1">
                <a:gsLst>
                  <a:gs pos="43000">
                    <a:srgbClr val="0070C0">
                      <a:shade val="30000"/>
                      <a:satMod val="115000"/>
                    </a:srgbClr>
                  </a:gs>
                  <a:gs pos="7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73" name="AutoShape 79"/>
          <p:cNvSpPr>
            <a:spLocks noChangeArrowheads="1"/>
          </p:cNvSpPr>
          <p:nvPr/>
        </p:nvSpPr>
        <p:spPr bwMode="auto">
          <a:xfrm>
            <a:off x="5078253" y="1227080"/>
            <a:ext cx="4309191" cy="3602827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9525" algn="ctr">
            <a:solidFill>
              <a:srgbClr val="C0C0C0"/>
            </a:solidFill>
            <a:round/>
            <a:headEnd/>
            <a:tailEnd/>
          </a:ln>
        </p:spPr>
        <p:txBody>
          <a:bodyPr lIns="90000" tIns="360000" rIns="72000" bIns="41327"/>
          <a:lstStyle/>
          <a:p>
            <a:pPr marL="96838" marR="0" lvl="0" indent="-96838" defTabSz="103505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lumMod val="50000"/>
                </a:prstClr>
              </a:buClr>
              <a:buSzPct val="100000"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74" name="Rectangle 719"/>
          <p:cNvSpPr>
            <a:spLocks noChangeArrowheads="1"/>
          </p:cNvSpPr>
          <p:nvPr/>
        </p:nvSpPr>
        <p:spPr bwMode="auto">
          <a:xfrm>
            <a:off x="5594781" y="3565049"/>
            <a:ext cx="3763264" cy="124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6000" tIns="54000" bIns="5400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en-US" sz="1000" dirty="0" err="1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한국IBM</a:t>
            </a:r>
            <a:r>
              <a:rPr lang="en-US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Jigsaw </a:t>
            </a:r>
            <a:r>
              <a:rPr lang="en-US" altLang="en-US" sz="1000" dirty="0" err="1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Partner사</a:t>
            </a:r>
            <a:r>
              <a:rPr lang="en-US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en-US" altLang="en-US" sz="1000" dirty="0" err="1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선정</a:t>
            </a:r>
            <a:endParaRPr lang="en-US" altLang="en-US" sz="1000" dirty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Network Appliance</a:t>
            </a: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社와 서비스 파트너 계약체결</a:t>
            </a: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(RSP)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한국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IBM㈜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와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BPMA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 체결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한국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HP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유한회사와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ASP ABSPA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계약체결</a:t>
            </a:r>
            <a:endParaRPr lang="en-US" altLang="ko-KR" sz="1000" dirty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한국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SUN Microsystems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와 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CCP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계약체결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소프트뱅크 </a:t>
            </a: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IT</a:t>
            </a: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교육센터 인수</a:t>
            </a:r>
          </a:p>
        </p:txBody>
      </p:sp>
      <p:grpSp>
        <p:nvGrpSpPr>
          <p:cNvPr id="75" name="그룹 202"/>
          <p:cNvGrpSpPr>
            <a:grpSpLocks/>
          </p:cNvGrpSpPr>
          <p:nvPr/>
        </p:nvGrpSpPr>
        <p:grpSpPr bwMode="auto">
          <a:xfrm>
            <a:off x="5150139" y="1376857"/>
            <a:ext cx="4207906" cy="878103"/>
            <a:chOff x="278699" y="4235040"/>
            <a:chExt cx="4537669" cy="664369"/>
          </a:xfrm>
        </p:grpSpPr>
        <p:sp>
          <p:nvSpPr>
            <p:cNvPr id="76" name="Rectangle 715"/>
            <p:cNvSpPr>
              <a:spLocks noChangeArrowheads="1"/>
            </p:cNvSpPr>
            <p:nvPr/>
          </p:nvSpPr>
          <p:spPr bwMode="auto">
            <a:xfrm>
              <a:off x="283517" y="4235040"/>
              <a:ext cx="508000" cy="664369"/>
            </a:xfrm>
            <a:prstGeom prst="rect">
              <a:avLst/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</p:spPr>
          <p:txBody>
            <a:bodyPr lIns="54000" rIns="5400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2017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~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2007</a:t>
              </a:r>
            </a:p>
          </p:txBody>
        </p:sp>
        <p:sp>
          <p:nvSpPr>
            <p:cNvPr id="77" name="Freeform 720"/>
            <p:cNvSpPr>
              <a:spLocks/>
            </p:cNvSpPr>
            <p:nvPr/>
          </p:nvSpPr>
          <p:spPr bwMode="auto">
            <a:xfrm>
              <a:off x="278699" y="4236387"/>
              <a:ext cx="4537669" cy="661749"/>
            </a:xfrm>
            <a:custGeom>
              <a:avLst/>
              <a:gdLst>
                <a:gd name="T0" fmla="*/ 0 w 3648"/>
                <a:gd name="T1" fmla="*/ 2147483647 h 196"/>
                <a:gd name="T2" fmla="*/ 2147483647 w 3648"/>
                <a:gd name="T3" fmla="*/ 2147483647 h 196"/>
                <a:gd name="T4" fmla="*/ 2147483647 w 3648"/>
                <a:gd name="T5" fmla="*/ 0 h 196"/>
                <a:gd name="T6" fmla="*/ 2147483647 w 3648"/>
                <a:gd name="T7" fmla="*/ 0 h 1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48"/>
                <a:gd name="T13" fmla="*/ 0 h 196"/>
                <a:gd name="T14" fmla="*/ 3648 w 3648"/>
                <a:gd name="T15" fmla="*/ 196 h 1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48" h="196">
                  <a:moveTo>
                    <a:pt x="0" y="196"/>
                  </a:moveTo>
                  <a:lnTo>
                    <a:pt x="399" y="196"/>
                  </a:lnTo>
                  <a:lnTo>
                    <a:pt x="399" y="0"/>
                  </a:lnTo>
                  <a:lnTo>
                    <a:pt x="3648" y="0"/>
                  </a:lnTo>
                </a:path>
              </a:pathLst>
            </a:custGeom>
            <a:noFill/>
            <a:ln w="9525">
              <a:solidFill>
                <a:srgbClr val="B2B2B2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8" name="Rectangle 715"/>
          <p:cNvSpPr>
            <a:spLocks noChangeArrowheads="1"/>
          </p:cNvSpPr>
          <p:nvPr/>
        </p:nvSpPr>
        <p:spPr bwMode="auto">
          <a:xfrm>
            <a:off x="5149377" y="3538023"/>
            <a:ext cx="508000" cy="75927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54000" rIns="54000" anchor="ctr"/>
          <a:lstStyle/>
          <a:p>
            <a:pPr algn="ctr" eaLnBrk="0" latinLnBrk="0" hangingPunct="0"/>
            <a:r>
              <a:rPr lang="en-US" altLang="ko-KR" sz="1100" b="1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2006</a:t>
            </a:r>
          </a:p>
          <a:p>
            <a:pPr algn="ctr" eaLnBrk="0" latinLnBrk="0" hangingPunct="0"/>
            <a:r>
              <a:rPr lang="en-US" altLang="ko-KR" sz="1100" b="1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~</a:t>
            </a:r>
          </a:p>
          <a:p>
            <a:pPr algn="ctr" eaLnBrk="0" latinLnBrk="0" hangingPunct="0"/>
            <a:r>
              <a:rPr lang="en-US" altLang="ko-KR" sz="1100" b="1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1989</a:t>
            </a:r>
          </a:p>
        </p:txBody>
      </p:sp>
      <p:sp>
        <p:nvSpPr>
          <p:cNvPr id="79" name="Freeform 720"/>
          <p:cNvSpPr>
            <a:spLocks/>
          </p:cNvSpPr>
          <p:nvPr/>
        </p:nvSpPr>
        <p:spPr bwMode="auto">
          <a:xfrm>
            <a:off x="5178367" y="3537760"/>
            <a:ext cx="4179678" cy="764609"/>
          </a:xfrm>
          <a:custGeom>
            <a:avLst/>
            <a:gdLst>
              <a:gd name="T0" fmla="*/ 0 w 3648"/>
              <a:gd name="T1" fmla="*/ 2147483647 h 196"/>
              <a:gd name="T2" fmla="*/ 2147483647 w 3648"/>
              <a:gd name="T3" fmla="*/ 2147483647 h 196"/>
              <a:gd name="T4" fmla="*/ 2147483647 w 3648"/>
              <a:gd name="T5" fmla="*/ 0 h 196"/>
              <a:gd name="T6" fmla="*/ 2147483647 w 3648"/>
              <a:gd name="T7" fmla="*/ 0 h 196"/>
              <a:gd name="T8" fmla="*/ 0 60000 65536"/>
              <a:gd name="T9" fmla="*/ 0 60000 65536"/>
              <a:gd name="T10" fmla="*/ 0 60000 65536"/>
              <a:gd name="T11" fmla="*/ 0 60000 65536"/>
              <a:gd name="T12" fmla="*/ 0 w 3648"/>
              <a:gd name="T13" fmla="*/ 0 h 196"/>
              <a:gd name="T14" fmla="*/ 3648 w 3648"/>
              <a:gd name="T15" fmla="*/ 196 h 1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48" h="196">
                <a:moveTo>
                  <a:pt x="0" y="196"/>
                </a:moveTo>
                <a:lnTo>
                  <a:pt x="399" y="196"/>
                </a:lnTo>
                <a:lnTo>
                  <a:pt x="399" y="0"/>
                </a:lnTo>
                <a:lnTo>
                  <a:pt x="3648" y="0"/>
                </a:lnTo>
              </a:path>
            </a:pathLst>
          </a:custGeom>
          <a:noFill/>
          <a:ln w="9525">
            <a:solidFill>
              <a:srgbClr val="B2B2B2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0" name="Rectangle 719"/>
          <p:cNvSpPr>
            <a:spLocks noChangeArrowheads="1"/>
          </p:cNvSpPr>
          <p:nvPr/>
        </p:nvSpPr>
        <p:spPr bwMode="auto">
          <a:xfrm>
            <a:off x="5574000" y="1418556"/>
            <a:ext cx="3807164" cy="215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6000" tIns="54000" bIns="54000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 err="1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지러스와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총판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(DVAR) 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(2016.03)</a:t>
            </a:r>
            <a:endParaRPr lang="en-US" altLang="ko-KR" sz="1000" dirty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 err="1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안랩과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파트너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(VAR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(2016.03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정보보호 관리체계 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ISMS 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인증 획득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(2015.09)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IT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서비스관리 국제표준 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ISO20000 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인증 획득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(2015.04)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'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인천국제공항 자동출입국심사 </a:t>
            </a:r>
            <a:r>
              <a:rPr lang="ko-KR" altLang="en-US" sz="1000" dirty="0" err="1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게이트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제작 및 설치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' 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 체결</a:t>
            </a:r>
            <a:endParaRPr lang="en-US" altLang="ko-KR" sz="1000" dirty="0" smtClean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000" dirty="0" smtClean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2013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 취업하고 싶은 기업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중소기업기술혁신협회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선정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(2013.09)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전자우편시스템 및 그 제어방법 특허  취득 </a:t>
            </a: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(2013.01)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Hi Seoul </a:t>
            </a: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브랜드 기업 지정 </a:t>
            </a: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(2012.01)</a:t>
            </a: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한국 ㈜</a:t>
            </a:r>
            <a:r>
              <a:rPr lang="en-US" altLang="ko-KR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ORACLE  FUDA </a:t>
            </a:r>
            <a:r>
              <a:rPr lang="ko-KR" altLang="en-US" sz="1000" dirty="0">
                <a:solidFill>
                  <a:srgbClr val="000000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계약 체결</a:t>
            </a:r>
            <a:endParaRPr lang="en-US" altLang="en-US" sz="1000" dirty="0">
              <a:solidFill>
                <a:srgbClr val="000000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109538" indent="-109538" eaLnBrk="0" fontAlgn="ctr" latinLnBrk="0" hangingPunct="0">
              <a:lnSpc>
                <a:spcPct val="80000"/>
              </a:lnSpc>
              <a:spcBef>
                <a:spcPts val="500"/>
              </a:spcBef>
              <a:spcAft>
                <a:spcPts val="100"/>
              </a:spcAft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ko-KR" altLang="en-US" sz="10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하이테크</a:t>
            </a: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 </a:t>
            </a:r>
            <a:r>
              <a:rPr lang="ko-KR" altLang="en-US" sz="100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어워드</a:t>
            </a:r>
            <a:r>
              <a: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IT </a:t>
            </a:r>
            <a:r>
              <a:rPr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서비스부문 대상 </a:t>
            </a:r>
            <a:r>
              <a:rPr lang="ko-KR" altLang="en-US" sz="10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수상</a:t>
            </a:r>
            <a:r>
              <a:rPr lang="en-US" altLang="ko-KR" sz="10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endParaRPr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9" t="19958" r="1412"/>
          <a:stretch/>
        </p:blipFill>
        <p:spPr bwMode="auto">
          <a:xfrm>
            <a:off x="3313264" y="2058938"/>
            <a:ext cx="1472463" cy="152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AutoShape 80"/>
          <p:cNvSpPr>
            <a:spLocks noChangeArrowheads="1"/>
          </p:cNvSpPr>
          <p:nvPr/>
        </p:nvSpPr>
        <p:spPr bwMode="auto">
          <a:xfrm>
            <a:off x="505936" y="967887"/>
            <a:ext cx="308993" cy="2645421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9525" algn="ctr">
            <a:solidFill>
              <a:srgbClr val="B2B2B2"/>
            </a:solidFill>
            <a:round/>
            <a:headEnd/>
            <a:tailEnd/>
          </a:ln>
        </p:spPr>
        <p:txBody>
          <a:bodyPr vert="eaVert" wrap="none" tIns="46800" anchor="ctr">
            <a:scene3d>
              <a:camera prst="orthographicFront"/>
              <a:lightRig rig="threePt" dir="t"/>
            </a:scene3d>
            <a:sp3d contourW="1270"/>
          </a:bodyPr>
          <a:lstStyle/>
          <a:p>
            <a:pPr algn="ctr" fontAlgn="ctr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400" dirty="0" smtClean="0">
                <a:solidFill>
                  <a:prstClr val="white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회사 개요</a:t>
            </a:r>
            <a:endParaRPr kumimoji="0" lang="en-US" altLang="ko-KR" sz="1400" dirty="0" smtClean="0">
              <a:solidFill>
                <a:prstClr val="white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1003346" y="1173904"/>
            <a:ext cx="2032966" cy="313447"/>
            <a:chOff x="1030676" y="1121592"/>
            <a:chExt cx="1680137" cy="259047"/>
          </a:xfrm>
        </p:grpSpPr>
        <p:pic>
          <p:nvPicPr>
            <p:cNvPr id="84" name="그림 8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676" y="1121592"/>
              <a:ext cx="738158" cy="217148"/>
            </a:xfrm>
            <a:prstGeom prst="rect">
              <a:avLst/>
            </a:prstGeom>
          </p:spPr>
        </p:pic>
        <p:pic>
          <p:nvPicPr>
            <p:cNvPr id="85" name="그림 84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196"/>
            <a:stretch/>
          </p:blipFill>
          <p:spPr>
            <a:xfrm>
              <a:off x="1832417" y="1149658"/>
              <a:ext cx="878396" cy="230981"/>
            </a:xfrm>
            <a:prstGeom prst="rect">
              <a:avLst/>
            </a:prstGeom>
          </p:spPr>
        </p:pic>
      </p:grpSp>
      <p:sp>
        <p:nvSpPr>
          <p:cNvPr id="86" name="Text Box 590"/>
          <p:cNvSpPr txBox="1">
            <a:spLocks noChangeArrowheads="1"/>
          </p:cNvSpPr>
          <p:nvPr/>
        </p:nvSpPr>
        <p:spPr bwMode="auto">
          <a:xfrm>
            <a:off x="903665" y="1646243"/>
            <a:ext cx="2946961" cy="161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t" anchorCtr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marR="0" lvl="0" indent="-271463" fontAlgn="auto" latinLnBrk="0">
              <a:lnSpc>
                <a:spcPct val="130000"/>
              </a:lnSpc>
              <a:spcAft>
                <a:spcPts val="700"/>
              </a:spcAft>
              <a:buClr>
                <a:srgbClr val="4F81BD"/>
              </a:buClr>
              <a:buSzPct val="150000"/>
              <a:buBlip>
                <a:blip r:embed="rId15"/>
              </a:buBlip>
              <a:tabLst/>
              <a:defRPr/>
            </a:pPr>
            <a:r>
              <a:rPr kumimoji="0" lang="ko-KR" altLang="en-US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회사설</a:t>
            </a:r>
            <a:r>
              <a:rPr lang="ko-KR" altLang="en-US" sz="125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립</a:t>
            </a:r>
            <a:r>
              <a:rPr lang="ko-KR" altLang="en-US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|  </a:t>
            </a:r>
            <a:r>
              <a:rPr lang="en-US" altLang="ko-KR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1982</a:t>
            </a:r>
            <a:r>
              <a:rPr lang="ko-KR" altLang="en-US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 </a:t>
            </a:r>
            <a:r>
              <a:rPr lang="en-US" altLang="ko-KR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9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월 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창립 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36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</a:p>
          <a:p>
            <a:pPr marL="271463" marR="0" lvl="0" indent="-271463" fontAlgn="auto" latinLnBrk="0">
              <a:lnSpc>
                <a:spcPct val="130000"/>
              </a:lnSpc>
              <a:spcAft>
                <a:spcPts val="700"/>
              </a:spcAft>
              <a:buClr>
                <a:srgbClr val="4F81BD"/>
              </a:buClr>
              <a:buSzPct val="150000"/>
              <a:buBlip>
                <a:blip r:embed="rId15"/>
              </a:buBlip>
              <a:tabLst/>
              <a:defRPr/>
            </a:pPr>
            <a:r>
              <a:rPr lang="ko-KR" altLang="en-US" sz="1250" spc="-4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  본  </a:t>
            </a:r>
            <a:r>
              <a:rPr lang="ko-KR" altLang="en-US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금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|  19.9</a:t>
            </a:r>
            <a:r>
              <a:rPr lang="ko-KR" altLang="en-US" sz="1250" dirty="0" err="1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억원</a:t>
            </a:r>
            <a:endParaRPr lang="en-US" altLang="ko-KR" sz="1250" dirty="0" smtClean="0">
              <a:solidFill>
                <a:prstClr val="black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271463" marR="0" lvl="0" indent="-271463" fontAlgn="auto" latinLnBrk="0">
              <a:lnSpc>
                <a:spcPct val="130000"/>
              </a:lnSpc>
              <a:spcAft>
                <a:spcPts val="700"/>
              </a:spcAft>
              <a:buClr>
                <a:srgbClr val="4F81BD"/>
              </a:buClr>
              <a:buSzPct val="150000"/>
              <a:buBlip>
                <a:blip r:embed="rId15"/>
              </a:buBlip>
              <a:tabLst/>
              <a:defRPr/>
            </a:pPr>
            <a:r>
              <a:rPr lang="ko-KR" altLang="en-US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종업원수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  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|  320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명</a:t>
            </a:r>
            <a:endParaRPr lang="en-US" altLang="ko-KR" sz="1250" dirty="0" smtClean="0">
              <a:solidFill>
                <a:prstClr val="black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pPr marL="271463" marR="0" lvl="0" indent="-271463" fontAlgn="auto" latinLnBrk="0">
              <a:lnSpc>
                <a:spcPct val="130000"/>
              </a:lnSpc>
              <a:spcAft>
                <a:spcPts val="700"/>
              </a:spcAft>
              <a:buClr>
                <a:srgbClr val="4F81BD"/>
              </a:buClr>
              <a:buSzPct val="150000"/>
              <a:buBlip>
                <a:blip r:embed="rId15"/>
              </a:buBlip>
              <a:tabLst/>
              <a:defRPr/>
            </a:pPr>
            <a:r>
              <a:rPr lang="ko-KR" altLang="en-US" sz="12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해당부문 종사기간</a:t>
            </a:r>
            <a:r>
              <a:rPr lang="en-US" altLang="ko-KR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/>
            </a:r>
            <a:br>
              <a:rPr lang="en-US" altLang="ko-KR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</a:b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1982.09 ~ 2018.01 (36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년 </a:t>
            </a:r>
            <a:r>
              <a:rPr lang="en-US" altLang="ko-KR" sz="1250" dirty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5</a:t>
            </a:r>
            <a:r>
              <a:rPr lang="ko-KR" altLang="en-US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개월</a:t>
            </a:r>
            <a:r>
              <a:rPr lang="en-US" altLang="ko-KR" sz="125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</a:p>
        </p:txBody>
      </p:sp>
      <p:grpSp>
        <p:nvGrpSpPr>
          <p:cNvPr id="87" name="그룹 86"/>
          <p:cNvGrpSpPr/>
          <p:nvPr/>
        </p:nvGrpSpPr>
        <p:grpSpPr>
          <a:xfrm>
            <a:off x="5078253" y="965954"/>
            <a:ext cx="4302910" cy="261126"/>
            <a:chOff x="697684" y="4978936"/>
            <a:chExt cx="4302910" cy="216000"/>
          </a:xfrm>
        </p:grpSpPr>
        <p:sp>
          <p:nvSpPr>
            <p:cNvPr id="88" name="직사각형 87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88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"/>
            </a:bodyPr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주요 연혁</a:t>
              </a:r>
              <a:endParaRPr lang="ko-KR" altLang="en-US" sz="12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>
              <a:scene3d>
                <a:camera prst="orthographicFront"/>
                <a:lightRig rig="threePt" dir="t"/>
              </a:scene3d>
              <a:sp3d contourW="127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5083174" y="5003172"/>
            <a:ext cx="4302910" cy="261126"/>
            <a:chOff x="697684" y="4978936"/>
            <a:chExt cx="4302910" cy="216000"/>
          </a:xfrm>
        </p:grpSpPr>
        <p:sp>
          <p:nvSpPr>
            <p:cNvPr id="91" name="직사각형 90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88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"/>
            </a:bodyPr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인증 및 상훈</a:t>
              </a:r>
              <a:endParaRPr lang="ko-KR" altLang="en-US" sz="12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>
              <a:scene3d>
                <a:camera prst="orthographicFront"/>
                <a:lightRig rig="threePt" dir="t"/>
              </a:scene3d>
              <a:sp3d contourW="1270"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93" name="Text Box 53"/>
          <p:cNvSpPr txBox="1">
            <a:spLocks noChangeArrowheads="1"/>
          </p:cNvSpPr>
          <p:nvPr/>
        </p:nvSpPr>
        <p:spPr bwMode="auto">
          <a:xfrm>
            <a:off x="941001" y="5191821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1080000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anchor="ctr"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>
              <a:defRPr/>
            </a:pPr>
            <a:r>
              <a:rPr lang="en-US" altLang="ko-KR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SECURITY </a:t>
            </a:r>
            <a:r>
              <a:rPr lang="ko-KR" altLang="en-US" dirty="0" smtClean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사업</a:t>
            </a:r>
            <a:endParaRPr lang="en-US" altLang="ko-KR" dirty="0"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94" name="Text Box 53"/>
          <p:cNvSpPr txBox="1">
            <a:spLocks noChangeArrowheads="1"/>
          </p:cNvSpPr>
          <p:nvPr/>
        </p:nvSpPr>
        <p:spPr bwMode="auto">
          <a:xfrm>
            <a:off x="3229289" y="5191821"/>
            <a:ext cx="1457636" cy="477906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FEEF6"/>
              </a:gs>
            </a:gsLst>
            <a:lin ang="0" scaled="0"/>
          </a:gradFill>
          <a:ln w="9525">
            <a:noFill/>
            <a:round/>
            <a:headEnd/>
            <a:tailEnd/>
          </a:ln>
          <a:effectLst/>
        </p:spPr>
        <p:txBody>
          <a:bodyPr wrap="none" lIns="72000" rIns="36000" anchor="ctr"/>
          <a:lstStyle>
            <a:defPPr>
              <a:defRPr lang="ko-K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산돌고딕B"/>
                <a:ea typeface="산돌고딕B"/>
              </a:defRPr>
            </a:lvl1pPr>
          </a:lstStyle>
          <a:p>
            <a:pPr algn="r">
              <a:defRPr/>
            </a:pPr>
            <a:r>
              <a:rPr lang="ko-KR" altLang="en-US" dirty="0" err="1">
                <a:latin typeface="나눔고딕 Bold" panose="020D0804000000000000" pitchFamily="50" charset="-127"/>
                <a:ea typeface="나눔고딕 Bold" panose="020D0804000000000000" pitchFamily="50" charset="-127"/>
              </a:rPr>
              <a:t>클라우드</a:t>
            </a:r>
            <a:r>
              <a:rPr lang="ko-KR" altLang="en-US" dirty="0">
                <a:latin typeface="나눔고딕 Bold" panose="020D0804000000000000" pitchFamily="50" charset="-127"/>
                <a:ea typeface="나눔고딕 Bold" panose="020D0804000000000000" pitchFamily="50" charset="-127"/>
              </a:rPr>
              <a:t> 사업</a:t>
            </a:r>
          </a:p>
        </p:txBody>
      </p:sp>
      <p:pic>
        <p:nvPicPr>
          <p:cNvPr id="72" name="Picture 2" descr="C:\Users\kim\Desktop\Untitled-1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32763" y="4658102"/>
            <a:ext cx="1198360" cy="130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056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소개</a:t>
            </a:r>
            <a:r>
              <a:rPr lang="en-US" altLang="ko-KR" dirty="0" smtClean="0"/>
              <a:t>(2/4)</a:t>
            </a:r>
            <a:endParaRPr lang="ko-KR" altLang="en-US" dirty="0"/>
          </a:p>
        </p:txBody>
      </p:sp>
      <p:cxnSp>
        <p:nvCxnSpPr>
          <p:cNvPr id="93" name="직선 연결선 92"/>
          <p:cNvCxnSpPr/>
          <p:nvPr/>
        </p:nvCxnSpPr>
        <p:spPr>
          <a:xfrm>
            <a:off x="1908010" y="6311041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/>
          <p:cNvCxnSpPr/>
          <p:nvPr/>
        </p:nvCxnSpPr>
        <p:spPr>
          <a:xfrm>
            <a:off x="1909176" y="614279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/>
          <p:cNvCxnSpPr/>
          <p:nvPr/>
        </p:nvCxnSpPr>
        <p:spPr>
          <a:xfrm>
            <a:off x="1909176" y="5915088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/>
          <p:cNvCxnSpPr/>
          <p:nvPr/>
        </p:nvCxnSpPr>
        <p:spPr>
          <a:xfrm>
            <a:off x="1913196" y="5686597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/>
          <p:nvPr/>
        </p:nvCxnSpPr>
        <p:spPr>
          <a:xfrm>
            <a:off x="1913196" y="543277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연결선 97"/>
          <p:cNvCxnSpPr/>
          <p:nvPr/>
        </p:nvCxnSpPr>
        <p:spPr>
          <a:xfrm>
            <a:off x="1915421" y="518480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1906463" y="4923958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WordArt 328"/>
          <p:cNvSpPr>
            <a:spLocks noChangeArrowheads="1" noChangeShapeType="1" noTextEdit="1"/>
          </p:cNvSpPr>
          <p:nvPr/>
        </p:nvSpPr>
        <p:spPr bwMode="auto">
          <a:xfrm>
            <a:off x="719168" y="923143"/>
            <a:ext cx="8467665" cy="228600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600" kern="10" dirty="0">
                <a:latin typeface="HY견고딕"/>
                <a:ea typeface="HY견고딕"/>
              </a:rPr>
              <a:t>연차 별 우수한 기술인력 </a:t>
            </a:r>
            <a:r>
              <a:rPr lang="en-US" altLang="ko-KR" sz="3600" kern="10" dirty="0">
                <a:latin typeface="HY견고딕"/>
                <a:ea typeface="HY견고딕"/>
              </a:rPr>
              <a:t>&amp; IT</a:t>
            </a:r>
            <a:r>
              <a:rPr lang="ko-KR" altLang="en-US" sz="3600" kern="10" dirty="0">
                <a:latin typeface="HY견고딕"/>
                <a:ea typeface="HY견고딕"/>
              </a:rPr>
              <a:t>전문분야 라이선스 보유 </a:t>
            </a:r>
            <a:r>
              <a:rPr lang="en-US" altLang="ko-KR" sz="3600" kern="10" dirty="0">
                <a:latin typeface="HY견고딕"/>
                <a:ea typeface="HY견고딕"/>
              </a:rPr>
              <a:t>/ TS </a:t>
            </a:r>
            <a:r>
              <a:rPr lang="ko-KR" altLang="en-US" sz="3600" kern="10" dirty="0">
                <a:latin typeface="HY견고딕"/>
                <a:ea typeface="HY견고딕"/>
              </a:rPr>
              <a:t>지원 팀을 통한 고품질 고객서비스 활동수행</a:t>
            </a:r>
          </a:p>
        </p:txBody>
      </p:sp>
      <p:sp>
        <p:nvSpPr>
          <p:cNvPr id="101" name="직사각형 100"/>
          <p:cNvSpPr/>
          <p:nvPr/>
        </p:nvSpPr>
        <p:spPr>
          <a:xfrm>
            <a:off x="490082" y="1282082"/>
            <a:ext cx="8925835" cy="45719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rgbClr val="1F497D">
                <a:lumMod val="60000"/>
                <a:lumOff val="4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lIns="108000" tIns="504000" rtlCol="0"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0488" algn="l"/>
                <a:tab pos="361950" algn="l"/>
              </a:tabLst>
              <a:defRPr/>
            </a:pP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02" name="그룹 101"/>
          <p:cNvGrpSpPr/>
          <p:nvPr/>
        </p:nvGrpSpPr>
        <p:grpSpPr>
          <a:xfrm>
            <a:off x="490082" y="1582180"/>
            <a:ext cx="4302910" cy="261126"/>
            <a:chOff x="697684" y="4978936"/>
            <a:chExt cx="4302910" cy="216000"/>
          </a:xfrm>
        </p:grpSpPr>
        <p:sp>
          <p:nvSpPr>
            <p:cNvPr id="103" name="직사각형 102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72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dirty="0" smtClean="0">
                  <a:solidFill>
                    <a:schemeClr val="bg1">
                      <a:alpha val="99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전체 조직도</a:t>
              </a:r>
              <a:endParaRPr lang="ko-KR" altLang="en-US" sz="1200" dirty="0">
                <a:solidFill>
                  <a:schemeClr val="bg1">
                    <a:alpha val="99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5083175" y="1582180"/>
            <a:ext cx="4302910" cy="261126"/>
            <a:chOff x="697684" y="4978936"/>
            <a:chExt cx="4302910" cy="216000"/>
          </a:xfrm>
        </p:grpSpPr>
        <p:sp>
          <p:nvSpPr>
            <p:cNvPr id="106" name="직사각형 105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72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dirty="0" smtClean="0">
                  <a:solidFill>
                    <a:schemeClr val="bg1">
                      <a:alpha val="99000"/>
                    </a:schemeClr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전체 인원 현황</a:t>
              </a:r>
              <a:endParaRPr lang="ko-KR" altLang="en-US" sz="1200" dirty="0">
                <a:solidFill>
                  <a:schemeClr val="bg1">
                    <a:alpha val="99000"/>
                  </a:schemeClr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aphicFrame>
        <p:nvGraphicFramePr>
          <p:cNvPr id="108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36728"/>
              </p:ext>
            </p:extLst>
          </p:nvPr>
        </p:nvGraphicFramePr>
        <p:xfrm>
          <a:off x="5083170" y="5328627"/>
          <a:ext cx="4302915" cy="720000"/>
        </p:xfrm>
        <a:graphic>
          <a:graphicData uri="http://schemas.openxmlformats.org/drawingml/2006/table">
            <a:tbl>
              <a:tblPr/>
              <a:tblGrid>
                <a:gridCol w="589119"/>
                <a:gridCol w="736603"/>
                <a:gridCol w="760651"/>
                <a:gridCol w="922492"/>
                <a:gridCol w="790026"/>
                <a:gridCol w="504024"/>
              </a:tblGrid>
              <a:tr h="3600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구  분</a:t>
                      </a:r>
                    </a:p>
                  </a:txBody>
                  <a:tcPr marL="0" marR="0" marT="33586" marB="33586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연구소</a:t>
                      </a:r>
                    </a:p>
                  </a:txBody>
                  <a:tcPr marL="3600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영업본부</a:t>
                      </a:r>
                    </a:p>
                  </a:txBody>
                  <a:tcPr marL="3600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기술지원본부</a:t>
                      </a:r>
                    </a:p>
                  </a:txBody>
                  <a:tcPr marL="3600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경영지원부</a:t>
                      </a:r>
                    </a:p>
                  </a:txBody>
                  <a:tcPr marL="3600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합계</a:t>
                      </a:r>
                    </a:p>
                  </a:txBody>
                  <a:tcPr marL="3600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임직원수</a:t>
                      </a:r>
                    </a:p>
                  </a:txBody>
                  <a:tcPr marL="0" marR="0" marT="33586" marB="33586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27</a:t>
                      </a:r>
                      <a:endParaRPr lang="ko-KR" altLang="en-US" sz="1200" kern="0" spc="-50" dirty="0" smtClean="0">
                        <a:solidFill>
                          <a:schemeClr val="tx1">
                            <a:alpha val="99000"/>
                          </a:schemeClr>
                        </a:solidFill>
                        <a:effectLst>
                          <a:outerShdw blurRad="76200" algn="ctr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50</a:t>
                      </a:r>
                      <a:endParaRPr lang="ko-KR" altLang="en-US" sz="1200" kern="0" spc="-50" dirty="0" smtClean="0">
                        <a:solidFill>
                          <a:schemeClr val="tx1">
                            <a:alpha val="99000"/>
                          </a:schemeClr>
                        </a:solidFill>
                        <a:effectLst>
                          <a:outerShdw blurRad="76200" algn="ctr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234</a:t>
                      </a:r>
                      <a:endParaRPr lang="ko-KR" altLang="en-US" sz="1200" kern="0" spc="-50" dirty="0" smtClean="0">
                        <a:solidFill>
                          <a:schemeClr val="tx1">
                            <a:alpha val="99000"/>
                          </a:schemeClr>
                        </a:solidFill>
                        <a:effectLst>
                          <a:outerShdw blurRad="76200" algn="ctr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9</a:t>
                      </a:r>
                      <a:endParaRPr lang="ko-KR" altLang="en-US" sz="1200" kern="0" spc="-50" dirty="0" smtClean="0">
                        <a:solidFill>
                          <a:schemeClr val="tx1">
                            <a:alpha val="99000"/>
                          </a:schemeClr>
                        </a:solidFill>
                        <a:effectLst>
                          <a:outerShdw blurRad="76200" algn="ctr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200" kern="0" spc="-50" dirty="0" smtClean="0">
                          <a:solidFill>
                            <a:schemeClr val="tx1">
                              <a:alpha val="99000"/>
                            </a:schemeClr>
                          </a:solidFill>
                          <a:effectLst>
                            <a:outerShdw blurRad="76200" algn="ctr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320</a:t>
                      </a:r>
                      <a:endParaRPr lang="ko-KR" altLang="en-US" sz="1200" kern="0" spc="-50" dirty="0" smtClean="0">
                        <a:solidFill>
                          <a:schemeClr val="tx1">
                            <a:alpha val="99000"/>
                          </a:schemeClr>
                        </a:solidFill>
                        <a:effectLst>
                          <a:outerShdw blurRad="76200" algn="ctr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0" marT="33586" marB="33586" anchor="ctr" horzOverflow="overflow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09" name="직선 연결선 108"/>
          <p:cNvCxnSpPr/>
          <p:nvPr/>
        </p:nvCxnSpPr>
        <p:spPr>
          <a:xfrm>
            <a:off x="3765671" y="430098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3765671" y="4515348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3765671" y="472964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78"/>
          <p:cNvCxnSpPr/>
          <p:nvPr/>
        </p:nvCxnSpPr>
        <p:spPr>
          <a:xfrm rot="10800000">
            <a:off x="3765672" y="4046787"/>
            <a:ext cx="145938" cy="893466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>
            <a:off x="3346838" y="5532247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/>
          <p:nvPr/>
        </p:nvCxnSpPr>
        <p:spPr>
          <a:xfrm>
            <a:off x="3346838" y="5960969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>
            <a:off x="3209031" y="575520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2302669" y="430664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2302669" y="4552221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/>
          <p:nvPr/>
        </p:nvCxnSpPr>
        <p:spPr>
          <a:xfrm>
            <a:off x="2302669" y="478654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>
            <a:off x="2302669" y="5028081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/>
          <p:cNvCxnSpPr/>
          <p:nvPr/>
        </p:nvCxnSpPr>
        <p:spPr>
          <a:xfrm>
            <a:off x="2302669" y="5270679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/>
          <p:cNvCxnSpPr/>
          <p:nvPr/>
        </p:nvCxnSpPr>
        <p:spPr>
          <a:xfrm>
            <a:off x="2302669" y="5507411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>
            <a:off x="2302669" y="575520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2302669" y="5989078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78"/>
          <p:cNvCxnSpPr/>
          <p:nvPr/>
        </p:nvCxnSpPr>
        <p:spPr>
          <a:xfrm rot="10800000">
            <a:off x="2302670" y="4119731"/>
            <a:ext cx="145938" cy="2106747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>
            <a:off x="3522262" y="3798949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/>
          <p:cNvCxnSpPr/>
          <p:nvPr/>
        </p:nvCxnSpPr>
        <p:spPr>
          <a:xfrm>
            <a:off x="3522262" y="354269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78"/>
          <p:cNvCxnSpPr/>
          <p:nvPr/>
        </p:nvCxnSpPr>
        <p:spPr>
          <a:xfrm rot="10800000">
            <a:off x="3518240" y="3316382"/>
            <a:ext cx="160532" cy="738401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2054459" y="354269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78"/>
          <p:cNvCxnSpPr/>
          <p:nvPr/>
        </p:nvCxnSpPr>
        <p:spPr>
          <a:xfrm rot="10800000">
            <a:off x="2050437" y="3316382"/>
            <a:ext cx="160532" cy="738401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>
            <a:off x="563096" y="432874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563096" y="4055206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>
            <a:off x="563096" y="3798949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>
            <a:off x="563096" y="3542693"/>
            <a:ext cx="3894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78"/>
          <p:cNvCxnSpPr/>
          <p:nvPr/>
        </p:nvCxnSpPr>
        <p:spPr>
          <a:xfrm rot="10800000">
            <a:off x="557229" y="3199415"/>
            <a:ext cx="160532" cy="1368000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>
            <a:stCxn id="138" idx="2"/>
            <a:endCxn id="141" idx="0"/>
          </p:cNvCxnSpPr>
          <p:nvPr/>
        </p:nvCxnSpPr>
        <p:spPr>
          <a:xfrm>
            <a:off x="2429184" y="2119481"/>
            <a:ext cx="315" cy="987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71"/>
          <p:cNvCxnSpPr>
            <a:endCxn id="175" idx="1"/>
          </p:cNvCxnSpPr>
          <p:nvPr/>
        </p:nvCxnSpPr>
        <p:spPr>
          <a:xfrm rot="10800000">
            <a:off x="4121234" y="2537977"/>
            <a:ext cx="13134" cy="227880"/>
          </a:xfrm>
          <a:prstGeom prst="bentConnector3">
            <a:avLst>
              <a:gd name="adj1" fmla="val 84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3907192" y="2672539"/>
            <a:ext cx="108537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모서리가 둥근 직사각형 137"/>
          <p:cNvSpPr/>
          <p:nvPr/>
        </p:nvSpPr>
        <p:spPr>
          <a:xfrm>
            <a:off x="1882035" y="1904371"/>
            <a:ext cx="1094298" cy="215110"/>
          </a:xfrm>
          <a:prstGeom prst="roundRect">
            <a:avLst/>
          </a:prstGeom>
          <a:gradFill>
            <a:gsLst>
              <a:gs pos="23000">
                <a:srgbClr val="006CBB"/>
              </a:gs>
              <a:gs pos="77000">
                <a:srgbClr val="0070C0"/>
              </a:gs>
              <a:gs pos="0">
                <a:srgbClr val="00559F"/>
              </a:gs>
              <a:gs pos="100000">
                <a:srgbClr val="002060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108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20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대표이</a:t>
            </a:r>
            <a:r>
              <a:rPr kumimoji="0" lang="ko-KR" altLang="en-US" sz="1200" kern="0" dirty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</a:t>
            </a:r>
          </a:p>
        </p:txBody>
      </p:sp>
      <p:pic>
        <p:nvPicPr>
          <p:cNvPr id="139" name="그림 1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579" y="1835392"/>
            <a:ext cx="279161" cy="335293"/>
          </a:xfrm>
          <a:prstGeom prst="rect">
            <a:avLst/>
          </a:prstGeom>
        </p:spPr>
      </p:pic>
      <p:sp>
        <p:nvSpPr>
          <p:cNvPr id="140" name="모서리가 둥근 직사각형 139"/>
          <p:cNvSpPr/>
          <p:nvPr/>
        </p:nvSpPr>
        <p:spPr>
          <a:xfrm>
            <a:off x="1994640" y="2191062"/>
            <a:ext cx="869088" cy="177777"/>
          </a:xfrm>
          <a:prstGeom prst="roundRect">
            <a:avLst/>
          </a:prstGeom>
          <a:gradFill>
            <a:gsLst>
              <a:gs pos="23000">
                <a:srgbClr val="006CBB">
                  <a:lumMod val="76000"/>
                  <a:lumOff val="24000"/>
                </a:srgbClr>
              </a:gs>
              <a:gs pos="77000">
                <a:srgbClr val="0070C0">
                  <a:lumMod val="84000"/>
                  <a:lumOff val="16000"/>
                </a:srgbClr>
              </a:gs>
              <a:gs pos="0">
                <a:srgbClr val="00559F">
                  <a:lumMod val="81000"/>
                  <a:lumOff val="19000"/>
                </a:srgbClr>
              </a:gs>
              <a:gs pos="100000">
                <a:srgbClr val="002060">
                  <a:lumMod val="63000"/>
                  <a:lumOff val="37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10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부사장</a:t>
            </a:r>
            <a:endParaRPr kumimoji="0" lang="ko-KR" altLang="en-US" sz="1100" kern="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1" name="모서리가 둥근 직사각형 140"/>
          <p:cNvSpPr/>
          <p:nvPr/>
        </p:nvSpPr>
        <p:spPr>
          <a:xfrm>
            <a:off x="1797674" y="3106681"/>
            <a:ext cx="1263650" cy="201480"/>
          </a:xfrm>
          <a:prstGeom prst="roundRect">
            <a:avLst>
              <a:gd name="adj" fmla="val 50000"/>
            </a:avLst>
          </a:prstGeom>
          <a:gradFill>
            <a:gsLst>
              <a:gs pos="23000">
                <a:schemeClr val="tx1">
                  <a:lumMod val="65000"/>
                  <a:lumOff val="35000"/>
                </a:schemeClr>
              </a:gs>
              <a:gs pos="77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100" kern="0" spc="-1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서비스사업본부</a:t>
            </a:r>
            <a:endParaRPr kumimoji="0" lang="ko-KR" altLang="en-US" sz="1100" kern="0" spc="-1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309239" y="3106681"/>
            <a:ext cx="1263650" cy="201480"/>
          </a:xfrm>
          <a:prstGeom prst="roundRect">
            <a:avLst>
              <a:gd name="adj" fmla="val 50000"/>
            </a:avLst>
          </a:prstGeom>
          <a:gradFill>
            <a:gsLst>
              <a:gs pos="23000">
                <a:schemeClr val="tx1">
                  <a:lumMod val="65000"/>
                  <a:lumOff val="35000"/>
                </a:schemeClr>
              </a:gs>
              <a:gs pos="77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100" kern="0" dirty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영업본부</a:t>
            </a:r>
          </a:p>
        </p:txBody>
      </p:sp>
      <p:sp>
        <p:nvSpPr>
          <p:cNvPr id="143" name="모서리가 둥근 직사각형 142"/>
          <p:cNvSpPr/>
          <p:nvPr/>
        </p:nvSpPr>
        <p:spPr>
          <a:xfrm>
            <a:off x="3270250" y="3106681"/>
            <a:ext cx="1263650" cy="201480"/>
          </a:xfrm>
          <a:prstGeom prst="roundRect">
            <a:avLst>
              <a:gd name="adj" fmla="val 50000"/>
            </a:avLst>
          </a:prstGeom>
          <a:gradFill>
            <a:gsLst>
              <a:gs pos="23000">
                <a:schemeClr val="tx1">
                  <a:lumMod val="65000"/>
                  <a:lumOff val="35000"/>
                </a:schemeClr>
              </a:gs>
              <a:gs pos="77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10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MSP</a:t>
            </a:r>
            <a:r>
              <a:rPr kumimoji="0" lang="ko-KR" altLang="en-US" sz="110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사업부</a:t>
            </a:r>
            <a:endParaRPr kumimoji="0" lang="ko-KR" altLang="en-US" sz="1100" kern="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4" name="모서리가 둥근 직사각형 143"/>
          <p:cNvSpPr/>
          <p:nvPr/>
        </p:nvSpPr>
        <p:spPr>
          <a:xfrm>
            <a:off x="717761" y="3453693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err="1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클라우드사업팀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5" name="모서리가 둥근 직사각형 144"/>
          <p:cNvSpPr/>
          <p:nvPr/>
        </p:nvSpPr>
        <p:spPr>
          <a:xfrm>
            <a:off x="717761" y="3709949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err="1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스토리지사업팀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6" name="모서리가 둥근 직사각형 145"/>
          <p:cNvSpPr/>
          <p:nvPr/>
        </p:nvSpPr>
        <p:spPr>
          <a:xfrm>
            <a:off x="717761" y="3966206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보안</a:t>
            </a:r>
            <a:r>
              <a:rPr lang="en-US" altLang="ko-KR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SI</a:t>
            </a: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7" name="모서리가 둥근 직사각형 146"/>
          <p:cNvSpPr/>
          <p:nvPr/>
        </p:nvSpPr>
        <p:spPr>
          <a:xfrm>
            <a:off x="717761" y="4243158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err="1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보안사업팀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8" name="모서리가 둥근 직사각형 147"/>
          <p:cNvSpPr/>
          <p:nvPr/>
        </p:nvSpPr>
        <p:spPr>
          <a:xfrm>
            <a:off x="717761" y="4506313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보안기술팀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49" name="모서리가 둥근 직사각형 148"/>
          <p:cNvSpPr/>
          <p:nvPr/>
        </p:nvSpPr>
        <p:spPr>
          <a:xfrm>
            <a:off x="2206196" y="3453693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기술영업부</a:t>
            </a:r>
          </a:p>
        </p:txBody>
      </p:sp>
      <p:sp>
        <p:nvSpPr>
          <p:cNvPr id="150" name="모서리가 둥근 직사각형 149"/>
          <p:cNvSpPr/>
          <p:nvPr/>
        </p:nvSpPr>
        <p:spPr>
          <a:xfrm>
            <a:off x="2206196" y="3966206"/>
            <a:ext cx="1014812" cy="177777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기술지원부</a:t>
            </a:r>
          </a:p>
        </p:txBody>
      </p:sp>
      <p:sp>
        <p:nvSpPr>
          <p:cNvPr id="151" name="모서리가 둥근 직사각형 150"/>
          <p:cNvSpPr/>
          <p:nvPr/>
        </p:nvSpPr>
        <p:spPr>
          <a:xfrm>
            <a:off x="2415045" y="4220179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 </a:t>
            </a:r>
            <a:r>
              <a:rPr lang="en-US" altLang="ko-KR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/ Unix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52" name="모서리가 둥근 직사각형 151"/>
          <p:cNvSpPr/>
          <p:nvPr/>
        </p:nvSpPr>
        <p:spPr>
          <a:xfrm>
            <a:off x="2415045" y="4461335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서버 </a:t>
            </a:r>
            <a:r>
              <a:rPr lang="en-US" altLang="ko-KR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/ x86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53" name="모서리가 둥근 직사각형 152"/>
          <p:cNvSpPr/>
          <p:nvPr/>
        </p:nvSpPr>
        <p:spPr>
          <a:xfrm>
            <a:off x="2415045" y="4702491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DBMS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54" name="모서리가 둥근 직사각형 153"/>
          <p:cNvSpPr/>
          <p:nvPr/>
        </p:nvSpPr>
        <p:spPr>
          <a:xfrm>
            <a:off x="2415045" y="4943647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네트워</a:t>
            </a:r>
            <a:r>
              <a:rPr lang="ko-KR" altLang="en-US" sz="1000" kern="0" spc="-50" dirty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크</a:t>
            </a:r>
          </a:p>
        </p:txBody>
      </p:sp>
      <p:sp>
        <p:nvSpPr>
          <p:cNvPr id="155" name="모서리가 둥근 직사각형 154"/>
          <p:cNvSpPr/>
          <p:nvPr/>
        </p:nvSpPr>
        <p:spPr>
          <a:xfrm>
            <a:off x="2415045" y="5184803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스토리지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56" name="그룹 155"/>
          <p:cNvGrpSpPr/>
          <p:nvPr/>
        </p:nvGrpSpPr>
        <p:grpSpPr>
          <a:xfrm>
            <a:off x="3452927" y="5237611"/>
            <a:ext cx="752055" cy="1017991"/>
            <a:chOff x="3228613" y="4912198"/>
            <a:chExt cx="727200" cy="1050018"/>
          </a:xfrm>
        </p:grpSpPr>
        <p:sp>
          <p:nvSpPr>
            <p:cNvPr id="157" name="모서리가 둥근 직사각형 156"/>
            <p:cNvSpPr/>
            <p:nvPr/>
          </p:nvSpPr>
          <p:spPr>
            <a:xfrm>
              <a:off x="3228613" y="4912198"/>
              <a:ext cx="727200" cy="1656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한전지원팀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8" name="모서리가 둥근 직사각형 157"/>
            <p:cNvSpPr/>
            <p:nvPr/>
          </p:nvSpPr>
          <p:spPr>
            <a:xfrm>
              <a:off x="3228613" y="5133303"/>
              <a:ext cx="727200" cy="1656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/>
              <a:r>
                <a:rPr lang="ko-KR" altLang="en-US" sz="1000" kern="0" spc="-50" dirty="0" err="1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법무부지원팀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9" name="모서리가 둥근 직사각형 158"/>
            <p:cNvSpPr/>
            <p:nvPr/>
          </p:nvSpPr>
          <p:spPr>
            <a:xfrm>
              <a:off x="3228613" y="5354408"/>
              <a:ext cx="727200" cy="1656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대동지원팀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60" name="모서리가 둥근 직사각형 159"/>
            <p:cNvSpPr/>
            <p:nvPr/>
          </p:nvSpPr>
          <p:spPr>
            <a:xfrm>
              <a:off x="3228613" y="5575513"/>
              <a:ext cx="727200" cy="1656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공군지원팀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61" name="모서리가 둥근 직사각형 160"/>
            <p:cNvSpPr/>
            <p:nvPr/>
          </p:nvSpPr>
          <p:spPr>
            <a:xfrm>
              <a:off x="3228613" y="5796616"/>
              <a:ext cx="727200" cy="1656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육군지원팀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162" name="모서리가 둥근 직사각형 161"/>
          <p:cNvSpPr/>
          <p:nvPr/>
        </p:nvSpPr>
        <p:spPr>
          <a:xfrm>
            <a:off x="3678771" y="3453693"/>
            <a:ext cx="1014812" cy="17800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MSP </a:t>
            </a: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영업</a:t>
            </a:r>
            <a:r>
              <a:rPr lang="en-US" altLang="ko-KR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1</a:t>
            </a: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3" name="모서리가 둥근 직사각형 162"/>
          <p:cNvSpPr/>
          <p:nvPr/>
        </p:nvSpPr>
        <p:spPr>
          <a:xfrm>
            <a:off x="3678771" y="3709949"/>
            <a:ext cx="1014812" cy="17800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MSP </a:t>
            </a: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영업</a:t>
            </a: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1</a:t>
            </a: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팀</a:t>
            </a:r>
          </a:p>
        </p:txBody>
      </p:sp>
      <p:sp>
        <p:nvSpPr>
          <p:cNvPr id="164" name="모서리가 둥근 직사각형 163"/>
          <p:cNvSpPr/>
          <p:nvPr/>
        </p:nvSpPr>
        <p:spPr>
          <a:xfrm>
            <a:off x="3678770" y="3966206"/>
            <a:ext cx="1071647" cy="17261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MSP </a:t>
            </a: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고객지원센터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5" name="모서리가 둥근 직사각형 164"/>
          <p:cNvSpPr/>
          <p:nvPr/>
        </p:nvSpPr>
        <p:spPr>
          <a:xfrm>
            <a:off x="2415045" y="5425959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파트센터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6" name="모서리가 둥근 직사각형 165"/>
          <p:cNvSpPr/>
          <p:nvPr/>
        </p:nvSpPr>
        <p:spPr>
          <a:xfrm>
            <a:off x="2415045" y="5667115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/>
            <a:r>
              <a:rPr lang="en-US" altLang="ko-KR" sz="1000" kern="0" spc="-50" dirty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ITO</a:t>
            </a:r>
            <a:r>
              <a:rPr lang="ko-KR" altLang="en-US" sz="1000" kern="0" spc="-50" dirty="0" err="1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사업팀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7" name="모서리가 둥근 직사각형 166"/>
          <p:cNvSpPr/>
          <p:nvPr/>
        </p:nvSpPr>
        <p:spPr>
          <a:xfrm>
            <a:off x="2415045" y="5908271"/>
            <a:ext cx="805962" cy="161615"/>
          </a:xfrm>
          <a:prstGeom prst="roundRect">
            <a:avLst/>
          </a:prstGeom>
          <a:gradFill>
            <a:gsLst>
              <a:gs pos="23000">
                <a:srgbClr val="018519"/>
              </a:gs>
              <a:gs pos="80000">
                <a:srgbClr val="018519"/>
              </a:gs>
              <a:gs pos="0">
                <a:srgbClr val="015311"/>
              </a:gs>
              <a:gs pos="100000">
                <a:srgbClr val="015311"/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/>
            <a:r>
              <a:rPr lang="ko-KR" altLang="en-US" sz="1000" kern="0" spc="-50" dirty="0" err="1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보안지원팀</a:t>
            </a:r>
            <a:endParaRPr lang="ko-KR" altLang="en-US" sz="1000" kern="0" spc="-5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8" name="모서리가 둥근 직사각형 167"/>
          <p:cNvSpPr/>
          <p:nvPr/>
        </p:nvSpPr>
        <p:spPr>
          <a:xfrm>
            <a:off x="2415045" y="6149426"/>
            <a:ext cx="805962" cy="161615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기술기획팀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69" name="그룹 168"/>
          <p:cNvGrpSpPr/>
          <p:nvPr/>
        </p:nvGrpSpPr>
        <p:grpSpPr>
          <a:xfrm>
            <a:off x="3887621" y="4220180"/>
            <a:ext cx="902182" cy="761178"/>
            <a:chOff x="3922080" y="3907738"/>
            <a:chExt cx="813670" cy="785125"/>
          </a:xfrm>
        </p:grpSpPr>
        <p:sp>
          <p:nvSpPr>
            <p:cNvPr id="170" name="모서리가 둥근 직사각형 169"/>
            <p:cNvSpPr/>
            <p:nvPr/>
          </p:nvSpPr>
          <p:spPr>
            <a:xfrm>
              <a:off x="3922080" y="3907738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 smtClean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인프라지원팀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71" name="모서리가 둥근 직사각형 170"/>
            <p:cNvSpPr/>
            <p:nvPr/>
          </p:nvSpPr>
          <p:spPr>
            <a:xfrm>
              <a:off x="3922080" y="4125517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000" kern="0" spc="-50" dirty="0" smtClean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ITO</a:t>
              </a:r>
              <a:r>
                <a:rPr lang="ko-KR" altLang="en-US" sz="1000" kern="0" spc="-50" dirty="0" err="1" smtClean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72" name="모서리가 둥근 직사각형 171"/>
            <p:cNvSpPr/>
            <p:nvPr/>
          </p:nvSpPr>
          <p:spPr>
            <a:xfrm>
              <a:off x="3922080" y="4343296"/>
              <a:ext cx="813670" cy="162275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 smtClean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대전센터지원팀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73" name="모서리가 둥근 직사각형 172"/>
            <p:cNvSpPr/>
            <p:nvPr/>
          </p:nvSpPr>
          <p:spPr>
            <a:xfrm>
              <a:off x="3922080" y="4561077"/>
              <a:ext cx="813670" cy="131786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 err="1" smtClean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분당센터지원팀</a:t>
              </a:r>
              <a:endPara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cxnSp>
        <p:nvCxnSpPr>
          <p:cNvPr id="174" name="직선 연결선 173"/>
          <p:cNvCxnSpPr/>
          <p:nvPr/>
        </p:nvCxnSpPr>
        <p:spPr>
          <a:xfrm flipV="1">
            <a:off x="1709767" y="2696188"/>
            <a:ext cx="1500972" cy="832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모서리가 둥근 직사각형 174"/>
          <p:cNvSpPr/>
          <p:nvPr/>
        </p:nvSpPr>
        <p:spPr>
          <a:xfrm>
            <a:off x="4121234" y="2457702"/>
            <a:ext cx="752055" cy="160549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SI</a:t>
            </a:r>
            <a:r>
              <a:rPr lang="ko-KR" altLang="en-US" sz="900" kern="0" spc="-50" dirty="0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개발팀</a:t>
            </a:r>
            <a:endParaRPr lang="ko-KR" altLang="en-US" sz="9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76" name="모서리가 둥근 직사각형 175"/>
          <p:cNvSpPr/>
          <p:nvPr/>
        </p:nvSpPr>
        <p:spPr>
          <a:xfrm>
            <a:off x="4121234" y="2697894"/>
            <a:ext cx="752055" cy="160549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900" kern="0" spc="-50" dirty="0" err="1" smtClean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자동화시스템팀</a:t>
            </a:r>
            <a:endParaRPr lang="ko-KR" altLang="en-US" sz="9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cxnSp>
        <p:nvCxnSpPr>
          <p:cNvPr id="177" name="직선 연결선 78"/>
          <p:cNvCxnSpPr>
            <a:stCxn id="143" idx="0"/>
            <a:endCxn id="142" idx="0"/>
          </p:cNvCxnSpPr>
          <p:nvPr/>
        </p:nvCxnSpPr>
        <p:spPr>
          <a:xfrm rot="16200000" flipV="1">
            <a:off x="2421570" y="1626175"/>
            <a:ext cx="12700" cy="2961011"/>
          </a:xfrm>
          <a:prstGeom prst="bentConnector3">
            <a:avLst>
              <a:gd name="adj1" fmla="val 220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직선 연결선 78"/>
          <p:cNvCxnSpPr>
            <a:stCxn id="161" idx="1"/>
            <a:endCxn id="157" idx="1"/>
          </p:cNvCxnSpPr>
          <p:nvPr/>
        </p:nvCxnSpPr>
        <p:spPr>
          <a:xfrm rot="10800000">
            <a:off x="3452927" y="5317886"/>
            <a:ext cx="13134" cy="857442"/>
          </a:xfrm>
          <a:prstGeom prst="bentConnector3">
            <a:avLst>
              <a:gd name="adj1" fmla="val 975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모서리가 둥근 직사각형 178"/>
          <p:cNvSpPr/>
          <p:nvPr/>
        </p:nvSpPr>
        <p:spPr>
          <a:xfrm>
            <a:off x="1994640" y="2451185"/>
            <a:ext cx="869088" cy="177777"/>
          </a:xfrm>
          <a:prstGeom prst="roundRect">
            <a:avLst/>
          </a:prstGeom>
          <a:gradFill>
            <a:gsLst>
              <a:gs pos="23000">
                <a:srgbClr val="006CBB">
                  <a:lumMod val="76000"/>
                  <a:lumOff val="24000"/>
                </a:srgbClr>
              </a:gs>
              <a:gs pos="77000">
                <a:srgbClr val="0070C0">
                  <a:lumMod val="84000"/>
                  <a:lumOff val="16000"/>
                </a:srgbClr>
              </a:gs>
              <a:gs pos="0">
                <a:srgbClr val="00559F">
                  <a:lumMod val="81000"/>
                  <a:lumOff val="19000"/>
                </a:srgbClr>
              </a:gs>
              <a:gs pos="100000">
                <a:srgbClr val="002060">
                  <a:lumMod val="63000"/>
                  <a:lumOff val="37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10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전무이사</a:t>
            </a:r>
            <a:endParaRPr kumimoji="0" lang="ko-KR" altLang="en-US" sz="1100" kern="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180" name="그림 10" descr="05_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3933860"/>
            <a:ext cx="958080" cy="13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1" name="그룹 180"/>
          <p:cNvGrpSpPr/>
          <p:nvPr/>
        </p:nvGrpSpPr>
        <p:grpSpPr>
          <a:xfrm>
            <a:off x="5801762" y="2146820"/>
            <a:ext cx="3255833" cy="2816781"/>
            <a:chOff x="5123394" y="2151505"/>
            <a:chExt cx="2416035" cy="2090231"/>
          </a:xfrm>
        </p:grpSpPr>
        <p:grpSp>
          <p:nvGrpSpPr>
            <p:cNvPr id="182" name="그룹 181"/>
            <p:cNvGrpSpPr/>
            <p:nvPr/>
          </p:nvGrpSpPr>
          <p:grpSpPr>
            <a:xfrm>
              <a:off x="5184278" y="2151505"/>
              <a:ext cx="2355151" cy="1863826"/>
              <a:chOff x="342967" y="2159550"/>
              <a:chExt cx="2920711" cy="2311400"/>
            </a:xfrm>
          </p:grpSpPr>
          <p:grpSp>
            <p:nvGrpSpPr>
              <p:cNvPr id="188" name="그룹 187"/>
              <p:cNvGrpSpPr/>
              <p:nvPr/>
            </p:nvGrpSpPr>
            <p:grpSpPr>
              <a:xfrm>
                <a:off x="342967" y="2159550"/>
                <a:ext cx="2920711" cy="2311400"/>
                <a:chOff x="3716626" y="6494463"/>
                <a:chExt cx="2920711" cy="2311400"/>
              </a:xfrm>
            </p:grpSpPr>
            <p:pic>
              <p:nvPicPr>
                <p:cNvPr id="190" name="Picture 539" descr="박스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65562" y="6494463"/>
                  <a:ext cx="2771775" cy="2311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1" name="Arc 540"/>
                <p:cNvSpPr>
                  <a:spLocks/>
                </p:cNvSpPr>
                <p:nvPr/>
              </p:nvSpPr>
              <p:spPr bwMode="auto">
                <a:xfrm rot="3039799">
                  <a:off x="4405427" y="6332411"/>
                  <a:ext cx="824454" cy="1903040"/>
                </a:xfrm>
                <a:custGeom>
                  <a:avLst/>
                  <a:gdLst>
                    <a:gd name="T0" fmla="*/ 2147483646 w 21600"/>
                    <a:gd name="T1" fmla="*/ 2147483646 h 34714"/>
                    <a:gd name="T2" fmla="*/ 2147483646 w 21600"/>
                    <a:gd name="T3" fmla="*/ 0 h 34714"/>
                    <a:gd name="T4" fmla="*/ 2147483646 w 21600"/>
                    <a:gd name="T5" fmla="*/ 2147483646 h 3471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34714" fill="none" extrusionOk="0">
                      <a:moveTo>
                        <a:pt x="8333" y="34713"/>
                      </a:moveTo>
                      <a:cubicBezTo>
                        <a:pt x="3075" y="30621"/>
                        <a:pt x="0" y="24331"/>
                        <a:pt x="0" y="17668"/>
                      </a:cubicBezTo>
                      <a:cubicBezTo>
                        <a:pt x="-1" y="10636"/>
                        <a:pt x="3422" y="4045"/>
                        <a:pt x="9174" y="0"/>
                      </a:cubicBezTo>
                    </a:path>
                    <a:path w="21600" h="34714" stroke="0" extrusionOk="0">
                      <a:moveTo>
                        <a:pt x="8333" y="34713"/>
                      </a:moveTo>
                      <a:cubicBezTo>
                        <a:pt x="3075" y="30621"/>
                        <a:pt x="0" y="24331"/>
                        <a:pt x="0" y="17668"/>
                      </a:cubicBezTo>
                      <a:cubicBezTo>
                        <a:pt x="-1" y="10636"/>
                        <a:pt x="3422" y="4045"/>
                        <a:pt x="9174" y="0"/>
                      </a:cubicBezTo>
                      <a:lnTo>
                        <a:pt x="21600" y="17668"/>
                      </a:lnTo>
                      <a:lnTo>
                        <a:pt x="8333" y="34713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9BED7"/>
                    </a:gs>
                    <a:gs pos="100000">
                      <a:srgbClr val="A9C8DD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92" name="Arc 541"/>
                <p:cNvSpPr>
                  <a:spLocks/>
                </p:cNvSpPr>
                <p:nvPr/>
              </p:nvSpPr>
              <p:spPr bwMode="auto">
                <a:xfrm rot="3039799">
                  <a:off x="4948946" y="7125245"/>
                  <a:ext cx="732650" cy="1349391"/>
                </a:xfrm>
                <a:custGeom>
                  <a:avLst/>
                  <a:gdLst>
                    <a:gd name="T0" fmla="*/ 2147483646 w 21600"/>
                    <a:gd name="T1" fmla="*/ 0 h 24136"/>
                    <a:gd name="T2" fmla="*/ 2147483646 w 21600"/>
                    <a:gd name="T3" fmla="*/ 2147483646 h 24136"/>
                    <a:gd name="T4" fmla="*/ 0 w 21600"/>
                    <a:gd name="T5" fmla="*/ 2147483646 h 24136"/>
                    <a:gd name="T6" fmla="*/ 0 60000 65536"/>
                    <a:gd name="T7" fmla="*/ 0 60000 65536"/>
                    <a:gd name="T8" fmla="*/ 0 60000 65536"/>
                    <a:gd name="connsiteX0" fmla="*/ 17337 w 21600"/>
                    <a:gd name="connsiteY0" fmla="*/ 1350 h 25486"/>
                    <a:gd name="connsiteX1" fmla="*/ 21600 w 21600"/>
                    <a:gd name="connsiteY1" fmla="*/ 14233 h 25486"/>
                    <a:gd name="connsiteX2" fmla="*/ 18437 w 21600"/>
                    <a:gd name="connsiteY2" fmla="*/ 25486 h 25486"/>
                    <a:gd name="connsiteX0" fmla="*/ 17337 w 21600"/>
                    <a:gd name="connsiteY0" fmla="*/ 1350 h 25486"/>
                    <a:gd name="connsiteX1" fmla="*/ 21600 w 21600"/>
                    <a:gd name="connsiteY1" fmla="*/ 14233 h 25486"/>
                    <a:gd name="connsiteX2" fmla="*/ 18437 w 21600"/>
                    <a:gd name="connsiteY2" fmla="*/ 25486 h 25486"/>
                    <a:gd name="connsiteX3" fmla="*/ 0 w 21600"/>
                    <a:gd name="connsiteY3" fmla="*/ 14233 h 25486"/>
                    <a:gd name="connsiteX4" fmla="*/ 17337 w 21600"/>
                    <a:gd name="connsiteY4" fmla="*/ 1350 h 25486"/>
                    <a:gd name="connsiteX0" fmla="*/ 17789 w 22052"/>
                    <a:gd name="connsiteY0" fmla="*/ 0 h 24136"/>
                    <a:gd name="connsiteX1" fmla="*/ 22052 w 22052"/>
                    <a:gd name="connsiteY1" fmla="*/ 12883 h 24136"/>
                    <a:gd name="connsiteX2" fmla="*/ 18889 w 22052"/>
                    <a:gd name="connsiteY2" fmla="*/ 24136 h 24136"/>
                    <a:gd name="connsiteX0" fmla="*/ 17789 w 22052"/>
                    <a:gd name="connsiteY0" fmla="*/ 0 h 24136"/>
                    <a:gd name="connsiteX1" fmla="*/ 22052 w 22052"/>
                    <a:gd name="connsiteY1" fmla="*/ 12883 h 24136"/>
                    <a:gd name="connsiteX2" fmla="*/ 18889 w 22052"/>
                    <a:gd name="connsiteY2" fmla="*/ 24136 h 24136"/>
                    <a:gd name="connsiteX3" fmla="*/ 452 w 22052"/>
                    <a:gd name="connsiteY3" fmla="*/ 12883 h 24136"/>
                    <a:gd name="connsiteX4" fmla="*/ 17789 w 22052"/>
                    <a:gd name="connsiteY4" fmla="*/ 0 h 24136"/>
                    <a:gd name="connsiteX0" fmla="*/ 17346 w 21671"/>
                    <a:gd name="connsiteY0" fmla="*/ 1006 h 25142"/>
                    <a:gd name="connsiteX1" fmla="*/ 21609 w 21671"/>
                    <a:gd name="connsiteY1" fmla="*/ 13889 h 25142"/>
                    <a:gd name="connsiteX2" fmla="*/ 18446 w 21671"/>
                    <a:gd name="connsiteY2" fmla="*/ 25142 h 25142"/>
                    <a:gd name="connsiteX0" fmla="*/ 16092 w 21671"/>
                    <a:gd name="connsiteY0" fmla="*/ 0 h 25142"/>
                    <a:gd name="connsiteX1" fmla="*/ 21609 w 21671"/>
                    <a:gd name="connsiteY1" fmla="*/ 13889 h 25142"/>
                    <a:gd name="connsiteX2" fmla="*/ 18446 w 21671"/>
                    <a:gd name="connsiteY2" fmla="*/ 25142 h 25142"/>
                    <a:gd name="connsiteX3" fmla="*/ 9 w 21671"/>
                    <a:gd name="connsiteY3" fmla="*/ 13889 h 25142"/>
                    <a:gd name="connsiteX4" fmla="*/ 16092 w 21671"/>
                    <a:gd name="connsiteY4" fmla="*/ 0 h 2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671" h="25142" fill="none" extrusionOk="0">
                      <a:moveTo>
                        <a:pt x="17346" y="1006"/>
                      </a:moveTo>
                      <a:cubicBezTo>
                        <a:pt x="20114" y="4731"/>
                        <a:pt x="21609" y="9248"/>
                        <a:pt x="21609" y="13889"/>
                      </a:cubicBezTo>
                      <a:cubicBezTo>
                        <a:pt x="21609" y="17859"/>
                        <a:pt x="20514" y="21753"/>
                        <a:pt x="18446" y="25142"/>
                      </a:cubicBezTo>
                    </a:path>
                    <a:path w="21671" h="25142" stroke="0" extrusionOk="0">
                      <a:moveTo>
                        <a:pt x="16092" y="0"/>
                      </a:moveTo>
                      <a:cubicBezTo>
                        <a:pt x="18860" y="3725"/>
                        <a:pt x="21217" y="9699"/>
                        <a:pt x="21609" y="13889"/>
                      </a:cubicBezTo>
                      <a:cubicBezTo>
                        <a:pt x="22001" y="18079"/>
                        <a:pt x="20514" y="21753"/>
                        <a:pt x="18446" y="25142"/>
                      </a:cubicBezTo>
                      <a:cubicBezTo>
                        <a:pt x="12300" y="21391"/>
                        <a:pt x="401" y="18079"/>
                        <a:pt x="9" y="13889"/>
                      </a:cubicBezTo>
                      <a:cubicBezTo>
                        <a:pt x="-383" y="9699"/>
                        <a:pt x="12492" y="0"/>
                        <a:pt x="16092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346484"/>
                    </a:gs>
                    <a:gs pos="100000">
                      <a:srgbClr val="557D98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93" name="Arc 542"/>
                <p:cNvSpPr>
                  <a:spLocks/>
                </p:cNvSpPr>
                <p:nvPr/>
              </p:nvSpPr>
              <p:spPr bwMode="auto">
                <a:xfrm rot="3039799">
                  <a:off x="4483100" y="7605713"/>
                  <a:ext cx="655638" cy="1103312"/>
                </a:xfrm>
                <a:custGeom>
                  <a:avLst/>
                  <a:gdLst>
                    <a:gd name="T0" fmla="*/ 2147483646 w 19280"/>
                    <a:gd name="T1" fmla="*/ 2147483646 h 20406"/>
                    <a:gd name="T2" fmla="*/ 2147483646 w 19280"/>
                    <a:gd name="T3" fmla="*/ 2147483646 h 20406"/>
                    <a:gd name="T4" fmla="*/ 0 w 19280"/>
                    <a:gd name="T5" fmla="*/ 0 h 2040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280" h="20406" fill="none" extrusionOk="0">
                      <a:moveTo>
                        <a:pt x="19280" y="9738"/>
                      </a:moveTo>
                      <a:cubicBezTo>
                        <a:pt x="16752" y="14742"/>
                        <a:pt x="12378" y="18567"/>
                        <a:pt x="7082" y="20405"/>
                      </a:cubicBezTo>
                    </a:path>
                    <a:path w="19280" h="20406" stroke="0" extrusionOk="0">
                      <a:moveTo>
                        <a:pt x="19280" y="9738"/>
                      </a:moveTo>
                      <a:cubicBezTo>
                        <a:pt x="16752" y="14742"/>
                        <a:pt x="12378" y="18567"/>
                        <a:pt x="7082" y="20405"/>
                      </a:cubicBezTo>
                      <a:lnTo>
                        <a:pt x="0" y="0"/>
                      </a:lnTo>
                      <a:lnTo>
                        <a:pt x="19280" y="9738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1C3648"/>
                    </a:gs>
                    <a:gs pos="100000">
                      <a:srgbClr val="40566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94" name="Arc 543"/>
                <p:cNvSpPr>
                  <a:spLocks/>
                </p:cNvSpPr>
                <p:nvPr/>
              </p:nvSpPr>
              <p:spPr bwMode="auto">
                <a:xfrm rot="3039799">
                  <a:off x="5101995" y="6704007"/>
                  <a:ext cx="954427" cy="988469"/>
                </a:xfrm>
                <a:custGeom>
                  <a:avLst/>
                  <a:gdLst>
                    <a:gd name="T0" fmla="*/ 0 w 30185"/>
                    <a:gd name="T1" fmla="*/ 2147483646 h 21600"/>
                    <a:gd name="T2" fmla="*/ 2147483646 w 30185"/>
                    <a:gd name="T3" fmla="*/ 2147483646 h 21600"/>
                    <a:gd name="T4" fmla="*/ 2147483646 w 30185"/>
                    <a:gd name="T5" fmla="*/ 2147483646 h 21600"/>
                    <a:gd name="T6" fmla="*/ 0 60000 65536"/>
                    <a:gd name="T7" fmla="*/ 0 60000 65536"/>
                    <a:gd name="T8" fmla="*/ 0 60000 65536"/>
                    <a:gd name="connsiteX0" fmla="*/ 0 w 30184"/>
                    <a:gd name="connsiteY0" fmla="*/ 4042 h 21600"/>
                    <a:gd name="connsiteX1" fmla="*/ 12581 w 30184"/>
                    <a:gd name="connsiteY1" fmla="*/ 0 h 21600"/>
                    <a:gd name="connsiteX2" fmla="*/ 30184 w 30184"/>
                    <a:gd name="connsiteY2" fmla="*/ 9083 h 21600"/>
                    <a:gd name="connsiteX0" fmla="*/ 0 w 30184"/>
                    <a:gd name="connsiteY0" fmla="*/ 4042 h 21600"/>
                    <a:gd name="connsiteX1" fmla="*/ 12581 w 30184"/>
                    <a:gd name="connsiteY1" fmla="*/ 0 h 21600"/>
                    <a:gd name="connsiteX2" fmla="*/ 30184 w 30184"/>
                    <a:gd name="connsiteY2" fmla="*/ 9083 h 21600"/>
                    <a:gd name="connsiteX3" fmla="*/ 12581 w 30184"/>
                    <a:gd name="connsiteY3" fmla="*/ 21600 h 21600"/>
                    <a:gd name="connsiteX4" fmla="*/ 0 w 30184"/>
                    <a:gd name="connsiteY4" fmla="*/ 4042 h 21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184" h="21600" fill="none" extrusionOk="0">
                      <a:moveTo>
                        <a:pt x="0" y="4042"/>
                      </a:moveTo>
                      <a:cubicBezTo>
                        <a:pt x="3668" y="1413"/>
                        <a:pt x="8068" y="-1"/>
                        <a:pt x="12581" y="0"/>
                      </a:cubicBezTo>
                      <a:cubicBezTo>
                        <a:pt x="19573" y="0"/>
                        <a:pt x="26132" y="3384"/>
                        <a:pt x="30184" y="9083"/>
                      </a:cubicBezTo>
                    </a:path>
                    <a:path w="30184" h="21600" stroke="0" extrusionOk="0">
                      <a:moveTo>
                        <a:pt x="0" y="4042"/>
                      </a:moveTo>
                      <a:cubicBezTo>
                        <a:pt x="3668" y="1413"/>
                        <a:pt x="8068" y="-1"/>
                        <a:pt x="12581" y="0"/>
                      </a:cubicBezTo>
                      <a:cubicBezTo>
                        <a:pt x="19573" y="0"/>
                        <a:pt x="26132" y="3384"/>
                        <a:pt x="30184" y="9083"/>
                      </a:cubicBezTo>
                      <a:lnTo>
                        <a:pt x="12581" y="21600"/>
                      </a:lnTo>
                      <a:lnTo>
                        <a:pt x="0" y="404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5794BD"/>
                    </a:gs>
                    <a:gs pos="100000">
                      <a:srgbClr val="72A5C8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195" name="Arc 544"/>
                <p:cNvSpPr>
                  <a:spLocks/>
                </p:cNvSpPr>
                <p:nvPr/>
              </p:nvSpPr>
              <p:spPr bwMode="auto">
                <a:xfrm rot="3039799">
                  <a:off x="4146550" y="7269163"/>
                  <a:ext cx="736600" cy="1168400"/>
                </a:xfrm>
                <a:custGeom>
                  <a:avLst/>
                  <a:gdLst>
                    <a:gd name="T0" fmla="*/ 2147483646 w 21636"/>
                    <a:gd name="T1" fmla="*/ 2147483646 h 21600"/>
                    <a:gd name="T2" fmla="*/ 0 w 21636"/>
                    <a:gd name="T3" fmla="*/ 2147483646 h 21600"/>
                    <a:gd name="T4" fmla="*/ 2147483646 w 21636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36" h="21600" fill="none" extrusionOk="0">
                      <a:moveTo>
                        <a:pt x="21635" y="20007"/>
                      </a:moveTo>
                      <a:cubicBezTo>
                        <a:pt x="19051" y="21059"/>
                        <a:pt x="16287" y="21599"/>
                        <a:pt x="13497" y="21600"/>
                      </a:cubicBezTo>
                      <a:cubicBezTo>
                        <a:pt x="8590" y="21600"/>
                        <a:pt x="3830" y="19929"/>
                        <a:pt x="0" y="16863"/>
                      </a:cubicBezTo>
                    </a:path>
                    <a:path w="21636" h="21600" stroke="0" extrusionOk="0">
                      <a:moveTo>
                        <a:pt x="21635" y="20007"/>
                      </a:moveTo>
                      <a:cubicBezTo>
                        <a:pt x="19051" y="21059"/>
                        <a:pt x="16287" y="21599"/>
                        <a:pt x="13497" y="21600"/>
                      </a:cubicBezTo>
                      <a:cubicBezTo>
                        <a:pt x="8590" y="21600"/>
                        <a:pt x="3830" y="19929"/>
                        <a:pt x="0" y="16863"/>
                      </a:cubicBezTo>
                      <a:lnTo>
                        <a:pt x="13497" y="0"/>
                      </a:lnTo>
                      <a:lnTo>
                        <a:pt x="21635" y="2000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1C3648"/>
                    </a:gs>
                    <a:gs pos="100000">
                      <a:srgbClr val="40566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pic>
              <p:nvPicPr>
                <p:cNvPr id="196" name="Picture 545" descr="후렉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332" t="27170" r="41989" b="36320"/>
                <a:stretch>
                  <a:fillRect/>
                </a:stretch>
              </p:blipFill>
              <p:spPr bwMode="auto">
                <a:xfrm>
                  <a:off x="4530725" y="7099300"/>
                  <a:ext cx="954088" cy="863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7" name="Picture 546" descr="6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59313" y="7224713"/>
                  <a:ext cx="706437" cy="6810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8" name="WordArt 17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756150" y="7450125"/>
                  <a:ext cx="536575" cy="227997"/>
                </a:xfrm>
                <a:prstGeom prst="rect">
                  <a:avLst/>
                </a:prstGeom>
                <a:extLst>
                  <a:ext uri="{AF507438-7753-43E0-B8FC-AC1667EBCBE1}">
                    <a14:hiddenEffects xmlns:a14="http://schemas.microsoft.com/office/drawing/2010/main">
                      <a:effectLst/>
                    </a14:hiddenEffects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>
                    <a:defRPr/>
                  </a:pPr>
                  <a:r>
                    <a:rPr lang="en-US" altLang="ko-KR" b="1" kern="10" dirty="0" smtClean="0">
                      <a:ln w="2159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solidFill>
                        <a:srgbClr val="3282B4"/>
                      </a:solidFill>
                      <a:latin typeface="나눔고딕 ExtraBold"/>
                      <a:ea typeface="나눔고딕 ExtraBold"/>
                    </a:rPr>
                    <a:t>315</a:t>
                  </a:r>
                  <a:r>
                    <a:rPr lang="ko-KR" altLang="en-US" b="1" kern="10" dirty="0" smtClean="0">
                      <a:ln w="2159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  <a:solidFill>
                        <a:srgbClr val="3282B4"/>
                      </a:solidFill>
                      <a:latin typeface="나눔고딕 ExtraBold"/>
                      <a:ea typeface="나눔고딕 ExtraBold"/>
                    </a:rPr>
                    <a:t>명</a:t>
                  </a:r>
                  <a:endParaRPr lang="ko-KR" altLang="en-US" b="1" kern="10" dirty="0">
                    <a:ln w="2159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solidFill>
                      <a:srgbClr val="3282B4"/>
                    </a:solidFill>
                    <a:latin typeface="나눔고딕 ExtraBold"/>
                    <a:ea typeface="나눔고딕 ExtraBold"/>
                  </a:endParaRPr>
                </a:p>
              </p:txBody>
            </p:sp>
            <p:sp>
              <p:nvSpPr>
                <p:cNvPr id="199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4513268" y="6791523"/>
                  <a:ext cx="663832" cy="283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기술지원본부</a:t>
                  </a:r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/>
                  </a:r>
                  <a:b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</a:br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73%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0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5384627" y="6911599"/>
                  <a:ext cx="601476" cy="4248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hangingPunct="1">
                    <a:buFont typeface="Wingdings" panose="05000000000000000000" pitchFamily="2" charset="2"/>
                    <a:buNone/>
                  </a:pP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경영</a:t>
                  </a:r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/>
                  </a:r>
                  <a:b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</a:b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지원본부</a:t>
                  </a:r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/>
                  </a:r>
                  <a:b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</a:br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3%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1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4217722" y="7996136"/>
                  <a:ext cx="442555" cy="283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hangingPunct="1">
                    <a:buFont typeface="Wingdings" panose="05000000000000000000" pitchFamily="2" charset="2"/>
                    <a:buNone/>
                  </a:pPr>
                  <a:r>
                    <a:rPr lang="ko-KR" altLang="en-US" sz="1000" dirty="0" smtClean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영업본부</a:t>
                  </a:r>
                  <a:r>
                    <a:rPr lang="ko-KR" altLang="en-US" sz="1000" dirty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/>
                  </a:r>
                  <a:br>
                    <a:rPr lang="ko-KR" altLang="en-US" sz="1000" dirty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</a:br>
                  <a:r>
                    <a:rPr lang="en-US" altLang="ko-KR" sz="1000" dirty="0" smtClean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15.6%</a:t>
                  </a:r>
                  <a:endParaRPr lang="en-US" altLang="ko-KR" sz="1000" dirty="0">
                    <a:gradFill>
                      <a:gsLst>
                        <a:gs pos="0">
                          <a:schemeClr val="bg1"/>
                        </a:gs>
                        <a:gs pos="50000">
                          <a:schemeClr val="bg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2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5218669" y="7808913"/>
                  <a:ext cx="331916" cy="283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000" dirty="0" smtClean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연구소</a:t>
                  </a:r>
                  <a:endParaRPr lang="en-US" altLang="ko-KR" sz="1000" dirty="0" smtClean="0">
                    <a:gradFill>
                      <a:gsLst>
                        <a:gs pos="0">
                          <a:schemeClr val="bg1"/>
                        </a:gs>
                        <a:gs pos="50000">
                          <a:schemeClr val="bg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  <a:p>
                  <a:pPr algn="ctr"/>
                  <a:r>
                    <a:rPr lang="en-US" altLang="ko-KR" sz="1000" dirty="0" smtClean="0">
                      <a:gradFill>
                        <a:gsLst>
                          <a:gs pos="0">
                            <a:schemeClr val="bg1"/>
                          </a:gs>
                          <a:gs pos="50000">
                            <a:schemeClr val="bg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8.4%</a:t>
                  </a:r>
                  <a:endParaRPr lang="en-US" altLang="ko-KR" sz="1000" dirty="0">
                    <a:gradFill>
                      <a:gsLst>
                        <a:gs pos="0">
                          <a:schemeClr val="bg1"/>
                        </a:gs>
                        <a:gs pos="50000">
                          <a:schemeClr val="bg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3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3831527" y="6836060"/>
                  <a:ext cx="323065" cy="1416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234</a:t>
                  </a: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명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4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6261096" y="6642483"/>
                  <a:ext cx="181448" cy="1416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9</a:t>
                  </a: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명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5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6218014" y="7509422"/>
                  <a:ext cx="252256" cy="1416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27</a:t>
                  </a: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명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06" name="Rectangle 338"/>
                <p:cNvSpPr>
                  <a:spLocks noChangeArrowheads="1"/>
                </p:cNvSpPr>
                <p:nvPr/>
              </p:nvSpPr>
              <p:spPr bwMode="auto">
                <a:xfrm flipH="1">
                  <a:off x="3716626" y="8257424"/>
                  <a:ext cx="252256" cy="1416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1pPr>
                  <a:lvl2pPr marL="742950" indent="-28575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2pPr>
                  <a:lvl3pPr marL="11430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3pPr>
                  <a:lvl4pPr marL="16002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4pPr>
                  <a:lvl5pPr marL="2057400" indent="-228600" defTabSz="995363"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5pPr>
                  <a:lvl6pPr marL="25146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6pPr>
                  <a:lvl7pPr marL="29718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7pPr>
                  <a:lvl8pPr marL="34290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8pPr>
                  <a:lvl9pPr marL="3886200" indent="-228600" defTabSz="9953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1200">
                      <a:solidFill>
                        <a:schemeClr val="tx1"/>
                      </a:solidFill>
                      <a:latin typeface="굴림" panose="020B0600000101010101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en-US" altLang="ko-KR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50</a:t>
                  </a:r>
                  <a:r>
                    <a:rPr lang="ko-KR" altLang="en-US" sz="1000" dirty="0" smtClean="0">
                      <a:gradFill>
                        <a:gsLst>
                          <a:gs pos="0">
                            <a:schemeClr val="tx1"/>
                          </a:gs>
                          <a:gs pos="50000">
                            <a:schemeClr val="tx1"/>
                          </a:gs>
                        </a:gsLst>
                        <a:lin ang="5400000" scaled="0"/>
                      </a:gra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명</a:t>
                  </a:r>
                  <a:endParaRPr lang="en-US" altLang="ko-KR" sz="1000" dirty="0">
                    <a:gradFill>
                      <a:gsLst>
                        <a:gs pos="0">
                          <a:schemeClr val="tx1"/>
                        </a:gs>
                        <a:gs pos="50000">
                          <a:schemeClr val="tx1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  <p:sp>
            <p:nvSpPr>
              <p:cNvPr id="189" name="WordArt 17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82491" y="3117907"/>
                <a:ext cx="536575" cy="23068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ko-KR" b="1" kern="10" dirty="0" smtClean="0">
                    <a:solidFill>
                      <a:srgbClr val="3282B4"/>
                    </a:solidFill>
                    <a:latin typeface="나눔고딕 ExtraBold"/>
                    <a:ea typeface="나눔고딕 ExtraBold"/>
                  </a:rPr>
                  <a:t>320</a:t>
                </a:r>
                <a:r>
                  <a:rPr lang="ko-KR" altLang="en-US" b="1" kern="10" dirty="0" smtClean="0">
                    <a:solidFill>
                      <a:srgbClr val="3282B4"/>
                    </a:solidFill>
                    <a:latin typeface="나눔고딕 ExtraBold"/>
                    <a:ea typeface="나눔고딕 ExtraBold"/>
                  </a:rPr>
                  <a:t>명</a:t>
                </a:r>
                <a:endParaRPr lang="ko-KR" altLang="en-US" b="1" kern="10" dirty="0">
                  <a:solidFill>
                    <a:srgbClr val="3282B4"/>
                  </a:solidFill>
                  <a:latin typeface="나눔고딕 ExtraBold"/>
                  <a:ea typeface="나눔고딕 ExtraBold"/>
                </a:endParaRPr>
              </a:p>
            </p:txBody>
          </p:sp>
        </p:grpSp>
        <p:sp>
          <p:nvSpPr>
            <p:cNvPr id="183" name="모서리가 둥근 직사각형 182"/>
            <p:cNvSpPr/>
            <p:nvPr/>
          </p:nvSpPr>
          <p:spPr>
            <a:xfrm>
              <a:off x="5258060" y="4008829"/>
              <a:ext cx="1513735" cy="232907"/>
            </a:xfrm>
            <a:prstGeom prst="roundRect">
              <a:avLst>
                <a:gd name="adj" fmla="val 7252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 w="9525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rgbClr val="E2E2E3"/>
                  </a:gs>
                </a:gsLst>
                <a:lin ang="16200000" scaled="1"/>
                <a:tileRect/>
              </a:gradFill>
            </a:ln>
            <a:effectLst>
              <a:outerShdw dist="12700" dir="5400000" algn="t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80975" algn="ctr" eaLnBrk="0" latinLnBrk="0" hangingPunct="0">
                <a:lnSpc>
                  <a:spcPct val="110000"/>
                </a:lnSpc>
                <a:defRPr/>
              </a:pPr>
              <a:r>
                <a:rPr lang="ko-KR" altLang="en-US" sz="1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ix고딕 B" pitchFamily="18" charset="-127"/>
                  <a:ea typeface="Rix고딕 B" pitchFamily="18" charset="-127"/>
                  <a:cs typeface="Arial" pitchFamily="34" charset="0"/>
                </a:rPr>
                <a:t>전체 인원 현황</a:t>
              </a:r>
              <a:endPara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Rix고딕 B" pitchFamily="18" charset="-127"/>
                <a:ea typeface="Rix고딕 B" pitchFamily="18" charset="-127"/>
                <a:cs typeface="Arial" pitchFamily="34" charset="0"/>
              </a:endParaRPr>
            </a:p>
          </p:txBody>
        </p:sp>
        <p:sp>
          <p:nvSpPr>
            <p:cNvPr id="184" name="자유형 183"/>
            <p:cNvSpPr/>
            <p:nvPr/>
          </p:nvSpPr>
          <p:spPr>
            <a:xfrm>
              <a:off x="5123394" y="3660313"/>
              <a:ext cx="577581" cy="73734"/>
            </a:xfrm>
            <a:custGeom>
              <a:avLst/>
              <a:gdLst>
                <a:gd name="connsiteX0" fmla="*/ 716280 w 716280"/>
                <a:gd name="connsiteY0" fmla="*/ 0 h 182880"/>
                <a:gd name="connsiteX1" fmla="*/ 640080 w 716280"/>
                <a:gd name="connsiteY1" fmla="*/ 182880 h 182880"/>
                <a:gd name="connsiteX2" fmla="*/ 0 w 716280"/>
                <a:gd name="connsiteY2" fmla="*/ 18288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6280" h="182880">
                  <a:moveTo>
                    <a:pt x="716280" y="0"/>
                  </a:moveTo>
                  <a:lnTo>
                    <a:pt x="640080" y="182880"/>
                  </a:lnTo>
                  <a:lnTo>
                    <a:pt x="0" y="182880"/>
                  </a:lnTo>
                </a:path>
              </a:pathLst>
            </a:custGeom>
            <a:noFill/>
            <a:ln w="127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자유형 184"/>
            <p:cNvSpPr/>
            <p:nvPr/>
          </p:nvSpPr>
          <p:spPr>
            <a:xfrm>
              <a:off x="6894256" y="2413226"/>
              <a:ext cx="491559" cy="110601"/>
            </a:xfrm>
            <a:custGeom>
              <a:avLst/>
              <a:gdLst>
                <a:gd name="connsiteX0" fmla="*/ 0 w 609600"/>
                <a:gd name="connsiteY0" fmla="*/ 137160 h 137160"/>
                <a:gd name="connsiteX1" fmla="*/ 76200 w 609600"/>
                <a:gd name="connsiteY1" fmla="*/ 0 h 137160"/>
                <a:gd name="connsiteX2" fmla="*/ 609600 w 609600"/>
                <a:gd name="connsiteY2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137160">
                  <a:moveTo>
                    <a:pt x="0" y="137160"/>
                  </a:moveTo>
                  <a:lnTo>
                    <a:pt x="76200" y="0"/>
                  </a:lnTo>
                  <a:lnTo>
                    <a:pt x="609600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자유형 185"/>
            <p:cNvSpPr/>
            <p:nvPr/>
          </p:nvSpPr>
          <p:spPr>
            <a:xfrm>
              <a:off x="5259824" y="2572983"/>
              <a:ext cx="571437" cy="129034"/>
            </a:xfrm>
            <a:custGeom>
              <a:avLst/>
              <a:gdLst>
                <a:gd name="connsiteX0" fmla="*/ 708660 w 708660"/>
                <a:gd name="connsiteY0" fmla="*/ 160020 h 160020"/>
                <a:gd name="connsiteX1" fmla="*/ 632460 w 708660"/>
                <a:gd name="connsiteY1" fmla="*/ 0 h 160020"/>
                <a:gd name="connsiteX2" fmla="*/ 0 w 708660"/>
                <a:gd name="connsiteY2" fmla="*/ 0 h 1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8660" h="160020">
                  <a:moveTo>
                    <a:pt x="708660" y="160020"/>
                  </a:moveTo>
                  <a:lnTo>
                    <a:pt x="632460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자유형 186"/>
            <p:cNvSpPr/>
            <p:nvPr/>
          </p:nvSpPr>
          <p:spPr>
            <a:xfrm>
              <a:off x="6677638" y="3120073"/>
              <a:ext cx="698218" cy="106036"/>
            </a:xfrm>
            <a:custGeom>
              <a:avLst/>
              <a:gdLst>
                <a:gd name="connsiteX0" fmla="*/ 0 w 1005840"/>
                <a:gd name="connsiteY0" fmla="*/ 213360 h 213360"/>
                <a:gd name="connsiteX1" fmla="*/ 106680 w 1005840"/>
                <a:gd name="connsiteY1" fmla="*/ 0 h 213360"/>
                <a:gd name="connsiteX2" fmla="*/ 1005840 w 1005840"/>
                <a:gd name="connsiteY2" fmla="*/ 0 h 21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840" h="213360">
                  <a:moveTo>
                    <a:pt x="0" y="213360"/>
                  </a:moveTo>
                  <a:lnTo>
                    <a:pt x="106680" y="0"/>
                  </a:lnTo>
                  <a:lnTo>
                    <a:pt x="1005840" y="0"/>
                  </a:lnTo>
                </a:path>
              </a:pathLst>
            </a:custGeom>
            <a:noFill/>
            <a:ln w="12700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7" name="TextBox 42"/>
          <p:cNvSpPr txBox="1"/>
          <p:nvPr/>
        </p:nvSpPr>
        <p:spPr>
          <a:xfrm>
            <a:off x="8156302" y="4755034"/>
            <a:ext cx="95218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8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기준일자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8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</a:rPr>
              <a:t>2016.04)</a:t>
            </a:r>
            <a:endParaRPr lang="en-US" altLang="ko-KR" sz="8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8" name="모서리가 둥근 직사각형 207"/>
          <p:cNvSpPr/>
          <p:nvPr/>
        </p:nvSpPr>
        <p:spPr>
          <a:xfrm>
            <a:off x="857803" y="2591976"/>
            <a:ext cx="851964" cy="177777"/>
          </a:xfrm>
          <a:prstGeom prst="roundRect">
            <a:avLst/>
          </a:prstGeom>
          <a:gradFill>
            <a:gsLst>
              <a:gs pos="23000">
                <a:srgbClr val="006CBB">
                  <a:lumMod val="76000"/>
                  <a:lumOff val="24000"/>
                </a:srgbClr>
              </a:gs>
              <a:gs pos="77000">
                <a:srgbClr val="0070C0">
                  <a:lumMod val="84000"/>
                  <a:lumOff val="16000"/>
                </a:srgbClr>
              </a:gs>
              <a:gs pos="0">
                <a:srgbClr val="00559F">
                  <a:lumMod val="81000"/>
                  <a:lumOff val="19000"/>
                </a:srgbClr>
              </a:gs>
              <a:gs pos="100000">
                <a:srgbClr val="002060">
                  <a:lumMod val="63000"/>
                  <a:lumOff val="37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경영지원본부</a:t>
            </a:r>
            <a:endParaRPr kumimoji="0" lang="ko-KR" altLang="en-US" sz="1050" kern="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209" name="모서리가 둥근 직사각형 208"/>
          <p:cNvSpPr/>
          <p:nvPr/>
        </p:nvSpPr>
        <p:spPr>
          <a:xfrm>
            <a:off x="3210739" y="2583650"/>
            <a:ext cx="704103" cy="177777"/>
          </a:xfrm>
          <a:prstGeom prst="roundRect">
            <a:avLst/>
          </a:prstGeom>
          <a:gradFill>
            <a:gsLst>
              <a:gs pos="23000">
                <a:srgbClr val="006CBB">
                  <a:lumMod val="76000"/>
                  <a:lumOff val="24000"/>
                </a:srgbClr>
              </a:gs>
              <a:gs pos="77000">
                <a:srgbClr val="0070C0">
                  <a:lumMod val="84000"/>
                  <a:lumOff val="16000"/>
                </a:srgbClr>
              </a:gs>
              <a:gs pos="0">
                <a:srgbClr val="00559F">
                  <a:lumMod val="81000"/>
                  <a:lumOff val="19000"/>
                </a:srgbClr>
              </a:gs>
              <a:gs pos="100000">
                <a:srgbClr val="002060">
                  <a:lumMod val="63000"/>
                  <a:lumOff val="37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kern="0" dirty="0" smtClean="0">
                <a:solidFill>
                  <a:schemeClr val="bg1">
                    <a:alpha val="99000"/>
                  </a:schemeClr>
                </a:solidFill>
                <a:effectLst>
                  <a:outerShdw blurRad="76200" algn="ctr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연구소</a:t>
            </a:r>
            <a:endParaRPr kumimoji="0" lang="ko-KR" altLang="en-US" sz="1050" kern="0" dirty="0">
              <a:solidFill>
                <a:schemeClr val="bg1">
                  <a:alpha val="99000"/>
                </a:schemeClr>
              </a:solidFill>
              <a:effectLst>
                <a:outerShdw blurRad="76200" algn="ctr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210" name="모서리가 둥근 직사각형 209"/>
          <p:cNvSpPr/>
          <p:nvPr/>
        </p:nvSpPr>
        <p:spPr>
          <a:xfrm>
            <a:off x="1086388" y="4858607"/>
            <a:ext cx="1014812" cy="17800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중부사업부</a:t>
            </a: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대전</a:t>
            </a: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211" name="모서리가 둥근 직사각형 210"/>
          <p:cNvSpPr/>
          <p:nvPr/>
        </p:nvSpPr>
        <p:spPr>
          <a:xfrm>
            <a:off x="1086388" y="5114863"/>
            <a:ext cx="1014812" cy="17800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호남사업부</a:t>
            </a: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광주</a:t>
            </a:r>
            <a:r>
              <a:rPr lang="en-US" altLang="ko-KR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lang="ko-KR" altLang="en-US" sz="1000" kern="0" spc="-50" dirty="0">
              <a:solidFill>
                <a:schemeClr val="tx1">
                  <a:alpha val="99000"/>
                </a:schemeClr>
              </a:solidFill>
              <a:effectLst>
                <a:outerShdw blurRad="76200" algn="ctr" rotWithShape="0">
                  <a:schemeClr val="bg1"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212" name="모서리가 둥근 직사각형 211"/>
          <p:cNvSpPr/>
          <p:nvPr/>
        </p:nvSpPr>
        <p:spPr>
          <a:xfrm>
            <a:off x="1086388" y="5371120"/>
            <a:ext cx="1014812" cy="178000"/>
          </a:xfrm>
          <a:prstGeom prst="roundRect">
            <a:avLst/>
          </a:prstGeom>
          <a:gradFill>
            <a:gsLst>
              <a:gs pos="16000">
                <a:schemeClr val="bg1">
                  <a:lumMod val="95000"/>
                </a:schemeClr>
              </a:gs>
              <a:gs pos="0">
                <a:srgbClr val="B5B5B5"/>
              </a:gs>
              <a:gs pos="87000">
                <a:schemeClr val="bg1">
                  <a:lumMod val="95000"/>
                </a:schemeClr>
              </a:gs>
              <a:gs pos="100000">
                <a:srgbClr val="C0C0C0"/>
              </a:gs>
            </a:gsLst>
            <a:lin ang="600000" scaled="0"/>
          </a:gradFill>
          <a:ln w="12700" cap="flat" cmpd="sng" algn="ctr">
            <a:noFill/>
            <a:prstDash val="solid"/>
          </a:ln>
          <a:effectLst>
            <a:outerShdw blurRad="25400" algn="ct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 anchor="ctr">
            <a:noAutofit/>
            <a:scene3d>
              <a:camera prst="orthographicFront"/>
              <a:lightRig rig="threePt" dir="t"/>
            </a:scene3d>
            <a:sp3d/>
          </a:bodyPr>
          <a:lstStyle/>
          <a:p>
            <a:pPr algn="ctr" defTabSz="914342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000" kern="0" spc="-50" dirty="0">
                <a:solidFill>
                  <a:schemeClr val="tx1">
                    <a:alpha val="99000"/>
                  </a:schemeClr>
                </a:solidFill>
                <a:effectLst>
                  <a:outerShdw blurRad="76200" algn="ctr" rotWithShape="0">
                    <a:schemeClr val="bg1"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영남사업부</a:t>
            </a:r>
          </a:p>
        </p:txBody>
      </p:sp>
      <p:grpSp>
        <p:nvGrpSpPr>
          <p:cNvPr id="213" name="그룹 212"/>
          <p:cNvGrpSpPr/>
          <p:nvPr/>
        </p:nvGrpSpPr>
        <p:grpSpPr>
          <a:xfrm>
            <a:off x="1295238" y="5625093"/>
            <a:ext cx="805962" cy="795025"/>
            <a:chOff x="3922080" y="3907738"/>
            <a:chExt cx="726890" cy="820037"/>
          </a:xfrm>
        </p:grpSpPr>
        <p:sp>
          <p:nvSpPr>
            <p:cNvPr id="214" name="모서리가 둥근 직사각형 213"/>
            <p:cNvSpPr/>
            <p:nvPr/>
          </p:nvSpPr>
          <p:spPr>
            <a:xfrm>
              <a:off x="3922080" y="3907738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대구지사</a:t>
              </a:r>
            </a:p>
          </p:txBody>
        </p:sp>
        <p:sp>
          <p:nvSpPr>
            <p:cNvPr id="215" name="모서리가 둥근 직사각형 214"/>
            <p:cNvSpPr/>
            <p:nvPr/>
          </p:nvSpPr>
          <p:spPr>
            <a:xfrm>
              <a:off x="3922080" y="4125517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부산지사</a:t>
              </a:r>
            </a:p>
          </p:txBody>
        </p:sp>
        <p:sp>
          <p:nvSpPr>
            <p:cNvPr id="216" name="모서리가 둥근 직사각형 215"/>
            <p:cNvSpPr/>
            <p:nvPr/>
          </p:nvSpPr>
          <p:spPr>
            <a:xfrm>
              <a:off x="3922080" y="4343296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울산지사</a:t>
              </a:r>
            </a:p>
          </p:txBody>
        </p:sp>
        <p:sp>
          <p:nvSpPr>
            <p:cNvPr id="217" name="모서리가 둥근 직사각형 216"/>
            <p:cNvSpPr/>
            <p:nvPr/>
          </p:nvSpPr>
          <p:spPr>
            <a:xfrm>
              <a:off x="3922080" y="4561075"/>
              <a:ext cx="726890" cy="166700"/>
            </a:xfrm>
            <a:prstGeom prst="roundRect">
              <a:avLst/>
            </a:prstGeom>
            <a:gradFill>
              <a:gsLst>
                <a:gs pos="16000">
                  <a:schemeClr val="bg1">
                    <a:lumMod val="95000"/>
                  </a:schemeClr>
                </a:gs>
                <a:gs pos="0">
                  <a:srgbClr val="B5B5B5"/>
                </a:gs>
                <a:gs pos="87000">
                  <a:schemeClr val="bg1">
                    <a:lumMod val="95000"/>
                  </a:schemeClr>
                </a:gs>
                <a:gs pos="100000">
                  <a:srgbClr val="C0C0C0"/>
                </a:gs>
              </a:gsLst>
              <a:lin ang="600000" scaled="0"/>
            </a:gradFill>
            <a:ln w="12700" cap="flat" cmpd="sng" algn="ctr">
              <a:noFill/>
              <a:prstDash val="solid"/>
            </a:ln>
            <a:effectLst>
              <a:outerShdw blurRad="25400" algn="ctr" rotWithShape="0">
                <a:prstClr val="black">
                  <a:alpha val="40000"/>
                </a:prstClr>
              </a:outerShdw>
            </a:effectLst>
          </p:spPr>
          <p:txBody>
            <a:bodyPr wrap="square" lIns="36000" tIns="36000" rIns="36000" bIns="36000" rtlCol="0" anchor="ctr">
              <a:no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algn="ctr" defTabSz="914342" fontAlgn="auto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000" kern="0" spc="-50" dirty="0">
                  <a:solidFill>
                    <a:schemeClr val="tx1">
                      <a:alpha val="99000"/>
                    </a:schemeClr>
                  </a:solidFill>
                  <a:effectLst>
                    <a:outerShdw blurRad="76200" algn="ctr" rotWithShape="0">
                      <a:schemeClr val="bg1">
                        <a:alpha val="40000"/>
                      </a:scheme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마산지사</a:t>
              </a:r>
            </a:p>
          </p:txBody>
        </p:sp>
      </p:grpSp>
      <p:cxnSp>
        <p:nvCxnSpPr>
          <p:cNvPr id="218" name="직선 연결선 217"/>
          <p:cNvCxnSpPr/>
          <p:nvPr/>
        </p:nvCxnSpPr>
        <p:spPr>
          <a:xfrm>
            <a:off x="2300973" y="6174089"/>
            <a:ext cx="315" cy="1440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51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소개</a:t>
            </a:r>
            <a:r>
              <a:rPr lang="en-US" altLang="ko-KR" dirty="0" smtClean="0"/>
              <a:t>(3/4)</a:t>
            </a:r>
            <a:endParaRPr lang="ko-KR" altLang="en-US" dirty="0"/>
          </a:p>
        </p:txBody>
      </p:sp>
      <p:graphicFrame>
        <p:nvGraphicFramePr>
          <p:cNvPr id="93" name="Group 1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720319"/>
              </p:ext>
            </p:extLst>
          </p:nvPr>
        </p:nvGraphicFramePr>
        <p:xfrm>
          <a:off x="5150261" y="5798215"/>
          <a:ext cx="4302908" cy="539968"/>
        </p:xfrm>
        <a:graphic>
          <a:graphicData uri="http://schemas.openxmlformats.org/drawingml/2006/table">
            <a:tbl>
              <a:tblPr/>
              <a:tblGrid>
                <a:gridCol w="1000433"/>
                <a:gridCol w="1029595"/>
                <a:gridCol w="786983"/>
                <a:gridCol w="793367"/>
                <a:gridCol w="692530"/>
              </a:tblGrid>
              <a:tr h="25944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alpha val="99000"/>
                            </a:schemeClr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구 분</a:t>
                      </a: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alpha val="99000"/>
                            </a:schemeClr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평가기관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>
                            <a:alpha val="99000"/>
                          </a:schemeClr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alpha val="99000"/>
                            </a:schemeClr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등급평가일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>
                            <a:alpha val="99000"/>
                          </a:schemeClr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alpha val="99000"/>
                            </a:schemeClr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등급유효기간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>
                            <a:alpha val="99000"/>
                          </a:schemeClr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alpha val="99000"/>
                            </a:schemeClr>
                          </a:soli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신용등급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>
                            <a:alpha val="99000"/>
                          </a:schemeClr>
                        </a:soli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28052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기업신용평가등급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37575" marR="37575" marT="18787" marB="18787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noProof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SCI</a:t>
                      </a:r>
                      <a:r>
                        <a:rPr kumimoji="1" lang="ko-KR" altLang="en-US" sz="900" b="0" i="0" u="none" strike="noStrike" kern="1200" cap="none" normalizeH="0" baseline="0" noProof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평가정보㈜</a:t>
                      </a:r>
                      <a:endParaRPr kumimoji="1" lang="en-US" altLang="ko-KR" sz="900" b="0" i="0" u="none" strike="noStrike" kern="1200" cap="none" normalizeH="0" baseline="0" noProof="0" dirty="0" smtClean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Rix모던고딕 B" panose="02020603020101020101" pitchFamily="18" charset="-127"/>
                        <a:ea typeface="Rix모던고딕 B" panose="02020603020101020101" pitchFamily="18" charset="-127"/>
                        <a:cs typeface="+mn-cs"/>
                      </a:endParaRPr>
                    </a:p>
                  </a:txBody>
                  <a:tcPr marL="7892" marR="7892" marT="7892" marB="0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2017.05.19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noProof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2018.05.18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noProof="0" dirty="0" smtClean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Rix모던고딕 B" panose="02020603020101020101" pitchFamily="18" charset="-127"/>
                          <a:ea typeface="Rix모던고딕 B" panose="02020603020101020101" pitchFamily="18" charset="-127"/>
                          <a:cs typeface="+mn-cs"/>
                        </a:rPr>
                        <a:t>A-</a:t>
                      </a:r>
                    </a:p>
                  </a:txBody>
                  <a:tcPr marL="7892" marR="7892" marT="7892" marB="0" anchor="ctr">
                    <a:lnL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" name="WordArt 328"/>
          <p:cNvSpPr>
            <a:spLocks noChangeArrowheads="1" noChangeShapeType="1" noTextEdit="1"/>
          </p:cNvSpPr>
          <p:nvPr/>
        </p:nvSpPr>
        <p:spPr bwMode="auto">
          <a:xfrm>
            <a:off x="713703" y="923143"/>
            <a:ext cx="8516556" cy="228600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3600" kern="10" dirty="0">
                <a:solidFill>
                  <a:prstClr val="black"/>
                </a:solidFill>
                <a:latin typeface="HY견고딕"/>
                <a:ea typeface="HY견고딕"/>
              </a:rPr>
              <a:t>안정적 재무구조와 경영상태를 입증하는 </a:t>
            </a:r>
            <a:r>
              <a:rPr kumimoji="0" lang="ko-KR" altLang="en-US" sz="3600" kern="10" dirty="0">
                <a:solidFill>
                  <a:srgbClr val="0000FF"/>
                </a:solidFill>
                <a:latin typeface="HY견고딕"/>
                <a:ea typeface="HY견고딕"/>
              </a:rPr>
              <a:t>“</a:t>
            </a:r>
            <a:r>
              <a:rPr kumimoji="0" lang="en-US" altLang="ko-KR" sz="3600" kern="10" dirty="0" smtClean="0">
                <a:solidFill>
                  <a:srgbClr val="0000FF"/>
                </a:solidFill>
                <a:latin typeface="HY견고딕"/>
                <a:ea typeface="HY견고딕"/>
              </a:rPr>
              <a:t>A-” </a:t>
            </a:r>
            <a:r>
              <a:rPr kumimoji="0" lang="ko-KR" altLang="en-US" sz="3600" kern="10" dirty="0">
                <a:solidFill>
                  <a:prstClr val="black"/>
                </a:solidFill>
                <a:latin typeface="HY견고딕"/>
                <a:ea typeface="HY견고딕"/>
              </a:rPr>
              <a:t>신용평가등급과 최근 </a:t>
            </a:r>
            <a:r>
              <a:rPr kumimoji="0" lang="en-US" altLang="ko-KR" sz="3600" kern="10" dirty="0">
                <a:solidFill>
                  <a:prstClr val="black"/>
                </a:solidFill>
                <a:latin typeface="HY견고딕"/>
                <a:ea typeface="HY견고딕"/>
              </a:rPr>
              <a:t>3</a:t>
            </a:r>
            <a:r>
              <a:rPr kumimoji="0" lang="ko-KR" altLang="en-US" sz="3600" kern="10" dirty="0">
                <a:solidFill>
                  <a:prstClr val="black"/>
                </a:solidFill>
                <a:latin typeface="HY견고딕"/>
                <a:ea typeface="HY견고딕"/>
              </a:rPr>
              <a:t>년 자본금 및 매출액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490082" y="1282082"/>
            <a:ext cx="8925835" cy="45719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rgbClr val="1F497D">
                <a:lumMod val="60000"/>
                <a:lumOff val="4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lIns="108000" tIns="504000" rtlCol="0"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0488" algn="l"/>
                <a:tab pos="361950" algn="l"/>
              </a:tabLst>
              <a:defRPr/>
            </a:pP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96" name="그룹 95"/>
          <p:cNvGrpSpPr/>
          <p:nvPr/>
        </p:nvGrpSpPr>
        <p:grpSpPr>
          <a:xfrm>
            <a:off x="5078253" y="1582180"/>
            <a:ext cx="4302910" cy="261126"/>
            <a:chOff x="697684" y="4978936"/>
            <a:chExt cx="4302910" cy="216000"/>
          </a:xfrm>
        </p:grpSpPr>
        <p:sp>
          <p:nvSpPr>
            <p:cNvPr id="97" name="직사각형 96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88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신용평가등급 확인서</a:t>
              </a:r>
              <a:endParaRPr lang="ko-KR" altLang="en-US" sz="12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aphicFrame>
        <p:nvGraphicFramePr>
          <p:cNvPr id="99" name="Group 2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370851"/>
              </p:ext>
            </p:extLst>
          </p:nvPr>
        </p:nvGraphicFramePr>
        <p:xfrm>
          <a:off x="509589" y="1993869"/>
          <a:ext cx="4293391" cy="2090797"/>
        </p:xfrm>
        <a:graphic>
          <a:graphicData uri="http://schemas.openxmlformats.org/drawingml/2006/table">
            <a:tbl>
              <a:tblPr/>
              <a:tblGrid>
                <a:gridCol w="458843"/>
                <a:gridCol w="868424"/>
                <a:gridCol w="988708"/>
                <a:gridCol w="988708"/>
                <a:gridCol w="988708"/>
              </a:tblGrid>
              <a:tr h="283330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구 분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2014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년도</a:t>
                      </a:r>
                    </a:p>
                  </a:txBody>
                  <a:tcPr marL="43200" marR="43200" marT="36000" marB="36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2015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년도</a:t>
                      </a:r>
                    </a:p>
                  </a:txBody>
                  <a:tcPr marL="43200" marR="43200" marT="36000" marB="36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2016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년도</a:t>
                      </a:r>
                    </a:p>
                  </a:txBody>
                  <a:tcPr marL="43200" marR="43200" marT="36000" marB="36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350438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자본금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1,990,000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1,990,000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1,990,000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54737"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매출액</a:t>
                      </a:r>
                    </a:p>
                  </a:txBody>
                  <a:tcPr marL="43200" marR="43200" marT="36000" marB="36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제품매출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45343" marR="45343" marT="22673" marB="2267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1" hangingPunct="1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31,082,379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1" hangingPunct="1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26,319,345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1" hangingPunct="1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24,781,001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0" marR="7200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5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인프라 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ITO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45343" marR="45343" marT="22673" marB="2267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40,550,861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40,084,889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42,254,352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5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기타</a:t>
                      </a:r>
                      <a:endParaRPr kumimoji="1" lang="en-US" altLang="ko-KR" sz="1000" b="0" i="0" u="none" strike="noStrike" kern="1200" cap="none" normalizeH="0" baseline="0" dirty="0" smtClean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(MSP, </a:t>
                      </a:r>
                      <a:r>
                        <a:rPr kumimoji="1" lang="ko-KR" altLang="en-US" sz="9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임대 등</a:t>
                      </a:r>
                      <a:r>
                        <a:rPr kumimoji="1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)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gradFill>
                          <a:gsLst>
                            <a:gs pos="100000">
                              <a:schemeClr val="tx1"/>
                            </a:gs>
                            <a:gs pos="0">
                              <a:schemeClr val="tx1"/>
                            </a:gs>
                          </a:gsLst>
                          <a:lin ang="0" scaled="0"/>
                        </a:gradFill>
                        <a:effectLst/>
                        <a:latin typeface="나눔고딕 Bold" panose="020D0804000000000000" pitchFamily="50" charset="-127"/>
                        <a:ea typeface="나눔고딕 Bold" panose="020D0804000000000000" pitchFamily="50" charset="-127"/>
                        <a:cs typeface="+mn-cs"/>
                      </a:endParaRPr>
                    </a:p>
                  </a:txBody>
                  <a:tcPr marL="45343" marR="45343" marT="22673" marB="2267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10,010,394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10,655,087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noProof="0" dirty="0" smtClean="0">
                          <a:ln>
                            <a:noFill/>
                          </a:ln>
                          <a:gradFill>
                            <a:gsLst>
                              <a:gs pos="100000">
                                <a:schemeClr val="tx1"/>
                              </a:gs>
                              <a:gs pos="0">
                                <a:schemeClr val="tx1"/>
                              </a:gs>
                            </a:gsLst>
                            <a:lin ang="0" scaled="0"/>
                          </a:gra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  <a:cs typeface="+mn-cs"/>
                        </a:rPr>
                        <a:t>11,456,087</a:t>
                      </a:r>
                    </a:p>
                  </a:txBody>
                  <a:tcPr marL="72000" marR="72000" marT="72000" marB="72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54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  <a:ea typeface="산돌고딕B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합계</a:t>
                      </a:r>
                    </a:p>
                  </a:txBody>
                  <a:tcPr marL="43200" marR="43200" marT="36000" marB="36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EF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81,643,634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77,059,321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나눔고딕 Bold" panose="020D0804000000000000" pitchFamily="50" charset="-127"/>
                          <a:ea typeface="나눔고딕 Bold" panose="020D0804000000000000" pitchFamily="50" charset="-127"/>
                        </a:rPr>
                        <a:t>78,491,440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pSp>
        <p:nvGrpSpPr>
          <p:cNvPr id="100" name="그룹 99"/>
          <p:cNvGrpSpPr/>
          <p:nvPr/>
        </p:nvGrpSpPr>
        <p:grpSpPr>
          <a:xfrm>
            <a:off x="490082" y="1582180"/>
            <a:ext cx="4302910" cy="261126"/>
            <a:chOff x="697684" y="4978936"/>
            <a:chExt cx="4302910" cy="216000"/>
          </a:xfrm>
        </p:grpSpPr>
        <p:sp>
          <p:nvSpPr>
            <p:cNvPr id="101" name="직사각형 100"/>
            <p:cNvSpPr/>
            <p:nvPr/>
          </p:nvSpPr>
          <p:spPr>
            <a:xfrm>
              <a:off x="715594" y="4978936"/>
              <a:ext cx="4285000" cy="216000"/>
            </a:xfrm>
            <a:prstGeom prst="rect">
              <a:avLst/>
            </a:prstGeom>
            <a:gradFill flip="none" rotWithShape="1">
              <a:gsLst>
                <a:gs pos="72000">
                  <a:srgbClr val="3DA1E9"/>
                </a:gs>
                <a:gs pos="100000">
                  <a:srgbClr val="52B2F8">
                    <a:lumMod val="35000"/>
                    <a:lumOff val="65000"/>
                    <a:alpha val="0"/>
                  </a:srgbClr>
                </a:gs>
                <a:gs pos="0">
                  <a:srgbClr val="0070C0"/>
                </a:gs>
              </a:gsLst>
              <a:lin ang="0" scaled="0"/>
              <a:tileRect/>
            </a:gradFill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 contourW="1270"/>
            </a:bodyPr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자본금 및 매출액 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(</a:t>
              </a:r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최근 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3</a:t>
              </a:r>
              <a:r>
                <a:rPr lang="ko-KR" altLang="en-US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년</a:t>
              </a:r>
              <a:r>
                <a:rPr lang="en-US" altLang="ko-KR" sz="1200" dirty="0" smtClean="0">
                  <a:solidFill>
                    <a:schemeClr val="bg1"/>
                  </a:soli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)</a:t>
              </a:r>
              <a:endParaRPr lang="ko-KR" altLang="en-US" sz="1200" dirty="0">
                <a:solidFill>
                  <a:schemeClr val="bg1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697684" y="4978936"/>
              <a:ext cx="72008" cy="216000"/>
            </a:xfrm>
            <a:prstGeom prst="rect">
              <a:avLst/>
            </a:prstGeom>
            <a:solidFill>
              <a:srgbClr val="002060"/>
            </a:solidFill>
            <a:ln w="19050" cap="flat" cmpd="sng" algn="ctr">
              <a:noFill/>
              <a:prstDash val="solid"/>
            </a:ln>
            <a:effectLst/>
          </p:spPr>
          <p:txBody>
            <a:bodyPr lIns="108000" tIns="504000"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>
                  <a:tab pos="90488" algn="l"/>
                  <a:tab pos="361950" algn="l"/>
                </a:tabLst>
                <a:defRPr/>
              </a:pPr>
              <a:endParaRPr kumimoji="0" lang="ko-KR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103" name="직사각형 26"/>
          <p:cNvSpPr>
            <a:spLocks noChangeArrowheads="1"/>
          </p:cNvSpPr>
          <p:nvPr/>
        </p:nvSpPr>
        <p:spPr bwMode="auto">
          <a:xfrm>
            <a:off x="4079081" y="1650175"/>
            <a:ext cx="723900" cy="150692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108000" rIns="0" anchor="ctr"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(</a:t>
            </a:r>
            <a:r>
              <a:rPr kumimoji="0" lang="ko-KR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단위</a:t>
            </a:r>
            <a:r>
              <a:rPr kumimoji="0" lang="en-US" altLang="ko-K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:</a:t>
            </a:r>
            <a:r>
              <a:rPr kumimoji="0" lang="ko-KR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천원</a:t>
            </a:r>
            <a:r>
              <a:rPr kumimoji="0" lang="en-US" altLang="ko-KR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)</a:t>
            </a:r>
            <a:endParaRPr kumimoji="0" lang="ko-KR" altLang="en-US" sz="1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aphicFrame>
        <p:nvGraphicFramePr>
          <p:cNvPr id="104" name="차트 103"/>
          <p:cNvGraphicFramePr/>
          <p:nvPr>
            <p:extLst>
              <p:ext uri="{D42A27DB-BD31-4B8C-83A1-F6EECF244321}">
                <p14:modId xmlns:p14="http://schemas.microsoft.com/office/powerpoint/2010/main" val="1561347785"/>
              </p:ext>
            </p:extLst>
          </p:nvPr>
        </p:nvGraphicFramePr>
        <p:xfrm>
          <a:off x="666070" y="4526281"/>
          <a:ext cx="4136911" cy="183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5" name="직사각형 26"/>
          <p:cNvSpPr>
            <a:spLocks noChangeArrowheads="1"/>
          </p:cNvSpPr>
          <p:nvPr/>
        </p:nvSpPr>
        <p:spPr bwMode="auto">
          <a:xfrm>
            <a:off x="589436" y="6120795"/>
            <a:ext cx="519373" cy="15388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단위</a:t>
            </a:r>
            <a:r>
              <a:rPr kumimoji="0" lang="en-US" altLang="ko-KR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:</a:t>
            </a:r>
            <a:r>
              <a:rPr kumimoji="0" lang="ko-KR" altLang="en-US" sz="10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억원</a:t>
            </a:r>
            <a:endParaRPr kumimoji="0" lang="ko-KR" altLang="en-US" sz="100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06" name="직사각형 26"/>
          <p:cNvSpPr>
            <a:spLocks noChangeArrowheads="1"/>
          </p:cNvSpPr>
          <p:nvPr/>
        </p:nvSpPr>
        <p:spPr bwMode="auto">
          <a:xfrm>
            <a:off x="3256347" y="4802238"/>
            <a:ext cx="351058" cy="15388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770</a:t>
            </a:r>
            <a:r>
              <a:rPr kumimoji="0" lang="ko-KR" altLang="en-US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</a:t>
            </a:r>
          </a:p>
        </p:txBody>
      </p:sp>
      <p:sp>
        <p:nvSpPr>
          <p:cNvPr id="107" name="직사각형 26"/>
          <p:cNvSpPr>
            <a:spLocks noChangeArrowheads="1"/>
          </p:cNvSpPr>
          <p:nvPr/>
        </p:nvSpPr>
        <p:spPr bwMode="auto">
          <a:xfrm>
            <a:off x="1429430" y="5116890"/>
            <a:ext cx="351058" cy="15388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602</a:t>
            </a:r>
            <a:r>
              <a:rPr kumimoji="0" lang="ko-KR" altLang="en-US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</a:t>
            </a:r>
          </a:p>
        </p:txBody>
      </p:sp>
      <p:sp>
        <p:nvSpPr>
          <p:cNvPr id="108" name="직사각형 26"/>
          <p:cNvSpPr>
            <a:spLocks noChangeArrowheads="1"/>
          </p:cNvSpPr>
          <p:nvPr/>
        </p:nvSpPr>
        <p:spPr bwMode="auto">
          <a:xfrm>
            <a:off x="2367726" y="4861484"/>
            <a:ext cx="351058" cy="15388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800</a:t>
            </a:r>
            <a:r>
              <a:rPr kumimoji="0" lang="ko-KR" altLang="en-US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</a:t>
            </a:r>
          </a:p>
        </p:txBody>
      </p:sp>
      <p:pic>
        <p:nvPicPr>
          <p:cNvPr id="109" name="그림 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348" y="1942041"/>
            <a:ext cx="2615901" cy="3798000"/>
          </a:xfrm>
          <a:prstGeom prst="rect">
            <a:avLst/>
          </a:prstGeom>
        </p:spPr>
      </p:pic>
      <p:grpSp>
        <p:nvGrpSpPr>
          <p:cNvPr id="110" name="그룹 109"/>
          <p:cNvGrpSpPr/>
          <p:nvPr/>
        </p:nvGrpSpPr>
        <p:grpSpPr>
          <a:xfrm>
            <a:off x="6952872" y="2961372"/>
            <a:ext cx="2321904" cy="1030033"/>
            <a:chOff x="9402520" y="4552123"/>
            <a:chExt cx="1744481" cy="773879"/>
          </a:xfrm>
        </p:grpSpPr>
        <p:sp>
          <p:nvSpPr>
            <p:cNvPr id="111" name="Oval 124"/>
            <p:cNvSpPr>
              <a:spLocks noChangeArrowheads="1"/>
            </p:cNvSpPr>
            <p:nvPr/>
          </p:nvSpPr>
          <p:spPr bwMode="auto">
            <a:xfrm>
              <a:off x="10279873" y="4552123"/>
              <a:ext cx="803020" cy="77387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WordArt 127"/>
            <p:cNvSpPr>
              <a:spLocks noChangeArrowheads="1" noChangeShapeType="1" noTextEdit="1"/>
            </p:cNvSpPr>
            <p:nvPr/>
          </p:nvSpPr>
          <p:spPr bwMode="auto">
            <a:xfrm>
              <a:off x="10475465" y="4897444"/>
              <a:ext cx="414338" cy="241723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orthographicFront"/>
                <a:lightRig rig="threePt" dir="t"/>
              </a:scene3d>
              <a:sp3d contourW="38100">
                <a:bevelT w="1270"/>
                <a:contourClr>
                  <a:schemeClr val="bg1"/>
                </a:contourClr>
              </a:sp3d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1400" i="1" u="none" strike="noStrike" kern="10" cap="none" spc="0" normalizeH="0" baseline="0" noProof="0" dirty="0" smtClean="0">
                  <a:ln>
                    <a:noFill/>
                  </a:ln>
                  <a:gradFill rotWithShape="1">
                    <a:gsLst>
                      <a:gs pos="0">
                        <a:srgbClr val="0070C0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A-</a:t>
              </a:r>
              <a:endParaRPr kumimoji="1" lang="ko-KR" altLang="en-US" sz="1400" i="1" u="none" strike="noStrike" kern="10" cap="none" spc="0" normalizeH="0" baseline="0" noProof="0" dirty="0" smtClean="0">
                <a:ln>
                  <a:noFill/>
                </a:ln>
                <a:gradFill rotWithShape="1">
                  <a:gsLst>
                    <a:gs pos="0">
                      <a:srgbClr val="0070C0"/>
                    </a:gs>
                    <a:gs pos="100000">
                      <a:srgbClr val="000000"/>
                    </a:gs>
                  </a:gsLst>
                  <a:lin ang="5400000" scaled="1"/>
                </a:gra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13" name="Freeform 3"/>
            <p:cNvSpPr>
              <a:spLocks/>
            </p:cNvSpPr>
            <p:nvPr/>
          </p:nvSpPr>
          <p:spPr bwMode="auto">
            <a:xfrm rot="5400000">
              <a:off x="9897876" y="4677921"/>
              <a:ext cx="336618" cy="653160"/>
            </a:xfrm>
            <a:prstGeom prst="upArrow">
              <a:avLst/>
            </a:prstGeom>
            <a:gradFill>
              <a:gsLst>
                <a:gs pos="0">
                  <a:srgbClr val="DFEEFD">
                    <a:lumMod val="86000"/>
                  </a:srgbClr>
                </a:gs>
                <a:gs pos="50000">
                  <a:srgbClr val="DFEEFD"/>
                </a:gs>
                <a:gs pos="100000">
                  <a:schemeClr val="bg1"/>
                </a:gs>
              </a:gsLst>
              <a:lin ang="5400000" scaled="0"/>
            </a:gradFill>
            <a:ln>
              <a:noFill/>
            </a:ln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4" name="타원 113"/>
            <p:cNvSpPr/>
            <p:nvPr/>
          </p:nvSpPr>
          <p:spPr>
            <a:xfrm>
              <a:off x="9402520" y="4817309"/>
              <a:ext cx="354264" cy="35426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10237837" y="4648027"/>
              <a:ext cx="909164" cy="16310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orthographicFront"/>
                <a:lightRig rig="threePt" dir="t"/>
              </a:scene3d>
              <a:sp3d contourW="63500">
                <a:bevelT w="1270"/>
                <a:contourClr>
                  <a:schemeClr val="bg1"/>
                </a:contourClr>
              </a:sp3d>
            </a:bodyPr>
            <a:lstStyle/>
            <a:p>
              <a:pPr algn="ctr"/>
              <a:r>
                <a:rPr lang="ko-KR" altLang="en-US" sz="1200" kern="10" dirty="0" smtClean="0">
                  <a:ln w="12700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0082"/>
                      </a:gs>
                      <a:gs pos="100000">
                        <a:srgbClr val="990033"/>
                      </a:gs>
                    </a:gsLst>
                    <a:lin ang="5400000" scaled="1"/>
                  </a:gra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신용평가 등급</a:t>
              </a:r>
              <a:endParaRPr lang="en-US" altLang="ko-KR" sz="1200" kern="10" dirty="0" smtClean="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100000">
                      <a:srgbClr val="990033"/>
                    </a:gs>
                  </a:gsLst>
                  <a:lin ang="5400000" scaled="1"/>
                </a:gradFill>
                <a:effectLst>
                  <a:outerShdw blurRad="254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116" name="직사각형 26"/>
          <p:cNvSpPr>
            <a:spLocks noChangeArrowheads="1"/>
          </p:cNvSpPr>
          <p:nvPr/>
        </p:nvSpPr>
        <p:spPr bwMode="auto">
          <a:xfrm>
            <a:off x="4193473" y="4788361"/>
            <a:ext cx="351058" cy="153888"/>
          </a:xfrm>
          <a:prstGeom prst="rect">
            <a:avLst/>
          </a:prstGeom>
          <a:solidFill>
            <a:sysClr val="window" lastClr="FFFFFF">
              <a:alpha val="0"/>
            </a:sysClr>
          </a:solidFill>
          <a:ln w="317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 contourW="1270"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dirty="0" smtClean="0">
                <a:solidFill>
                  <a:prstClr val="black"/>
                </a:solidFill>
                <a:latin typeface="나눔고딕 Bold" panose="020D0804000000000000" pitchFamily="50" charset="-127"/>
                <a:ea typeface="나눔고딕 Bold" panose="020D0804000000000000" pitchFamily="50" charset="-127"/>
              </a:rPr>
              <a:t>785</a:t>
            </a:r>
            <a:r>
              <a:rPr kumimoji="0" lang="ko-KR" altLang="en-US" sz="10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rPr>
              <a:t>억</a:t>
            </a:r>
          </a:p>
        </p:txBody>
      </p:sp>
    </p:spTree>
    <p:extLst>
      <p:ext uri="{BB962C8B-B14F-4D97-AF65-F5344CB8AC3E}">
        <p14:creationId xmlns:p14="http://schemas.microsoft.com/office/powerpoint/2010/main" val="36554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64405" y="1003840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최근 </a:t>
            </a:r>
            <a:r>
              <a:rPr lang="en-US" altLang="ko-KR" dirty="0" smtClean="0"/>
              <a:t>3</a:t>
            </a:r>
            <a:r>
              <a:rPr lang="ko-KR" altLang="en-US" smtClean="0"/>
              <a:t>년 실적 변경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2903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시스원</a:t>
            </a:r>
            <a:r>
              <a:rPr lang="ko-KR" altLang="en-US" dirty="0" smtClean="0"/>
              <a:t> 소개</a:t>
            </a:r>
            <a:r>
              <a:rPr lang="en-US" altLang="ko-KR" dirty="0" smtClean="0"/>
              <a:t>(4/4)</a:t>
            </a:r>
            <a:endParaRPr lang="ko-KR" altLang="en-US" dirty="0"/>
          </a:p>
        </p:txBody>
      </p:sp>
      <p:grpSp>
        <p:nvGrpSpPr>
          <p:cNvPr id="27" name="그룹 26"/>
          <p:cNvGrpSpPr/>
          <p:nvPr/>
        </p:nvGrpSpPr>
        <p:grpSpPr>
          <a:xfrm>
            <a:off x="501216" y="1567611"/>
            <a:ext cx="1557537" cy="2186520"/>
            <a:chOff x="481338" y="1771044"/>
            <a:chExt cx="1346014" cy="2005825"/>
          </a:xfrm>
        </p:grpSpPr>
        <p:sp>
          <p:nvSpPr>
            <p:cNvPr id="28" name="직사각형 27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9" name="모서리가 둥근 직사각형 28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>
                <a:defRPr/>
              </a:pPr>
              <a:r>
                <a:rPr lang="en-US" altLang="ko-KR" sz="900" kern="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ISO20000-1:2011</a:t>
              </a:r>
              <a:endPara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2317624" y="1580555"/>
            <a:ext cx="1557537" cy="2186520"/>
            <a:chOff x="2223548" y="1235005"/>
            <a:chExt cx="1557537" cy="2321036"/>
          </a:xfrm>
        </p:grpSpPr>
        <p:sp>
          <p:nvSpPr>
            <p:cNvPr id="31" name="직사각형 30"/>
            <p:cNvSpPr/>
            <p:nvPr/>
          </p:nvSpPr>
          <p:spPr>
            <a:xfrm>
              <a:off x="2223548" y="1235005"/>
              <a:ext cx="1557537" cy="2321036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>
            <a:xfrm>
              <a:off x="2296917" y="1351101"/>
              <a:ext cx="1410798" cy="219607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/>
              <a:r>
                <a:rPr lang="en-US" altLang="ko-KR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ISO </a:t>
              </a:r>
              <a:r>
                <a:rPr lang="en-US" altLang="ko-KR" sz="900" kern="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9001:2009</a:t>
              </a:r>
              <a:endParaRPr lang="en-US" altLang="ko-KR" sz="900" kern="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4134032" y="4014638"/>
            <a:ext cx="1557537" cy="2186520"/>
            <a:chOff x="3945879" y="1222061"/>
            <a:chExt cx="1557537" cy="2321036"/>
          </a:xfrm>
        </p:grpSpPr>
        <p:grpSp>
          <p:nvGrpSpPr>
            <p:cNvPr id="34" name="그룹 33"/>
            <p:cNvGrpSpPr/>
            <p:nvPr/>
          </p:nvGrpSpPr>
          <p:grpSpPr>
            <a:xfrm>
              <a:off x="3945879" y="1222061"/>
              <a:ext cx="1557537" cy="2321036"/>
              <a:chOff x="481338" y="1771044"/>
              <a:chExt cx="1346014" cy="2005825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481338" y="1771044"/>
                <a:ext cx="1346014" cy="2005825"/>
              </a:xfrm>
              <a:prstGeom prst="rect">
                <a:avLst/>
              </a:prstGeom>
              <a:solidFill>
                <a:schemeClr val="bg1"/>
              </a:solidFill>
              <a:ln w="3810">
                <a:solidFill>
                  <a:schemeClr val="bg1">
                    <a:lumMod val="50000"/>
                  </a:schemeClr>
                </a:solidFill>
              </a:ln>
              <a:effectLst>
                <a:outerShdw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8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모서리가 둥근 직사각형 36"/>
              <p:cNvSpPr/>
              <p:nvPr/>
            </p:nvSpPr>
            <p:spPr>
              <a:xfrm>
                <a:off x="544743" y="1871374"/>
                <a:ext cx="1219203" cy="18978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42000">
                    <a:srgbClr val="0070C0">
                      <a:lumMod val="51000"/>
                      <a:lumOff val="49000"/>
                    </a:srgbClr>
                  </a:gs>
                  <a:gs pos="100000">
                    <a:srgbClr val="0070C0"/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 cap="flat" cmpd="sng" algn="ctr">
                <a:solidFill>
                  <a:srgbClr val="0070C0">
                    <a:alpha val="23000"/>
                  </a:srgbClr>
                </a:solidFill>
                <a:prstDash val="solid"/>
              </a:ln>
              <a:effectLst/>
            </p:spPr>
            <p:txBody>
              <a:bodyPr wrap="none" bIns="72000" rtlCol="0" anchor="ctr">
                <a:scene3d>
                  <a:camera prst="orthographicFront"/>
                  <a:lightRig rig="threePt" dir="t"/>
                </a:scene3d>
                <a:sp3d contourW="25400">
                  <a:bevelT w="1270"/>
                  <a:contourClr>
                    <a:schemeClr val="bg1"/>
                  </a:contourClr>
                </a:sp3d>
              </a:bodyPr>
              <a:lstStyle/>
              <a:p>
                <a:pPr lvl="0" algn="ctr" latinLnBrk="0"/>
                <a:r>
                  <a:rPr lang="ko-KR" altLang="en-US" sz="900" kern="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우수기술등급인증서</a:t>
                </a:r>
                <a:endPara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pic>
          <p:nvPicPr>
            <p:cNvPr id="35" name="Picture 8" descr="C:\Documents and Settings\Administrator\바탕 화면\제안서관련\제비\제안업체참조\대외인지도 인증자료\우수기술등급인증서.jpg"/>
            <p:cNvPicPr>
              <a:picLocks noChangeAspect="1" noChangeArrowheads="1"/>
            </p:cNvPicPr>
            <p:nvPr/>
          </p:nvPicPr>
          <p:blipFill>
            <a:blip r:embed="rId2" cstate="print"/>
            <a:srcRect l="5312" t="6177" r="9286" b="9550"/>
            <a:stretch>
              <a:fillRect/>
            </a:stretch>
          </p:blipFill>
          <p:spPr bwMode="auto">
            <a:xfrm>
              <a:off x="4045577" y="1655869"/>
              <a:ext cx="1356922" cy="1768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" name="그룹 37"/>
          <p:cNvGrpSpPr/>
          <p:nvPr/>
        </p:nvGrpSpPr>
        <p:grpSpPr>
          <a:xfrm>
            <a:off x="5950440" y="1580555"/>
            <a:ext cx="1557537" cy="2186520"/>
            <a:chOff x="481338" y="1771044"/>
            <a:chExt cx="1346014" cy="2005825"/>
          </a:xfrm>
        </p:grpSpPr>
        <p:sp>
          <p:nvSpPr>
            <p:cNvPr id="39" name="직사각형 38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0" name="모서리가 둥근 직사각형 39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>
                <a:defRPr/>
              </a:pPr>
              <a:r>
                <a:rPr lang="ko-KR" altLang="en-US" sz="900" kern="0" dirty="0" err="1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기술혁신형</a:t>
              </a:r>
              <a:r>
                <a: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 중소기업확인서</a:t>
              </a:r>
              <a:endParaRPr lang="en-US" altLang="ko-KR" sz="900" kern="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7766847" y="1567611"/>
            <a:ext cx="1557537" cy="2186520"/>
            <a:chOff x="481339" y="1771044"/>
            <a:chExt cx="1346014" cy="2005825"/>
          </a:xfrm>
        </p:grpSpPr>
        <p:sp>
          <p:nvSpPr>
            <p:cNvPr id="42" name="직사각형 41"/>
            <p:cNvSpPr/>
            <p:nvPr/>
          </p:nvSpPr>
          <p:spPr>
            <a:xfrm>
              <a:off x="481339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544744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>
                <a:defRPr/>
              </a:pPr>
              <a:r>
                <a: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중소기업청 표창장</a:t>
              </a:r>
              <a:endParaRPr lang="en-US" altLang="ko-KR" sz="900" kern="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501217" y="4014638"/>
            <a:ext cx="1557537" cy="2186520"/>
            <a:chOff x="481338" y="1771044"/>
            <a:chExt cx="1346014" cy="2005825"/>
          </a:xfrm>
        </p:grpSpPr>
        <p:sp>
          <p:nvSpPr>
            <p:cNvPr id="45" name="직사각형 44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algn="ctr"/>
              <a:r>
                <a:rPr lang="ko-KR" altLang="en-US" sz="900" dirty="0"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50000">
                        <a:schemeClr val="tx1">
                          <a:lumMod val="65000"/>
                          <a:lumOff val="35000"/>
                        </a:schemeClr>
                      </a:gs>
                    </a:gsLst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정보통신공사업등록증</a:t>
              </a: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2317624" y="4014638"/>
            <a:ext cx="1557537" cy="2186520"/>
            <a:chOff x="481338" y="1771044"/>
            <a:chExt cx="1346014" cy="2005825"/>
          </a:xfrm>
        </p:grpSpPr>
        <p:sp>
          <p:nvSpPr>
            <p:cNvPr id="48" name="직사각형 47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>
                <a:defRPr/>
              </a:pPr>
              <a:r>
                <a: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정보화 우수기업 인증서</a:t>
              </a:r>
              <a:endParaRPr lang="en-US" altLang="ko-KR" sz="900" kern="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sp>
        <p:nvSpPr>
          <p:cNvPr id="50" name="WordArt 328"/>
          <p:cNvSpPr>
            <a:spLocks noChangeArrowheads="1" noChangeShapeType="1" noTextEdit="1"/>
          </p:cNvSpPr>
          <p:nvPr/>
        </p:nvSpPr>
        <p:spPr bwMode="auto">
          <a:xfrm>
            <a:off x="1022832" y="923143"/>
            <a:ext cx="7814094" cy="228600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3600" kern="10" dirty="0" smtClean="0">
                <a:solidFill>
                  <a:prstClr val="black"/>
                </a:solidFill>
                <a:latin typeface="HY견고딕"/>
                <a:ea typeface="HY견고딕"/>
              </a:rPr>
              <a:t>뛰어난 기술력과 서비스 품질관리를 바탕으로 다양한 인증서 및 수상 경력 보유</a:t>
            </a:r>
            <a:endParaRPr kumimoji="0" lang="ko-KR" altLang="en-US" sz="3600" kern="10" dirty="0">
              <a:solidFill>
                <a:prstClr val="black"/>
              </a:solidFill>
              <a:latin typeface="HY견고딕"/>
              <a:ea typeface="HY견고딕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90082" y="1282082"/>
            <a:ext cx="8925835" cy="45719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rgbClr val="1F497D">
                <a:lumMod val="60000"/>
                <a:lumOff val="40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lIns="108000" tIns="504000" rtlCol="0"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0488" algn="l"/>
                <a:tab pos="361950" algn="l"/>
              </a:tabLst>
              <a:defRPr/>
            </a:pPr>
            <a:endParaRPr kumimoji="0" lang="ko-KR" alt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58" y="2011306"/>
            <a:ext cx="1324133" cy="168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" name="그룹 52"/>
          <p:cNvGrpSpPr/>
          <p:nvPr/>
        </p:nvGrpSpPr>
        <p:grpSpPr>
          <a:xfrm>
            <a:off x="5950439" y="4014638"/>
            <a:ext cx="1557537" cy="2186520"/>
            <a:chOff x="501217" y="3798295"/>
            <a:chExt cx="1557537" cy="2321036"/>
          </a:xfrm>
        </p:grpSpPr>
        <p:grpSp>
          <p:nvGrpSpPr>
            <p:cNvPr id="54" name="그룹 53"/>
            <p:cNvGrpSpPr/>
            <p:nvPr/>
          </p:nvGrpSpPr>
          <p:grpSpPr>
            <a:xfrm>
              <a:off x="501217" y="3798295"/>
              <a:ext cx="1557537" cy="2321036"/>
              <a:chOff x="481338" y="1771044"/>
              <a:chExt cx="1346014" cy="2005825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481338" y="1771044"/>
                <a:ext cx="1346014" cy="2005825"/>
              </a:xfrm>
              <a:prstGeom prst="rect">
                <a:avLst/>
              </a:prstGeom>
              <a:solidFill>
                <a:schemeClr val="bg1"/>
              </a:solidFill>
              <a:ln w="3810">
                <a:solidFill>
                  <a:schemeClr val="bg1">
                    <a:lumMod val="50000"/>
                  </a:schemeClr>
                </a:solidFill>
              </a:ln>
              <a:effectLst>
                <a:outerShdw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8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모서리가 둥근 직사각형 56"/>
              <p:cNvSpPr/>
              <p:nvPr/>
            </p:nvSpPr>
            <p:spPr>
              <a:xfrm>
                <a:off x="544743" y="1871374"/>
                <a:ext cx="1219203" cy="18978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42000">
                    <a:srgbClr val="0070C0">
                      <a:lumMod val="51000"/>
                      <a:lumOff val="49000"/>
                    </a:srgbClr>
                  </a:gs>
                  <a:gs pos="100000">
                    <a:srgbClr val="0070C0"/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 cap="flat" cmpd="sng" algn="ctr">
                <a:solidFill>
                  <a:srgbClr val="0070C0">
                    <a:alpha val="23000"/>
                  </a:srgbClr>
                </a:solidFill>
                <a:prstDash val="solid"/>
              </a:ln>
              <a:effectLst/>
            </p:spPr>
            <p:txBody>
              <a:bodyPr wrap="none" bIns="72000" rtlCol="0" anchor="ctr">
                <a:scene3d>
                  <a:camera prst="orthographicFront"/>
                  <a:lightRig rig="threePt" dir="t"/>
                </a:scene3d>
                <a:sp3d contourW="25400">
                  <a:bevelT w="1270"/>
                  <a:contourClr>
                    <a:schemeClr val="bg1"/>
                  </a:contourClr>
                </a:sp3d>
              </a:bodyPr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900" b="0" i="0" u="none" strike="noStrike" kern="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특허증</a:t>
                </a:r>
                <a:endParaRPr kumimoji="0" lang="en-US" altLang="ko-KR" sz="9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</p:grpSp>
        <p:pic>
          <p:nvPicPr>
            <p:cNvPr id="55" name="Picture 2" descr="C:\Users\sysone\mj Work\SYSONE\회사자료\각종인증서(2012.5.7)\특허증\특허증~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198" y="4180002"/>
              <a:ext cx="1454240" cy="1870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그룹 57"/>
          <p:cNvGrpSpPr/>
          <p:nvPr/>
        </p:nvGrpSpPr>
        <p:grpSpPr>
          <a:xfrm>
            <a:off x="7766846" y="4014638"/>
            <a:ext cx="1557537" cy="2186520"/>
            <a:chOff x="481338" y="1771044"/>
            <a:chExt cx="1346014" cy="2005825"/>
          </a:xfrm>
        </p:grpSpPr>
        <p:sp>
          <p:nvSpPr>
            <p:cNvPr id="59" name="직사각형 58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0" name="모서리가 둥근 직사각형 59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/>
              <a:r>
                <a:rPr lang="en-US" altLang="ko-KR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GS</a:t>
              </a:r>
              <a:r>
                <a: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인증서 </a:t>
              </a:r>
              <a:r>
                <a:rPr lang="en-US" altLang="ko-KR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(</a:t>
              </a:r>
              <a:r>
                <a:rPr lang="ko-KR" altLang="en-US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세이브토너</a:t>
              </a:r>
              <a:r>
                <a:rPr lang="en-US" altLang="ko-KR" sz="9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)</a:t>
              </a: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4134032" y="1580555"/>
            <a:ext cx="1557537" cy="2186520"/>
            <a:chOff x="481338" y="1771044"/>
            <a:chExt cx="1346014" cy="2005825"/>
          </a:xfrm>
        </p:grpSpPr>
        <p:sp>
          <p:nvSpPr>
            <p:cNvPr id="62" name="직사각형 61"/>
            <p:cNvSpPr/>
            <p:nvPr/>
          </p:nvSpPr>
          <p:spPr>
            <a:xfrm>
              <a:off x="481338" y="1771044"/>
              <a:ext cx="1346014" cy="2005825"/>
            </a:xfrm>
            <a:prstGeom prst="rect">
              <a:avLst/>
            </a:prstGeom>
            <a:solidFill>
              <a:schemeClr val="bg1"/>
            </a:solidFill>
            <a:ln w="3810">
              <a:solidFill>
                <a:schemeClr val="bg1">
                  <a:lumMod val="50000"/>
                </a:schemeClr>
              </a:solidFill>
            </a:ln>
            <a:effectLst>
              <a:outerShdw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8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63" name="모서리가 둥근 직사각형 62"/>
            <p:cNvSpPr/>
            <p:nvPr/>
          </p:nvSpPr>
          <p:spPr>
            <a:xfrm>
              <a:off x="544743" y="1871374"/>
              <a:ext cx="1219203" cy="18978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2000">
                  <a:srgbClr val="0070C0">
                    <a:lumMod val="51000"/>
                    <a:lumOff val="49000"/>
                  </a:srgbClr>
                </a:gs>
                <a:gs pos="100000">
                  <a:srgbClr val="0070C0"/>
                </a:gs>
              </a:gsLst>
              <a:path path="circle">
                <a:fillToRect l="50000" t="50000" r="50000" b="50000"/>
              </a:path>
              <a:tileRect/>
            </a:gradFill>
            <a:ln w="28575" cap="flat" cmpd="sng" algn="ctr">
              <a:solidFill>
                <a:srgbClr val="0070C0">
                  <a:alpha val="23000"/>
                </a:srgbClr>
              </a:solidFill>
              <a:prstDash val="solid"/>
            </a:ln>
            <a:effectLst/>
          </p:spPr>
          <p:txBody>
            <a:bodyPr wrap="none" bIns="72000" rtlCol="0" anchor="ctr">
              <a:scene3d>
                <a:camera prst="orthographicFront"/>
                <a:lightRig rig="threePt" dir="t"/>
              </a:scene3d>
              <a:sp3d contourW="25400">
                <a:bevelT w="1270"/>
                <a:contourClr>
                  <a:schemeClr val="bg1"/>
                </a:contourClr>
              </a:sp3d>
            </a:bodyPr>
            <a:lstStyle/>
            <a:p>
              <a:pPr lvl="0" algn="ctr" latinLnBrk="0">
                <a:defRPr/>
              </a:pPr>
              <a:r>
                <a:rPr lang="en-US" altLang="ko-KR" sz="900" kern="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ISMS(</a:t>
              </a:r>
              <a:r>
                <a:rPr lang="ko-KR" altLang="en-US" sz="900" kern="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정보보호관리체계</a:t>
              </a:r>
              <a:r>
                <a:rPr lang="en-US" altLang="ko-KR" sz="900" kern="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)</a:t>
              </a:r>
              <a:endParaRPr lang="en-US" altLang="ko-KR" sz="900" kern="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</p:grpSp>
      <p:pic>
        <p:nvPicPr>
          <p:cNvPr id="64" name="Picture 2" descr="C:\Users\정요섭\AppData\Local\Microsoft\Windows\Temporary Internet Files\Content.Outlook\LAABIA2L\기술혁신형 주소기업(Inno-Biz) 확인서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" b="5494"/>
          <a:stretch/>
        </p:blipFill>
        <p:spPr bwMode="auto">
          <a:xfrm>
            <a:off x="6087782" y="1948673"/>
            <a:ext cx="1321515" cy="169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9" y="4423305"/>
            <a:ext cx="1197331" cy="1677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16" descr="2007년 정보화우수기업인증서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455" y="4408527"/>
            <a:ext cx="1368697" cy="172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3" descr="C:\Users\sysone\mj Work\SYSONE\회사자료\각종인증서(2012.5.7)\SAVETONER GS인증서\GS인증~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68176" y="4461862"/>
            <a:ext cx="1382838" cy="167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81" y="1950860"/>
            <a:ext cx="1249827" cy="1766812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282" y="1977582"/>
            <a:ext cx="1256853" cy="17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2" descr="E:\ISO9001-2008KSQISO9001-2009인증서-한글판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61" y="1945356"/>
            <a:ext cx="1236662" cy="174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28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3. </a:t>
            </a:r>
            <a:r>
              <a:rPr lang="ko-KR" altLang="en-US" dirty="0" smtClean="0"/>
              <a:t>주요 </a:t>
            </a:r>
            <a:r>
              <a:rPr lang="ko-KR" altLang="en-US" dirty="0" err="1" smtClean="0"/>
              <a:t>고객사</a:t>
            </a:r>
            <a:endParaRPr lang="ko-KR" altLang="en-US" dirty="0"/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550" y="1513007"/>
            <a:ext cx="1752381" cy="279365"/>
          </a:xfrm>
          <a:prstGeom prst="rect">
            <a:avLst/>
          </a:prstGeom>
        </p:spPr>
      </p:pic>
      <p:pic>
        <p:nvPicPr>
          <p:cNvPr id="43" name="Picture 6" descr="에듀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1" y="3673774"/>
            <a:ext cx="1028700" cy="35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086" y="2388649"/>
            <a:ext cx="1045521" cy="396290"/>
          </a:xfrm>
          <a:prstGeom prst="rect">
            <a:avLst/>
          </a:prstGeom>
        </p:spPr>
      </p:pic>
      <p:pic>
        <p:nvPicPr>
          <p:cNvPr id="45" name="Picture 12" descr="배달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6" y="2766535"/>
            <a:ext cx="865013" cy="33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6298" y="3234554"/>
            <a:ext cx="1371600" cy="457406"/>
          </a:xfrm>
          <a:prstGeom prst="rect">
            <a:avLst/>
          </a:prstGeom>
        </p:spPr>
      </p:pic>
      <p:pic>
        <p:nvPicPr>
          <p:cNvPr id="48" name="Picture 18" descr="한국직업능력개발원 로고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658" y="4288236"/>
            <a:ext cx="2028825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직사각형 48"/>
          <p:cNvSpPr/>
          <p:nvPr/>
        </p:nvSpPr>
        <p:spPr>
          <a:xfrm>
            <a:off x="407587" y="1368424"/>
            <a:ext cx="3175543" cy="4963127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양쪽 모서리가 둥근 사각형 49"/>
          <p:cNvSpPr/>
          <p:nvPr/>
        </p:nvSpPr>
        <p:spPr>
          <a:xfrm>
            <a:off x="407487" y="981075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"/>
          <p:cNvSpPr>
            <a:spLocks noChangeArrowheads="1"/>
          </p:cNvSpPr>
          <p:nvPr/>
        </p:nvSpPr>
        <p:spPr bwMode="auto">
          <a:xfrm>
            <a:off x="544861" y="981075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siIDC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 </a:t>
            </a: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고객사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(IDC)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52" name="Picture 8" descr="국회사무처 로고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270" y="2697424"/>
            <a:ext cx="1476375" cy="3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6" descr="피자헛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843" y="5279361"/>
            <a:ext cx="2013764" cy="48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직사각형 59"/>
          <p:cNvSpPr/>
          <p:nvPr/>
        </p:nvSpPr>
        <p:spPr>
          <a:xfrm>
            <a:off x="6388765" y="1368424"/>
            <a:ext cx="3088722" cy="4963127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양쪽 모서리가 둥근 사각형 60"/>
          <p:cNvSpPr/>
          <p:nvPr/>
        </p:nvSpPr>
        <p:spPr>
          <a:xfrm>
            <a:off x="7416348" y="981075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5"/>
          <p:cNvSpPr>
            <a:spLocks noChangeArrowheads="1"/>
          </p:cNvSpPr>
          <p:nvPr/>
        </p:nvSpPr>
        <p:spPr bwMode="auto">
          <a:xfrm>
            <a:off x="7553722" y="981075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altLang="ko-KR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siIDC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 </a:t>
            </a: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고객사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(IDC)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67" name="Picture 478" descr="국민연금로고-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4880" y="1591714"/>
            <a:ext cx="1947704" cy="31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696" y="3325755"/>
            <a:ext cx="1684221" cy="360261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 rotWithShape="1">
          <a:blip r:embed="rId13"/>
          <a:srcRect t="16667" r="1836" b="12460"/>
          <a:stretch/>
        </p:blipFill>
        <p:spPr>
          <a:xfrm>
            <a:off x="6655301" y="4610462"/>
            <a:ext cx="1636900" cy="367168"/>
          </a:xfrm>
          <a:prstGeom prst="rect">
            <a:avLst/>
          </a:prstGeom>
        </p:spPr>
      </p:pic>
      <p:pic>
        <p:nvPicPr>
          <p:cNvPr id="70" name="그림 6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50" y="2066531"/>
            <a:ext cx="1529939" cy="449875"/>
          </a:xfrm>
          <a:prstGeom prst="rect">
            <a:avLst/>
          </a:prstGeom>
        </p:spPr>
      </p:pic>
      <p:pic>
        <p:nvPicPr>
          <p:cNvPr id="74" name="그림 7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437" y="5191362"/>
            <a:ext cx="1867339" cy="260512"/>
          </a:xfrm>
          <a:prstGeom prst="rect">
            <a:avLst/>
          </a:prstGeom>
        </p:spPr>
      </p:pic>
      <p:pic>
        <p:nvPicPr>
          <p:cNvPr id="86" name="Picture 2" descr="symbol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" t="18884" r="9613" b="54212"/>
          <a:stretch/>
        </p:blipFill>
        <p:spPr bwMode="auto">
          <a:xfrm>
            <a:off x="7824270" y="3908851"/>
            <a:ext cx="1526580" cy="37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856" y="5848952"/>
            <a:ext cx="1381125" cy="32385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8">
            <a:clrChange>
              <a:clrFrom>
                <a:srgbClr val="353F4B"/>
              </a:clrFrom>
              <a:clrTo>
                <a:srgbClr val="353F4B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6922" y="4766455"/>
            <a:ext cx="1735364" cy="45758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9" y="5830302"/>
            <a:ext cx="1375813" cy="361151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2" y="1907959"/>
            <a:ext cx="1815219" cy="363790"/>
          </a:xfrm>
          <a:prstGeom prst="rect">
            <a:avLst/>
          </a:prstGeom>
        </p:spPr>
      </p:pic>
      <p:cxnSp>
        <p:nvCxnSpPr>
          <p:cNvPr id="94" name="직선 연결선 93"/>
          <p:cNvCxnSpPr/>
          <p:nvPr/>
        </p:nvCxnSpPr>
        <p:spPr>
          <a:xfrm>
            <a:off x="3583130" y="1368424"/>
            <a:ext cx="2547" cy="4967328"/>
          </a:xfrm>
          <a:prstGeom prst="line">
            <a:avLst/>
          </a:prstGeom>
          <a:solidFill>
            <a:schemeClr val="bg1"/>
          </a:solidFill>
          <a:ln w="19050">
            <a:solidFill>
              <a:srgbClr val="015E93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" name="직선 연결선 94"/>
          <p:cNvCxnSpPr/>
          <p:nvPr/>
        </p:nvCxnSpPr>
        <p:spPr>
          <a:xfrm flipH="1">
            <a:off x="6388765" y="1368424"/>
            <a:ext cx="2708" cy="4963127"/>
          </a:xfrm>
          <a:prstGeom prst="line">
            <a:avLst/>
          </a:prstGeom>
          <a:solidFill>
            <a:schemeClr val="bg1"/>
          </a:solidFill>
          <a:ln w="19050">
            <a:solidFill>
              <a:srgbClr val="015E93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2" name="직선 연결선 251"/>
          <p:cNvCxnSpPr>
            <a:stCxn id="93" idx="6"/>
            <a:endCxn id="101" idx="2"/>
          </p:cNvCxnSpPr>
          <p:nvPr/>
        </p:nvCxnSpPr>
        <p:spPr>
          <a:xfrm>
            <a:off x="3634292" y="1669036"/>
            <a:ext cx="782151" cy="369364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>
            <a:stCxn id="93" idx="6"/>
            <a:endCxn id="113" idx="2"/>
          </p:cNvCxnSpPr>
          <p:nvPr/>
        </p:nvCxnSpPr>
        <p:spPr>
          <a:xfrm>
            <a:off x="3634292" y="1669036"/>
            <a:ext cx="782151" cy="1905123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>
            <a:stCxn id="182" idx="6"/>
            <a:endCxn id="101" idx="2"/>
          </p:cNvCxnSpPr>
          <p:nvPr/>
        </p:nvCxnSpPr>
        <p:spPr>
          <a:xfrm flipV="1">
            <a:off x="3634292" y="2038400"/>
            <a:ext cx="782151" cy="108451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>
            <a:stCxn id="182" idx="6"/>
            <a:endCxn id="107" idx="2"/>
          </p:cNvCxnSpPr>
          <p:nvPr/>
        </p:nvCxnSpPr>
        <p:spPr>
          <a:xfrm>
            <a:off x="3634292" y="2146851"/>
            <a:ext cx="782151" cy="63252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/>
          <p:cNvCxnSpPr>
            <a:stCxn id="188" idx="6"/>
            <a:endCxn id="101" idx="2"/>
          </p:cNvCxnSpPr>
          <p:nvPr/>
        </p:nvCxnSpPr>
        <p:spPr>
          <a:xfrm flipV="1">
            <a:off x="3634292" y="2038400"/>
            <a:ext cx="782151" cy="567151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직선 연결선 144"/>
          <p:cNvCxnSpPr>
            <a:stCxn id="191" idx="6"/>
            <a:endCxn id="107" idx="2"/>
          </p:cNvCxnSpPr>
          <p:nvPr/>
        </p:nvCxnSpPr>
        <p:spPr>
          <a:xfrm flipV="1">
            <a:off x="3634292" y="2779376"/>
            <a:ext cx="782151" cy="271181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연결선 158"/>
          <p:cNvCxnSpPr>
            <a:stCxn id="191" idx="6"/>
            <a:endCxn id="113" idx="2"/>
          </p:cNvCxnSpPr>
          <p:nvPr/>
        </p:nvCxnSpPr>
        <p:spPr>
          <a:xfrm>
            <a:off x="3634292" y="3050557"/>
            <a:ext cx="782151" cy="523602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직선 연결선 159"/>
          <p:cNvCxnSpPr>
            <a:stCxn id="194" idx="6"/>
            <a:endCxn id="113" idx="2"/>
          </p:cNvCxnSpPr>
          <p:nvPr/>
        </p:nvCxnSpPr>
        <p:spPr>
          <a:xfrm>
            <a:off x="3634292" y="3526906"/>
            <a:ext cx="782151" cy="47253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직선 연결선 160"/>
          <p:cNvCxnSpPr>
            <a:stCxn id="197" idx="6"/>
            <a:endCxn id="101" idx="2"/>
          </p:cNvCxnSpPr>
          <p:nvPr/>
        </p:nvCxnSpPr>
        <p:spPr>
          <a:xfrm flipV="1">
            <a:off x="3634292" y="2038400"/>
            <a:ext cx="782151" cy="199363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>
            <a:stCxn id="197" idx="6"/>
            <a:endCxn id="107" idx="1"/>
          </p:cNvCxnSpPr>
          <p:nvPr/>
        </p:nvCxnSpPr>
        <p:spPr>
          <a:xfrm flipV="1">
            <a:off x="3634292" y="2746315"/>
            <a:ext cx="795118" cy="1285720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직선 연결선 232"/>
          <p:cNvCxnSpPr>
            <a:stCxn id="200" idx="6"/>
            <a:endCxn id="101" idx="2"/>
          </p:cNvCxnSpPr>
          <p:nvPr/>
        </p:nvCxnSpPr>
        <p:spPr>
          <a:xfrm flipV="1">
            <a:off x="3634292" y="2038400"/>
            <a:ext cx="782151" cy="2469984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직선 연결선 233"/>
          <p:cNvCxnSpPr>
            <a:stCxn id="200" idx="6"/>
            <a:endCxn id="113" idx="2"/>
          </p:cNvCxnSpPr>
          <p:nvPr/>
        </p:nvCxnSpPr>
        <p:spPr>
          <a:xfrm flipV="1">
            <a:off x="3634292" y="3574159"/>
            <a:ext cx="782151" cy="93422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직선 연결선 234"/>
          <p:cNvCxnSpPr>
            <a:stCxn id="213" idx="6"/>
            <a:endCxn id="176" idx="2"/>
          </p:cNvCxnSpPr>
          <p:nvPr/>
        </p:nvCxnSpPr>
        <p:spPr>
          <a:xfrm>
            <a:off x="3634292" y="5039235"/>
            <a:ext cx="782151" cy="74896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/>
          <p:cNvCxnSpPr>
            <a:stCxn id="216" idx="6"/>
            <a:endCxn id="107" idx="2"/>
          </p:cNvCxnSpPr>
          <p:nvPr/>
        </p:nvCxnSpPr>
        <p:spPr>
          <a:xfrm flipV="1">
            <a:off x="3634292" y="2779376"/>
            <a:ext cx="782151" cy="2764988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직선 연결선 236"/>
          <p:cNvCxnSpPr>
            <a:stCxn id="219" idx="6"/>
            <a:endCxn id="107" idx="2"/>
          </p:cNvCxnSpPr>
          <p:nvPr/>
        </p:nvCxnSpPr>
        <p:spPr>
          <a:xfrm flipV="1">
            <a:off x="3634292" y="2779376"/>
            <a:ext cx="782151" cy="3241337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/>
          <p:cNvCxnSpPr>
            <a:stCxn id="185" idx="2"/>
            <a:endCxn id="103" idx="6"/>
          </p:cNvCxnSpPr>
          <p:nvPr/>
        </p:nvCxnSpPr>
        <p:spPr>
          <a:xfrm flipH="1" flipV="1">
            <a:off x="5545259" y="2042693"/>
            <a:ext cx="814400" cy="237192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연결선 256"/>
          <p:cNvCxnSpPr>
            <a:stCxn id="98" idx="2"/>
            <a:endCxn id="158" idx="6"/>
          </p:cNvCxnSpPr>
          <p:nvPr/>
        </p:nvCxnSpPr>
        <p:spPr>
          <a:xfrm flipH="1">
            <a:off x="5519564" y="1656414"/>
            <a:ext cx="840095" cy="3379484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직선 연결선 257"/>
          <p:cNvCxnSpPr>
            <a:stCxn id="98" idx="2"/>
            <a:endCxn id="152" idx="6"/>
          </p:cNvCxnSpPr>
          <p:nvPr/>
        </p:nvCxnSpPr>
        <p:spPr>
          <a:xfrm flipH="1">
            <a:off x="5519564" y="1656414"/>
            <a:ext cx="840095" cy="265113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연결선 258"/>
          <p:cNvCxnSpPr>
            <a:stCxn id="185" idx="2"/>
            <a:endCxn id="116" idx="6"/>
          </p:cNvCxnSpPr>
          <p:nvPr/>
        </p:nvCxnSpPr>
        <p:spPr>
          <a:xfrm flipH="1">
            <a:off x="5519564" y="2279885"/>
            <a:ext cx="840095" cy="1299568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직선 연결선 260"/>
          <p:cNvCxnSpPr>
            <a:stCxn id="225" idx="2"/>
            <a:endCxn id="158" idx="6"/>
          </p:cNvCxnSpPr>
          <p:nvPr/>
        </p:nvCxnSpPr>
        <p:spPr>
          <a:xfrm flipH="1">
            <a:off x="5519564" y="3570234"/>
            <a:ext cx="840095" cy="1465664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직선 연결선 263"/>
          <p:cNvCxnSpPr>
            <a:stCxn id="222" idx="2"/>
            <a:endCxn id="104" idx="6"/>
          </p:cNvCxnSpPr>
          <p:nvPr/>
        </p:nvCxnSpPr>
        <p:spPr>
          <a:xfrm flipH="1" flipV="1">
            <a:off x="5519564" y="2043693"/>
            <a:ext cx="840095" cy="903070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직선 연결선 266"/>
          <p:cNvCxnSpPr>
            <a:stCxn id="245" idx="2"/>
            <a:endCxn id="104" idx="6"/>
          </p:cNvCxnSpPr>
          <p:nvPr/>
        </p:nvCxnSpPr>
        <p:spPr>
          <a:xfrm flipH="1" flipV="1">
            <a:off x="5519564" y="2043693"/>
            <a:ext cx="840095" cy="2781672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직선 연결선 287"/>
          <p:cNvCxnSpPr>
            <a:stCxn id="248" idx="2"/>
            <a:endCxn id="152" idx="6"/>
          </p:cNvCxnSpPr>
          <p:nvPr/>
        </p:nvCxnSpPr>
        <p:spPr>
          <a:xfrm flipH="1" flipV="1">
            <a:off x="5519564" y="4307549"/>
            <a:ext cx="840095" cy="1084643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직선 연결선 288"/>
          <p:cNvCxnSpPr>
            <a:stCxn id="225" idx="2"/>
            <a:endCxn id="104" idx="6"/>
          </p:cNvCxnSpPr>
          <p:nvPr/>
        </p:nvCxnSpPr>
        <p:spPr>
          <a:xfrm flipH="1" flipV="1">
            <a:off x="5519564" y="2043693"/>
            <a:ext cx="840095" cy="1526541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직선 연결선 289"/>
          <p:cNvCxnSpPr>
            <a:stCxn id="242" idx="2"/>
            <a:endCxn id="158" idx="6"/>
          </p:cNvCxnSpPr>
          <p:nvPr/>
        </p:nvCxnSpPr>
        <p:spPr>
          <a:xfrm flipH="1">
            <a:off x="5519564" y="4201894"/>
            <a:ext cx="840095" cy="834004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직선 연결선 290"/>
          <p:cNvCxnSpPr>
            <a:stCxn id="250" idx="2"/>
            <a:endCxn id="152" idx="6"/>
          </p:cNvCxnSpPr>
          <p:nvPr/>
        </p:nvCxnSpPr>
        <p:spPr>
          <a:xfrm flipH="1" flipV="1">
            <a:off x="5519564" y="4307549"/>
            <a:ext cx="808407" cy="170703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직선 연결선 293"/>
          <p:cNvCxnSpPr>
            <a:stCxn id="98" idx="2"/>
            <a:endCxn id="110" idx="6"/>
          </p:cNvCxnSpPr>
          <p:nvPr/>
        </p:nvCxnSpPr>
        <p:spPr>
          <a:xfrm flipH="1">
            <a:off x="5519564" y="1656414"/>
            <a:ext cx="840095" cy="1128255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직선 연결선 297"/>
          <p:cNvCxnSpPr>
            <a:stCxn id="245" idx="2"/>
            <a:endCxn id="158" idx="6"/>
          </p:cNvCxnSpPr>
          <p:nvPr/>
        </p:nvCxnSpPr>
        <p:spPr>
          <a:xfrm flipH="1">
            <a:off x="5519564" y="4825365"/>
            <a:ext cx="840095" cy="210533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직선 연결선 300"/>
          <p:cNvCxnSpPr>
            <a:stCxn id="222" idx="2"/>
            <a:endCxn id="116" idx="6"/>
          </p:cNvCxnSpPr>
          <p:nvPr/>
        </p:nvCxnSpPr>
        <p:spPr>
          <a:xfrm flipH="1">
            <a:off x="5519564" y="2946763"/>
            <a:ext cx="840095" cy="632690"/>
          </a:xfrm>
          <a:prstGeom prst="line">
            <a:avLst/>
          </a:prstGeom>
          <a:ln w="9525">
            <a:solidFill>
              <a:schemeClr val="bg1">
                <a:lumMod val="50000"/>
                <a:alpha val="96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" name="그룹 306"/>
          <p:cNvGrpSpPr/>
          <p:nvPr/>
        </p:nvGrpSpPr>
        <p:grpSpPr>
          <a:xfrm>
            <a:off x="6327971" y="1576615"/>
            <a:ext cx="151443" cy="4516689"/>
            <a:chOff x="6327971" y="1576615"/>
            <a:chExt cx="151443" cy="4516689"/>
          </a:xfrm>
        </p:grpSpPr>
        <p:grpSp>
          <p:nvGrpSpPr>
            <p:cNvPr id="96" name="그룹 95"/>
            <p:cNvGrpSpPr/>
            <p:nvPr/>
          </p:nvGrpSpPr>
          <p:grpSpPr>
            <a:xfrm>
              <a:off x="6327971" y="1576615"/>
              <a:ext cx="151443" cy="157440"/>
              <a:chOff x="2888714" y="-570321"/>
              <a:chExt cx="102615" cy="101634"/>
            </a:xfrm>
          </p:grpSpPr>
          <p:sp>
            <p:nvSpPr>
              <p:cNvPr id="97" name="타원 96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98" name="타원 97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83" name="그룹 182"/>
            <p:cNvGrpSpPr/>
            <p:nvPr/>
          </p:nvGrpSpPr>
          <p:grpSpPr>
            <a:xfrm>
              <a:off x="6327971" y="2200086"/>
              <a:ext cx="151443" cy="157440"/>
              <a:chOff x="2888714" y="-570321"/>
              <a:chExt cx="102615" cy="101634"/>
            </a:xfrm>
          </p:grpSpPr>
          <p:sp>
            <p:nvSpPr>
              <p:cNvPr id="184" name="타원 183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85" name="타원 184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20" name="그룹 219"/>
            <p:cNvGrpSpPr/>
            <p:nvPr/>
          </p:nvGrpSpPr>
          <p:grpSpPr>
            <a:xfrm>
              <a:off x="6327971" y="2866964"/>
              <a:ext cx="151443" cy="157440"/>
              <a:chOff x="2888714" y="-570321"/>
              <a:chExt cx="102615" cy="101634"/>
            </a:xfrm>
          </p:grpSpPr>
          <p:sp>
            <p:nvSpPr>
              <p:cNvPr id="221" name="타원 220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22" name="타원 221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23" name="그룹 222"/>
            <p:cNvGrpSpPr/>
            <p:nvPr/>
          </p:nvGrpSpPr>
          <p:grpSpPr>
            <a:xfrm>
              <a:off x="6327971" y="3490435"/>
              <a:ext cx="151443" cy="157440"/>
              <a:chOff x="2888714" y="-570321"/>
              <a:chExt cx="102615" cy="101634"/>
            </a:xfrm>
          </p:grpSpPr>
          <p:sp>
            <p:nvSpPr>
              <p:cNvPr id="224" name="타원 223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25" name="타원 224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40" name="그룹 239"/>
            <p:cNvGrpSpPr/>
            <p:nvPr/>
          </p:nvGrpSpPr>
          <p:grpSpPr>
            <a:xfrm>
              <a:off x="6327971" y="4122095"/>
              <a:ext cx="151443" cy="157440"/>
              <a:chOff x="2888714" y="-570321"/>
              <a:chExt cx="102615" cy="101634"/>
            </a:xfrm>
          </p:grpSpPr>
          <p:sp>
            <p:nvSpPr>
              <p:cNvPr id="241" name="타원 240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42" name="타원 241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43" name="그룹 242"/>
            <p:cNvGrpSpPr/>
            <p:nvPr/>
          </p:nvGrpSpPr>
          <p:grpSpPr>
            <a:xfrm>
              <a:off x="6327971" y="4745566"/>
              <a:ext cx="151443" cy="157440"/>
              <a:chOff x="2888714" y="-570321"/>
              <a:chExt cx="102615" cy="101634"/>
            </a:xfrm>
          </p:grpSpPr>
          <p:sp>
            <p:nvSpPr>
              <p:cNvPr id="244" name="타원 243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45" name="타원 244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46" name="그룹 245"/>
            <p:cNvGrpSpPr/>
            <p:nvPr/>
          </p:nvGrpSpPr>
          <p:grpSpPr>
            <a:xfrm>
              <a:off x="6327971" y="5312393"/>
              <a:ext cx="151443" cy="157440"/>
              <a:chOff x="2888714" y="-570321"/>
              <a:chExt cx="102615" cy="101634"/>
            </a:xfrm>
          </p:grpSpPr>
          <p:sp>
            <p:nvSpPr>
              <p:cNvPr id="247" name="타원 246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48" name="타원 247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49" name="그룹 248"/>
            <p:cNvGrpSpPr/>
            <p:nvPr/>
          </p:nvGrpSpPr>
          <p:grpSpPr>
            <a:xfrm>
              <a:off x="6327971" y="5935864"/>
              <a:ext cx="151443" cy="157440"/>
              <a:chOff x="2888714" y="-570321"/>
              <a:chExt cx="102615" cy="101634"/>
            </a:xfrm>
          </p:grpSpPr>
          <p:sp>
            <p:nvSpPr>
              <p:cNvPr id="250" name="타원 249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51" name="타원 250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</p:grpSp>
      <p:grpSp>
        <p:nvGrpSpPr>
          <p:cNvPr id="309" name="그룹 308"/>
          <p:cNvGrpSpPr/>
          <p:nvPr/>
        </p:nvGrpSpPr>
        <p:grpSpPr>
          <a:xfrm>
            <a:off x="3503850" y="1586039"/>
            <a:ext cx="159129" cy="4515425"/>
            <a:chOff x="3503850" y="1586039"/>
            <a:chExt cx="159129" cy="4515425"/>
          </a:xfrm>
        </p:grpSpPr>
        <p:grpSp>
          <p:nvGrpSpPr>
            <p:cNvPr id="11" name="그룹 10"/>
            <p:cNvGrpSpPr/>
            <p:nvPr/>
          </p:nvGrpSpPr>
          <p:grpSpPr>
            <a:xfrm>
              <a:off x="3503850" y="1586039"/>
              <a:ext cx="159129" cy="163748"/>
              <a:chOff x="2888714" y="-570321"/>
              <a:chExt cx="102615" cy="101634"/>
            </a:xfrm>
          </p:grpSpPr>
          <p:sp>
            <p:nvSpPr>
              <p:cNvPr id="92" name="타원 91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93" name="타원 92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80" name="그룹 179"/>
            <p:cNvGrpSpPr/>
            <p:nvPr/>
          </p:nvGrpSpPr>
          <p:grpSpPr>
            <a:xfrm>
              <a:off x="3503850" y="2063854"/>
              <a:ext cx="159129" cy="163748"/>
              <a:chOff x="2888714" y="-570321"/>
              <a:chExt cx="102615" cy="101634"/>
            </a:xfrm>
          </p:grpSpPr>
          <p:sp>
            <p:nvSpPr>
              <p:cNvPr id="181" name="타원 180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82" name="타원 181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86" name="그룹 185"/>
            <p:cNvGrpSpPr/>
            <p:nvPr/>
          </p:nvGrpSpPr>
          <p:grpSpPr>
            <a:xfrm>
              <a:off x="3503850" y="2522554"/>
              <a:ext cx="159129" cy="163748"/>
              <a:chOff x="2888714" y="-570321"/>
              <a:chExt cx="102615" cy="101634"/>
            </a:xfrm>
          </p:grpSpPr>
          <p:sp>
            <p:nvSpPr>
              <p:cNvPr id="187" name="타원 186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88" name="타원 187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89" name="그룹 188"/>
            <p:cNvGrpSpPr/>
            <p:nvPr/>
          </p:nvGrpSpPr>
          <p:grpSpPr>
            <a:xfrm>
              <a:off x="3503850" y="2967560"/>
              <a:ext cx="159129" cy="163748"/>
              <a:chOff x="2888714" y="-570321"/>
              <a:chExt cx="102615" cy="101634"/>
            </a:xfrm>
          </p:grpSpPr>
          <p:sp>
            <p:nvSpPr>
              <p:cNvPr id="190" name="타원 189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91" name="타원 190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92" name="그룹 191"/>
            <p:cNvGrpSpPr/>
            <p:nvPr/>
          </p:nvGrpSpPr>
          <p:grpSpPr>
            <a:xfrm>
              <a:off x="3503850" y="3443909"/>
              <a:ext cx="159129" cy="163748"/>
              <a:chOff x="2888714" y="-570321"/>
              <a:chExt cx="102615" cy="101634"/>
            </a:xfrm>
          </p:grpSpPr>
          <p:sp>
            <p:nvSpPr>
              <p:cNvPr id="193" name="타원 192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94" name="타원 193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95" name="그룹 194"/>
            <p:cNvGrpSpPr/>
            <p:nvPr/>
          </p:nvGrpSpPr>
          <p:grpSpPr>
            <a:xfrm>
              <a:off x="3503850" y="3949038"/>
              <a:ext cx="159129" cy="163748"/>
              <a:chOff x="2888714" y="-570321"/>
              <a:chExt cx="102615" cy="101634"/>
            </a:xfrm>
          </p:grpSpPr>
          <p:sp>
            <p:nvSpPr>
              <p:cNvPr id="196" name="타원 195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197" name="타원 196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198" name="그룹 197"/>
            <p:cNvGrpSpPr/>
            <p:nvPr/>
          </p:nvGrpSpPr>
          <p:grpSpPr>
            <a:xfrm>
              <a:off x="3503850" y="4425387"/>
              <a:ext cx="159129" cy="163748"/>
              <a:chOff x="2888714" y="-570321"/>
              <a:chExt cx="102615" cy="101634"/>
            </a:xfrm>
          </p:grpSpPr>
          <p:sp>
            <p:nvSpPr>
              <p:cNvPr id="199" name="타원 198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00" name="타원 199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11" name="그룹 210"/>
            <p:cNvGrpSpPr/>
            <p:nvPr/>
          </p:nvGrpSpPr>
          <p:grpSpPr>
            <a:xfrm>
              <a:off x="3503850" y="4956238"/>
              <a:ext cx="159129" cy="163748"/>
              <a:chOff x="2888714" y="-570321"/>
              <a:chExt cx="102615" cy="101634"/>
            </a:xfrm>
          </p:grpSpPr>
          <p:sp>
            <p:nvSpPr>
              <p:cNvPr id="212" name="타원 211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13" name="타원 212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14" name="그룹 213"/>
            <p:cNvGrpSpPr/>
            <p:nvPr/>
          </p:nvGrpSpPr>
          <p:grpSpPr>
            <a:xfrm>
              <a:off x="3503850" y="5461367"/>
              <a:ext cx="159129" cy="163748"/>
              <a:chOff x="2888714" y="-570321"/>
              <a:chExt cx="102615" cy="101634"/>
            </a:xfrm>
          </p:grpSpPr>
          <p:sp>
            <p:nvSpPr>
              <p:cNvPr id="215" name="타원 214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16" name="타원 215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grpSp>
          <p:nvGrpSpPr>
            <p:cNvPr id="217" name="그룹 216"/>
            <p:cNvGrpSpPr/>
            <p:nvPr/>
          </p:nvGrpSpPr>
          <p:grpSpPr>
            <a:xfrm>
              <a:off x="3503850" y="5937716"/>
              <a:ext cx="159129" cy="163748"/>
              <a:chOff x="2888714" y="-570321"/>
              <a:chExt cx="102615" cy="101634"/>
            </a:xfrm>
          </p:grpSpPr>
          <p:sp>
            <p:nvSpPr>
              <p:cNvPr id="218" name="타원 217"/>
              <p:cNvSpPr/>
              <p:nvPr/>
            </p:nvSpPr>
            <p:spPr>
              <a:xfrm>
                <a:off x="2888714" y="-570321"/>
                <a:ext cx="102615" cy="101634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219" name="타원 218"/>
              <p:cNvSpPr/>
              <p:nvPr/>
            </p:nvSpPr>
            <p:spPr>
              <a:xfrm>
                <a:off x="2910185" y="-550382"/>
                <a:ext cx="62645" cy="63149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015E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pc="-10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</p:grpSp>
      <p:grpSp>
        <p:nvGrpSpPr>
          <p:cNvPr id="311" name="그룹 310"/>
          <p:cNvGrpSpPr/>
          <p:nvPr/>
        </p:nvGrpSpPr>
        <p:grpSpPr>
          <a:xfrm>
            <a:off x="4386094" y="1607502"/>
            <a:ext cx="1159165" cy="4565300"/>
            <a:chOff x="4386094" y="1607502"/>
            <a:chExt cx="1159165" cy="4565300"/>
          </a:xfrm>
        </p:grpSpPr>
        <p:grpSp>
          <p:nvGrpSpPr>
            <p:cNvPr id="4" name="그룹 3"/>
            <p:cNvGrpSpPr/>
            <p:nvPr/>
          </p:nvGrpSpPr>
          <p:grpSpPr>
            <a:xfrm>
              <a:off x="4471965" y="1607502"/>
              <a:ext cx="994748" cy="4565300"/>
              <a:chOff x="4417654" y="888182"/>
              <a:chExt cx="1086522" cy="5443369"/>
            </a:xfrm>
          </p:grpSpPr>
          <p:sp>
            <p:nvSpPr>
              <p:cNvPr id="22" name="사각형: 둥근 모서리 3"/>
              <p:cNvSpPr/>
              <p:nvPr/>
            </p:nvSpPr>
            <p:spPr bwMode="auto">
              <a:xfrm>
                <a:off x="4417654" y="888182"/>
                <a:ext cx="1086522" cy="5443369"/>
              </a:xfrm>
              <a:prstGeom prst="roundRect">
                <a:avLst>
                  <a:gd name="adj" fmla="val 7603"/>
                </a:avLst>
              </a:prstGeom>
              <a:solidFill>
                <a:schemeClr val="bg1">
                  <a:lumMod val="95000"/>
                </a:schemeClr>
              </a:solidFill>
              <a:ln w="15875">
                <a:solidFill>
                  <a:schemeClr val="tx2">
                    <a:lumMod val="40000"/>
                    <a:lumOff val="60000"/>
                  </a:schemeClr>
                </a:solidFill>
                <a:round/>
                <a:headEnd type="triangle" w="med" len="med"/>
                <a:tailEnd/>
              </a:ln>
              <a:extLst/>
            </p:spPr>
            <p:txBody>
              <a:bodyPr rtlCol="0" anchor="ctr"/>
              <a:lstStyle/>
              <a:p>
                <a:pPr algn="ctr"/>
                <a:endParaRPr lang="ko-KR" altLang="en-US" sz="11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2" name="그룹 1"/>
              <p:cNvGrpSpPr/>
              <p:nvPr/>
            </p:nvGrpSpPr>
            <p:grpSpPr>
              <a:xfrm>
                <a:off x="4517585" y="999734"/>
                <a:ext cx="862885" cy="5229825"/>
                <a:chOff x="-1415482" y="-1704545"/>
                <a:chExt cx="740543" cy="4563599"/>
              </a:xfrm>
            </p:grpSpPr>
            <p:sp>
              <p:nvSpPr>
                <p:cNvPr id="25" name="모서리가 둥근 직사각형 24"/>
                <p:cNvSpPr/>
                <p:nvPr/>
              </p:nvSpPr>
              <p:spPr>
                <a:xfrm>
                  <a:off x="-1406532" y="-1704545"/>
                  <a:ext cx="731593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75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en-US" altLang="ko-KR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Co-</a:t>
                  </a:r>
                </a:p>
                <a:p>
                  <a:pPr algn="ctr" latinLnBrk="0"/>
                  <a:r>
                    <a:rPr lang="ko-KR" altLang="en-US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로케이션</a:t>
                  </a:r>
                  <a:endParaRPr lang="ko-KR" altLang="en-US" sz="1400" spc="-50" dirty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8" name="모서리가 둥근 직사각형 27"/>
                <p:cNvSpPr/>
                <p:nvPr/>
              </p:nvSpPr>
              <p:spPr>
                <a:xfrm>
                  <a:off x="-1406532" y="-926390"/>
                  <a:ext cx="731592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ko-KR" altLang="en-US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tx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서버</a:t>
                  </a:r>
                  <a:endParaRPr lang="en-US" altLang="ko-KR" sz="1400" spc="-50" dirty="0" smtClean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tx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  <a:p>
                  <a:pPr algn="ctr" latinLnBrk="0"/>
                  <a:r>
                    <a:rPr lang="ko-KR" altLang="en-US" sz="1400" spc="-50" dirty="0" err="1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tx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호스팅</a:t>
                  </a:r>
                  <a:endParaRPr lang="ko-KR" altLang="en-US" sz="1400" spc="-50" dirty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tx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29" name="모서리가 둥근 직사각형 28"/>
                <p:cNvSpPr/>
                <p:nvPr/>
              </p:nvSpPr>
              <p:spPr>
                <a:xfrm>
                  <a:off x="-1415482" y="-148235"/>
                  <a:ext cx="731592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75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en-US" altLang="ko-KR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IDC</a:t>
                  </a:r>
                </a:p>
                <a:p>
                  <a:pPr algn="ctr" latinLnBrk="0"/>
                  <a:r>
                    <a:rPr lang="ko-KR" altLang="en-US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위탁운영</a:t>
                  </a:r>
                  <a:endParaRPr lang="ko-KR" altLang="en-US" sz="1400" spc="-50" dirty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30" name="모서리가 둥근 직사각형 29"/>
                <p:cNvSpPr/>
                <p:nvPr/>
              </p:nvSpPr>
              <p:spPr>
                <a:xfrm>
                  <a:off x="-1406533" y="620378"/>
                  <a:ext cx="731594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en-US" altLang="ko-KR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tx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DR</a:t>
                  </a:r>
                </a:p>
                <a:p>
                  <a:pPr algn="ctr" latinLnBrk="0"/>
                  <a:r>
                    <a:rPr lang="ko-KR" altLang="en-US" sz="1400" spc="-50" dirty="0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tx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구축</a:t>
                  </a:r>
                  <a:endParaRPr lang="ko-KR" altLang="en-US" sz="1400" spc="-50" dirty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tx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  <p:sp>
              <p:nvSpPr>
                <p:cNvPr id="31" name="모서리가 둥근 직사각형 30"/>
                <p:cNvSpPr/>
                <p:nvPr/>
              </p:nvSpPr>
              <p:spPr>
                <a:xfrm>
                  <a:off x="-1406533" y="1392641"/>
                  <a:ext cx="731594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75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en-US" altLang="ko-KR" sz="1400" spc="-50" dirty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DR</a:t>
                  </a:r>
                </a:p>
                <a:p>
                  <a:pPr algn="ctr" latinLnBrk="0"/>
                  <a:r>
                    <a:rPr lang="ko-KR" altLang="en-US" sz="1400" spc="-50" dirty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위탁운영</a:t>
                  </a:r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>
                  <a:off x="-1406533" y="2170796"/>
                  <a:ext cx="731594" cy="688258"/>
                </a:xfrm>
                <a:prstGeom prst="roundRect">
                  <a:avLst>
                    <a:gd name="adj" fmla="val 7595"/>
                  </a:avLst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 w="254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72000" rtlCol="0" anchor="ctr" anchorCtr="0"/>
                <a:lstStyle/>
                <a:p>
                  <a:pPr algn="ctr" latinLnBrk="0"/>
                  <a:r>
                    <a:rPr lang="ko-KR" altLang="en-US" sz="1400" spc="-50" dirty="0" err="1" smtClean="0">
                      <a:ln>
                        <a:solidFill>
                          <a:srgbClr val="C00000">
                            <a:alpha val="0"/>
                          </a:srgbClr>
                        </a:solidFill>
                      </a:ln>
                      <a:solidFill>
                        <a:schemeClr val="tx1"/>
                      </a:solidFill>
                      <a:latin typeface="나눔고딕 Bold" panose="020D0804000000000000" pitchFamily="50" charset="-127"/>
                      <a:ea typeface="나눔고딕 Bold" panose="020D0804000000000000" pitchFamily="50" charset="-127"/>
                    </a:rPr>
                    <a:t>클라우드</a:t>
                  </a:r>
                  <a:endParaRPr lang="ko-KR" altLang="en-US" sz="1400" spc="-50" dirty="0">
                    <a:ln>
                      <a:solidFill>
                        <a:srgbClr val="C00000">
                          <a:alpha val="0"/>
                        </a:srgbClr>
                      </a:solidFill>
                    </a:ln>
                    <a:solidFill>
                      <a:schemeClr val="tx1"/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</a:endParaRPr>
                </a:p>
              </p:txBody>
            </p:sp>
          </p:grpSp>
        </p:grpSp>
        <p:grpSp>
          <p:nvGrpSpPr>
            <p:cNvPr id="308" name="그룹 307"/>
            <p:cNvGrpSpPr/>
            <p:nvPr/>
          </p:nvGrpSpPr>
          <p:grpSpPr>
            <a:xfrm>
              <a:off x="4386094" y="1962118"/>
              <a:ext cx="145044" cy="3900301"/>
              <a:chOff x="4386094" y="1962118"/>
              <a:chExt cx="145044" cy="3900301"/>
            </a:xfrm>
          </p:grpSpPr>
          <p:grpSp>
            <p:nvGrpSpPr>
              <p:cNvPr id="99" name="그룹 98"/>
              <p:cNvGrpSpPr/>
              <p:nvPr/>
            </p:nvGrpSpPr>
            <p:grpSpPr>
              <a:xfrm>
                <a:off x="4386094" y="1962118"/>
                <a:ext cx="145044" cy="150501"/>
                <a:chOff x="2888714" y="-570321"/>
                <a:chExt cx="102615" cy="101634"/>
              </a:xfrm>
            </p:grpSpPr>
            <p:sp>
              <p:nvSpPr>
                <p:cNvPr id="100" name="타원 99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01" name="타원 100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05" name="그룹 104"/>
              <p:cNvGrpSpPr/>
              <p:nvPr/>
            </p:nvGrpSpPr>
            <p:grpSpPr>
              <a:xfrm>
                <a:off x="4386094" y="2703094"/>
                <a:ext cx="145044" cy="150501"/>
                <a:chOff x="2888714" y="-570321"/>
                <a:chExt cx="102615" cy="101634"/>
              </a:xfrm>
            </p:grpSpPr>
            <p:sp>
              <p:nvSpPr>
                <p:cNvPr id="106" name="타원 105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07" name="타원 106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11" name="그룹 110"/>
              <p:cNvGrpSpPr/>
              <p:nvPr/>
            </p:nvGrpSpPr>
            <p:grpSpPr>
              <a:xfrm>
                <a:off x="4386094" y="3497877"/>
                <a:ext cx="145044" cy="150501"/>
                <a:chOff x="2888714" y="-570321"/>
                <a:chExt cx="102615" cy="101634"/>
              </a:xfrm>
            </p:grpSpPr>
            <p:sp>
              <p:nvSpPr>
                <p:cNvPr id="112" name="타원 111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13" name="타원 112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47" name="그룹 146"/>
              <p:cNvGrpSpPr/>
              <p:nvPr/>
            </p:nvGrpSpPr>
            <p:grpSpPr>
              <a:xfrm>
                <a:off x="4386094" y="4225974"/>
                <a:ext cx="145044" cy="150501"/>
                <a:chOff x="2888714" y="-570321"/>
                <a:chExt cx="102615" cy="101634"/>
              </a:xfrm>
            </p:grpSpPr>
            <p:sp>
              <p:nvSpPr>
                <p:cNvPr id="148" name="타원 147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49" name="타원 148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53" name="그룹 152"/>
              <p:cNvGrpSpPr/>
              <p:nvPr/>
            </p:nvGrpSpPr>
            <p:grpSpPr>
              <a:xfrm>
                <a:off x="4386094" y="4954322"/>
                <a:ext cx="145044" cy="150501"/>
                <a:chOff x="2888714" y="-570321"/>
                <a:chExt cx="102615" cy="101634"/>
              </a:xfrm>
            </p:grpSpPr>
            <p:sp>
              <p:nvSpPr>
                <p:cNvPr id="154" name="타원 153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55" name="타원 154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74" name="그룹 173"/>
              <p:cNvGrpSpPr/>
              <p:nvPr/>
            </p:nvGrpSpPr>
            <p:grpSpPr>
              <a:xfrm>
                <a:off x="4386094" y="5711918"/>
                <a:ext cx="145044" cy="150501"/>
                <a:chOff x="2888714" y="-570321"/>
                <a:chExt cx="102615" cy="101634"/>
              </a:xfrm>
            </p:grpSpPr>
            <p:sp>
              <p:nvSpPr>
                <p:cNvPr id="175" name="타원 174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76" name="타원 175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</p:grpSp>
        <p:grpSp>
          <p:nvGrpSpPr>
            <p:cNvPr id="310" name="그룹 309"/>
            <p:cNvGrpSpPr/>
            <p:nvPr/>
          </p:nvGrpSpPr>
          <p:grpSpPr>
            <a:xfrm>
              <a:off x="5402728" y="1969715"/>
              <a:ext cx="142531" cy="3895756"/>
              <a:chOff x="5402728" y="1969715"/>
              <a:chExt cx="142531" cy="3895756"/>
            </a:xfrm>
          </p:grpSpPr>
          <p:grpSp>
            <p:nvGrpSpPr>
              <p:cNvPr id="102" name="그룹 101"/>
              <p:cNvGrpSpPr/>
              <p:nvPr/>
            </p:nvGrpSpPr>
            <p:grpSpPr>
              <a:xfrm>
                <a:off x="5402728" y="1969715"/>
                <a:ext cx="142531" cy="145956"/>
                <a:chOff x="2888714" y="-570321"/>
                <a:chExt cx="102615" cy="101634"/>
              </a:xfrm>
            </p:grpSpPr>
            <p:sp>
              <p:nvSpPr>
                <p:cNvPr id="103" name="타원 102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04" name="타원 103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08" name="그룹 107"/>
              <p:cNvGrpSpPr/>
              <p:nvPr/>
            </p:nvGrpSpPr>
            <p:grpSpPr>
              <a:xfrm>
                <a:off x="5402728" y="2710691"/>
                <a:ext cx="142531" cy="145956"/>
                <a:chOff x="2888714" y="-570321"/>
                <a:chExt cx="102615" cy="101634"/>
              </a:xfrm>
            </p:grpSpPr>
            <p:sp>
              <p:nvSpPr>
                <p:cNvPr id="109" name="타원 108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10" name="타원 109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14" name="그룹 113"/>
              <p:cNvGrpSpPr/>
              <p:nvPr/>
            </p:nvGrpSpPr>
            <p:grpSpPr>
              <a:xfrm>
                <a:off x="5402728" y="3505475"/>
                <a:ext cx="142531" cy="145956"/>
                <a:chOff x="2888714" y="-570321"/>
                <a:chExt cx="102615" cy="101634"/>
              </a:xfrm>
            </p:grpSpPr>
            <p:sp>
              <p:nvSpPr>
                <p:cNvPr id="115" name="타원 114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16" name="타원 115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50" name="그룹 149"/>
              <p:cNvGrpSpPr/>
              <p:nvPr/>
            </p:nvGrpSpPr>
            <p:grpSpPr>
              <a:xfrm>
                <a:off x="5402728" y="4233571"/>
                <a:ext cx="142531" cy="145956"/>
                <a:chOff x="2888714" y="-570321"/>
                <a:chExt cx="102615" cy="101634"/>
              </a:xfrm>
            </p:grpSpPr>
            <p:sp>
              <p:nvSpPr>
                <p:cNvPr id="151" name="타원 150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52" name="타원 151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56" name="그룹 155"/>
              <p:cNvGrpSpPr/>
              <p:nvPr/>
            </p:nvGrpSpPr>
            <p:grpSpPr>
              <a:xfrm>
                <a:off x="5402728" y="4961920"/>
                <a:ext cx="142531" cy="145956"/>
                <a:chOff x="2888714" y="-570321"/>
                <a:chExt cx="102615" cy="101634"/>
              </a:xfrm>
            </p:grpSpPr>
            <p:sp>
              <p:nvSpPr>
                <p:cNvPr id="157" name="타원 156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58" name="타원 157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grpSp>
            <p:nvGrpSpPr>
              <p:cNvPr id="177" name="그룹 176"/>
              <p:cNvGrpSpPr/>
              <p:nvPr/>
            </p:nvGrpSpPr>
            <p:grpSpPr>
              <a:xfrm>
                <a:off x="5402728" y="5719515"/>
                <a:ext cx="142531" cy="145956"/>
                <a:chOff x="2888714" y="-570321"/>
                <a:chExt cx="102615" cy="101634"/>
              </a:xfrm>
            </p:grpSpPr>
            <p:sp>
              <p:nvSpPr>
                <p:cNvPr id="178" name="타원 177"/>
                <p:cNvSpPr/>
                <p:nvPr/>
              </p:nvSpPr>
              <p:spPr>
                <a:xfrm>
                  <a:off x="2888714" y="-570321"/>
                  <a:ext cx="102615" cy="101634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158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79" name="타원 178"/>
                <p:cNvSpPr/>
                <p:nvPr/>
              </p:nvSpPr>
              <p:spPr>
                <a:xfrm>
                  <a:off x="2910185" y="-550382"/>
                  <a:ext cx="62645" cy="63149"/>
                </a:xfrm>
                <a:prstGeom prst="ellipse">
                  <a:avLst/>
                </a:prstGeom>
                <a:solidFill>
                  <a:schemeClr val="bg1"/>
                </a:solidFill>
                <a:ln w="15875">
                  <a:solidFill>
                    <a:srgbClr val="015E9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rgbClr val="EAEAEA">
                          <a:alpha val="0"/>
                        </a:srgb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6294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437400" y="954412"/>
            <a:ext cx="7015993" cy="478357"/>
          </a:xfrm>
        </p:spPr>
        <p:txBody>
          <a:bodyPr/>
          <a:lstStyle/>
          <a:p>
            <a:r>
              <a:rPr lang="ko-KR" altLang="en-US" dirty="0" smtClean="0"/>
              <a:t>주요 </a:t>
            </a:r>
            <a:r>
              <a:rPr lang="ko-KR" altLang="en-US" dirty="0" err="1" smtClean="0"/>
              <a:t>고객사</a:t>
            </a:r>
            <a:r>
              <a:rPr lang="ko-KR" altLang="en-US" dirty="0" smtClean="0"/>
              <a:t> 변경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6927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790755" y="602672"/>
            <a:ext cx="8324490" cy="5838747"/>
          </a:xfrm>
          <a:prstGeom prst="roundRect">
            <a:avLst>
              <a:gd name="adj" fmla="val 1937"/>
            </a:avLst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738" y="6523186"/>
            <a:ext cx="1718848" cy="25668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5199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226" y="305392"/>
            <a:ext cx="1359871" cy="1374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371" y="4287471"/>
            <a:ext cx="3352801" cy="556803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1552279" y="2146373"/>
            <a:ext cx="668644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ko-KR" sz="4800" dirty="0">
                <a:solidFill>
                  <a:srgbClr val="0000CC"/>
                </a:solidFill>
                <a:effectLst>
                  <a:outerShdw blurRad="127000" dist="635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Total IT Solution &amp; </a:t>
            </a:r>
            <a:endParaRPr lang="en-US" altLang="ko-KR" sz="4800" dirty="0" smtClean="0">
              <a:solidFill>
                <a:srgbClr val="0000CC"/>
              </a:solidFill>
              <a:effectLst>
                <a:outerShdw blurRad="127000" dist="635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  <a:p>
            <a:r>
              <a:rPr lang="en-US" altLang="ko-KR" sz="4800" dirty="0">
                <a:solidFill>
                  <a:srgbClr val="0000CC"/>
                </a:solidFill>
                <a:effectLst>
                  <a:outerShdw blurRad="127000" dist="635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en-US" altLang="ko-KR" sz="4800" dirty="0" smtClean="0">
                <a:solidFill>
                  <a:srgbClr val="0000CC"/>
                </a:solidFill>
                <a:effectLst>
                  <a:outerShdw blurRad="127000" dist="635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          Service Provider</a:t>
            </a:r>
            <a:endParaRPr lang="ko-KR" altLang="en-US" sz="4800" dirty="0">
              <a:solidFill>
                <a:srgbClr val="0000CC"/>
              </a:solidFill>
              <a:effectLst>
                <a:outerShdw blurRad="127000" dist="635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63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그림 6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5"/>
          <a:stretch/>
        </p:blipFill>
        <p:spPr>
          <a:xfrm>
            <a:off x="2121" y="2021748"/>
            <a:ext cx="9916579" cy="4848951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 bwMode="auto">
          <a:xfrm>
            <a:off x="314291" y="1350963"/>
            <a:ext cx="4573368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ko-KR" altLang="en-US" sz="7500" b="1" kern="0" dirty="0" smtClean="0">
                <a:solidFill>
                  <a:srgbClr val="0070C0"/>
                </a:solidFill>
                <a:latin typeface="나눔바른고딕"/>
                <a:ea typeface="나눔바른고딕"/>
              </a:rPr>
              <a:t>감사합니다</a:t>
            </a:r>
            <a:r>
              <a:rPr lang="en-US" altLang="ko-KR" sz="7500" b="1" kern="0" dirty="0" smtClean="0">
                <a:solidFill>
                  <a:srgbClr val="0070C0"/>
                </a:solidFill>
                <a:latin typeface="나눔바른고딕"/>
                <a:ea typeface="나눔바른고딕"/>
              </a:rPr>
              <a:t>.</a:t>
            </a:r>
            <a:endParaRPr lang="ko-KR" altLang="en-US" sz="7500" b="1" kern="0" dirty="0">
              <a:solidFill>
                <a:srgbClr val="0070C0"/>
              </a:solidFill>
              <a:latin typeface="나눔바른고딕"/>
              <a:ea typeface="나눔바른고딕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314291" y="6525446"/>
            <a:ext cx="39754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algn="ctr">
              <a:defRPr sz="8000" kern="0">
                <a:gradFill flip="none" rotWithShape="1">
                  <a:gsLst>
                    <a:gs pos="55000">
                      <a:srgbClr val="0070C0"/>
                    </a:gs>
                    <a:gs pos="100000">
                      <a:srgbClr val="002060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전 임직원이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 </a:t>
            </a:r>
            <a:r>
              <a:rPr lang="ko-KR" altLang="en-US" sz="1800" b="1" dirty="0">
                <a:solidFill>
                  <a:srgbClr val="0070C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열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과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 </a:t>
            </a:r>
            <a:r>
              <a:rPr lang="ko-KR" altLang="en-US" sz="1800" b="1" dirty="0">
                <a:solidFill>
                  <a:srgbClr val="0070C0"/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성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을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 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다 할 것을 </a:t>
            </a:r>
            <a:r>
              <a:rPr lang="ko-KR" alt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약속</a:t>
            </a:r>
            <a:r>
              <a:rPr lang="ko-KR" altLang="en-US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드립니다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나눔바른고딕"/>
              <a:ea typeface="나눔바른고딕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424482" y="2529530"/>
            <a:ext cx="192200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rtlCol="0" anchor="ctr" anchorCtr="0">
            <a:spAutoFit/>
            <a:scene3d>
              <a:camera prst="orthographicFront"/>
              <a:lightRig rig="threePt" dir="t"/>
            </a:scene3d>
            <a:sp3d contourW="1270"/>
          </a:bodyPr>
          <a:lstStyle>
            <a:defPPr>
              <a:defRPr lang="ko-KR"/>
            </a:defPPr>
            <a:lvl1pPr algn="ctr">
              <a:defRPr sz="8000" kern="0">
                <a:gradFill flip="none" rotWithShape="1">
                  <a:gsLst>
                    <a:gs pos="55000">
                      <a:srgbClr val="0070C0"/>
                    </a:gs>
                    <a:gs pos="100000">
                      <a:srgbClr val="002060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atin typeface="10X10 Bold" panose="020D0604000000000000" pitchFamily="50" charset="-127"/>
                <a:ea typeface="10X10 Bold" panose="020D0604000000000000" pitchFamily="50" charset="-127"/>
              </a:defRPr>
            </a:lvl1pPr>
          </a:lstStyle>
          <a:p>
            <a:pPr algn="l"/>
            <a:r>
              <a:rPr lang="en-US" altLang="ko-KR" sz="1400" b="1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Thank you </a:t>
            </a:r>
            <a:r>
              <a:rPr lang="en-US" altLang="ko-KR" sz="1400" b="1" dirty="0" smtClean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나눔바른고딕"/>
                <a:ea typeface="나눔바른고딕"/>
              </a:rPr>
              <a:t>very much…</a:t>
            </a:r>
            <a:endParaRPr lang="en-US" altLang="ko-KR" sz="1400" b="1" dirty="0">
              <a:solidFill>
                <a:schemeClr val="bg1">
                  <a:lumMod val="50000"/>
                </a:schemeClr>
              </a:solidFill>
              <a:effectLst>
                <a:glow rad="101600">
                  <a:schemeClr val="bg1">
                    <a:alpha val="40000"/>
                  </a:schemeClr>
                </a:glow>
              </a:effectLst>
              <a:latin typeface="나눔바른고딕"/>
              <a:ea typeface="나눔바른고딕"/>
            </a:endParaRPr>
          </a:p>
        </p:txBody>
      </p:sp>
      <p:grpSp>
        <p:nvGrpSpPr>
          <p:cNvPr id="62" name="Group 50"/>
          <p:cNvGrpSpPr>
            <a:grpSpLocks noChangeAspect="1"/>
          </p:cNvGrpSpPr>
          <p:nvPr/>
        </p:nvGrpSpPr>
        <p:grpSpPr bwMode="auto">
          <a:xfrm>
            <a:off x="8497698" y="6315684"/>
            <a:ext cx="1177375" cy="351815"/>
            <a:chOff x="-3932" y="195"/>
            <a:chExt cx="3959" cy="1183"/>
          </a:xfrm>
          <a:solidFill>
            <a:schemeClr val="bg1"/>
          </a:solidFill>
        </p:grpSpPr>
        <p:sp>
          <p:nvSpPr>
            <p:cNvPr id="63" name="Freeform 51"/>
            <p:cNvSpPr>
              <a:spLocks/>
            </p:cNvSpPr>
            <p:nvPr/>
          </p:nvSpPr>
          <p:spPr bwMode="auto">
            <a:xfrm>
              <a:off x="-3320" y="521"/>
              <a:ext cx="420" cy="534"/>
            </a:xfrm>
            <a:custGeom>
              <a:avLst/>
              <a:gdLst>
                <a:gd name="T0" fmla="*/ 0 w 178"/>
                <a:gd name="T1" fmla="*/ 151 h 226"/>
                <a:gd name="T2" fmla="*/ 43 w 178"/>
                <a:gd name="T3" fmla="*/ 147 h 226"/>
                <a:gd name="T4" fmla="*/ 59 w 178"/>
                <a:gd name="T5" fmla="*/ 178 h 226"/>
                <a:gd name="T6" fmla="*/ 91 w 178"/>
                <a:gd name="T7" fmla="*/ 188 h 226"/>
                <a:gd name="T8" fmla="*/ 123 w 178"/>
                <a:gd name="T9" fmla="*/ 179 h 226"/>
                <a:gd name="T10" fmla="*/ 133 w 178"/>
                <a:gd name="T11" fmla="*/ 158 h 226"/>
                <a:gd name="T12" fmla="*/ 129 w 178"/>
                <a:gd name="T13" fmla="*/ 145 h 226"/>
                <a:gd name="T14" fmla="*/ 113 w 178"/>
                <a:gd name="T15" fmla="*/ 136 h 226"/>
                <a:gd name="T16" fmla="*/ 78 w 178"/>
                <a:gd name="T17" fmla="*/ 126 h 226"/>
                <a:gd name="T18" fmla="*/ 28 w 178"/>
                <a:gd name="T19" fmla="*/ 105 h 226"/>
                <a:gd name="T20" fmla="*/ 8 w 178"/>
                <a:gd name="T21" fmla="*/ 61 h 226"/>
                <a:gd name="T22" fmla="*/ 18 w 178"/>
                <a:gd name="T23" fmla="*/ 29 h 226"/>
                <a:gd name="T24" fmla="*/ 45 w 178"/>
                <a:gd name="T25" fmla="*/ 7 h 226"/>
                <a:gd name="T26" fmla="*/ 88 w 178"/>
                <a:gd name="T27" fmla="*/ 0 h 226"/>
                <a:gd name="T28" fmla="*/ 149 w 178"/>
                <a:gd name="T29" fmla="*/ 18 h 226"/>
                <a:gd name="T30" fmla="*/ 171 w 178"/>
                <a:gd name="T31" fmla="*/ 66 h 226"/>
                <a:gd name="T32" fmla="*/ 127 w 178"/>
                <a:gd name="T33" fmla="*/ 68 h 226"/>
                <a:gd name="T34" fmla="*/ 115 w 178"/>
                <a:gd name="T35" fmla="*/ 44 h 226"/>
                <a:gd name="T36" fmla="*/ 87 w 178"/>
                <a:gd name="T37" fmla="*/ 36 h 226"/>
                <a:gd name="T38" fmla="*/ 57 w 178"/>
                <a:gd name="T39" fmla="*/ 44 h 226"/>
                <a:gd name="T40" fmla="*/ 50 w 178"/>
                <a:gd name="T41" fmla="*/ 58 h 226"/>
                <a:gd name="T42" fmla="*/ 57 w 178"/>
                <a:gd name="T43" fmla="*/ 71 h 226"/>
                <a:gd name="T44" fmla="*/ 97 w 178"/>
                <a:gd name="T45" fmla="*/ 86 h 226"/>
                <a:gd name="T46" fmla="*/ 145 w 178"/>
                <a:gd name="T47" fmla="*/ 101 h 226"/>
                <a:gd name="T48" fmla="*/ 169 w 178"/>
                <a:gd name="T49" fmla="*/ 124 h 226"/>
                <a:gd name="T50" fmla="*/ 178 w 178"/>
                <a:gd name="T51" fmla="*/ 158 h 226"/>
                <a:gd name="T52" fmla="*/ 167 w 178"/>
                <a:gd name="T53" fmla="*/ 194 h 226"/>
                <a:gd name="T54" fmla="*/ 138 w 178"/>
                <a:gd name="T55" fmla="*/ 218 h 226"/>
                <a:gd name="T56" fmla="*/ 90 w 178"/>
                <a:gd name="T57" fmla="*/ 226 h 226"/>
                <a:gd name="T58" fmla="*/ 26 w 178"/>
                <a:gd name="T59" fmla="*/ 207 h 226"/>
                <a:gd name="T60" fmla="*/ 0 w 178"/>
                <a:gd name="T61" fmla="*/ 151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8" h="226">
                  <a:moveTo>
                    <a:pt x="0" y="151"/>
                  </a:moveTo>
                  <a:cubicBezTo>
                    <a:pt x="43" y="147"/>
                    <a:pt x="43" y="147"/>
                    <a:pt x="43" y="147"/>
                  </a:cubicBezTo>
                  <a:cubicBezTo>
                    <a:pt x="45" y="161"/>
                    <a:pt x="51" y="171"/>
                    <a:pt x="59" y="178"/>
                  </a:cubicBezTo>
                  <a:cubicBezTo>
                    <a:pt x="66" y="185"/>
                    <a:pt x="77" y="188"/>
                    <a:pt x="91" y="188"/>
                  </a:cubicBezTo>
                  <a:cubicBezTo>
                    <a:pt x="105" y="188"/>
                    <a:pt x="115" y="185"/>
                    <a:pt x="123" y="179"/>
                  </a:cubicBezTo>
                  <a:cubicBezTo>
                    <a:pt x="130" y="173"/>
                    <a:pt x="133" y="166"/>
                    <a:pt x="133" y="158"/>
                  </a:cubicBezTo>
                  <a:cubicBezTo>
                    <a:pt x="133" y="153"/>
                    <a:pt x="132" y="149"/>
                    <a:pt x="129" y="145"/>
                  </a:cubicBezTo>
                  <a:cubicBezTo>
                    <a:pt x="126" y="142"/>
                    <a:pt x="121" y="138"/>
                    <a:pt x="113" y="136"/>
                  </a:cubicBezTo>
                  <a:cubicBezTo>
                    <a:pt x="108" y="134"/>
                    <a:pt x="96" y="131"/>
                    <a:pt x="78" y="126"/>
                  </a:cubicBezTo>
                  <a:cubicBezTo>
                    <a:pt x="54" y="120"/>
                    <a:pt x="38" y="113"/>
                    <a:pt x="28" y="105"/>
                  </a:cubicBezTo>
                  <a:cubicBezTo>
                    <a:pt x="15" y="93"/>
                    <a:pt x="8" y="78"/>
                    <a:pt x="8" y="61"/>
                  </a:cubicBezTo>
                  <a:cubicBezTo>
                    <a:pt x="8" y="50"/>
                    <a:pt x="11" y="39"/>
                    <a:pt x="18" y="29"/>
                  </a:cubicBezTo>
                  <a:cubicBezTo>
                    <a:pt x="24" y="20"/>
                    <a:pt x="33" y="12"/>
                    <a:pt x="45" y="7"/>
                  </a:cubicBezTo>
                  <a:cubicBezTo>
                    <a:pt x="57" y="2"/>
                    <a:pt x="71" y="0"/>
                    <a:pt x="88" y="0"/>
                  </a:cubicBezTo>
                  <a:cubicBezTo>
                    <a:pt x="115" y="0"/>
                    <a:pt x="136" y="6"/>
                    <a:pt x="149" y="18"/>
                  </a:cubicBezTo>
                  <a:cubicBezTo>
                    <a:pt x="163" y="30"/>
                    <a:pt x="170" y="46"/>
                    <a:pt x="171" y="66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5" y="57"/>
                    <a:pt x="121" y="49"/>
                    <a:pt x="115" y="44"/>
                  </a:cubicBezTo>
                  <a:cubicBezTo>
                    <a:pt x="109" y="39"/>
                    <a:pt x="100" y="36"/>
                    <a:pt x="87" y="36"/>
                  </a:cubicBezTo>
                  <a:cubicBezTo>
                    <a:pt x="75" y="36"/>
                    <a:pt x="65" y="39"/>
                    <a:pt x="57" y="44"/>
                  </a:cubicBezTo>
                  <a:cubicBezTo>
                    <a:pt x="53" y="47"/>
                    <a:pt x="50" y="52"/>
                    <a:pt x="50" y="58"/>
                  </a:cubicBezTo>
                  <a:cubicBezTo>
                    <a:pt x="50" y="63"/>
                    <a:pt x="53" y="67"/>
                    <a:pt x="57" y="71"/>
                  </a:cubicBezTo>
                  <a:cubicBezTo>
                    <a:pt x="62" y="76"/>
                    <a:pt x="76" y="81"/>
                    <a:pt x="97" y="86"/>
                  </a:cubicBezTo>
                  <a:cubicBezTo>
                    <a:pt x="119" y="91"/>
                    <a:pt x="135" y="96"/>
                    <a:pt x="145" y="101"/>
                  </a:cubicBezTo>
                  <a:cubicBezTo>
                    <a:pt x="155" y="107"/>
                    <a:pt x="163" y="114"/>
                    <a:pt x="169" y="124"/>
                  </a:cubicBezTo>
                  <a:cubicBezTo>
                    <a:pt x="175" y="133"/>
                    <a:pt x="178" y="145"/>
                    <a:pt x="178" y="158"/>
                  </a:cubicBezTo>
                  <a:cubicBezTo>
                    <a:pt x="178" y="171"/>
                    <a:pt x="174" y="183"/>
                    <a:pt x="167" y="194"/>
                  </a:cubicBezTo>
                  <a:cubicBezTo>
                    <a:pt x="160" y="205"/>
                    <a:pt x="150" y="213"/>
                    <a:pt x="138" y="218"/>
                  </a:cubicBezTo>
                  <a:cubicBezTo>
                    <a:pt x="125" y="223"/>
                    <a:pt x="109" y="226"/>
                    <a:pt x="90" y="226"/>
                  </a:cubicBezTo>
                  <a:cubicBezTo>
                    <a:pt x="62" y="226"/>
                    <a:pt x="41" y="220"/>
                    <a:pt x="26" y="207"/>
                  </a:cubicBezTo>
                  <a:cubicBezTo>
                    <a:pt x="12" y="194"/>
                    <a:pt x="3" y="175"/>
                    <a:pt x="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52"/>
            <p:cNvSpPr>
              <a:spLocks/>
            </p:cNvSpPr>
            <p:nvPr/>
          </p:nvSpPr>
          <p:spPr bwMode="auto">
            <a:xfrm>
              <a:off x="-2843" y="672"/>
              <a:ext cx="385" cy="524"/>
            </a:xfrm>
            <a:custGeom>
              <a:avLst/>
              <a:gdLst>
                <a:gd name="T0" fmla="*/ 0 w 163"/>
                <a:gd name="T1" fmla="*/ 0 h 222"/>
                <a:gd name="T2" fmla="*/ 45 w 163"/>
                <a:gd name="T3" fmla="*/ 0 h 222"/>
                <a:gd name="T4" fmla="*/ 83 w 163"/>
                <a:gd name="T5" fmla="*/ 112 h 222"/>
                <a:gd name="T6" fmla="*/ 120 w 163"/>
                <a:gd name="T7" fmla="*/ 0 h 222"/>
                <a:gd name="T8" fmla="*/ 163 w 163"/>
                <a:gd name="T9" fmla="*/ 0 h 222"/>
                <a:gd name="T10" fmla="*/ 107 w 163"/>
                <a:gd name="T11" fmla="*/ 152 h 222"/>
                <a:gd name="T12" fmla="*/ 97 w 163"/>
                <a:gd name="T13" fmla="*/ 180 h 222"/>
                <a:gd name="T14" fmla="*/ 87 w 163"/>
                <a:gd name="T15" fmla="*/ 201 h 222"/>
                <a:gd name="T16" fmla="*/ 75 w 163"/>
                <a:gd name="T17" fmla="*/ 213 h 222"/>
                <a:gd name="T18" fmla="*/ 59 w 163"/>
                <a:gd name="T19" fmla="*/ 220 h 222"/>
                <a:gd name="T20" fmla="*/ 38 w 163"/>
                <a:gd name="T21" fmla="*/ 222 h 222"/>
                <a:gd name="T22" fmla="*/ 14 w 163"/>
                <a:gd name="T23" fmla="*/ 220 h 222"/>
                <a:gd name="T24" fmla="*/ 11 w 163"/>
                <a:gd name="T25" fmla="*/ 187 h 222"/>
                <a:gd name="T26" fmla="*/ 28 w 163"/>
                <a:gd name="T27" fmla="*/ 189 h 222"/>
                <a:gd name="T28" fmla="*/ 50 w 163"/>
                <a:gd name="T29" fmla="*/ 180 h 222"/>
                <a:gd name="T30" fmla="*/ 61 w 163"/>
                <a:gd name="T31" fmla="*/ 158 h 222"/>
                <a:gd name="T32" fmla="*/ 0 w 163"/>
                <a:gd name="T3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" h="222">
                  <a:moveTo>
                    <a:pt x="0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83" y="112"/>
                    <a:pt x="83" y="112"/>
                    <a:pt x="83" y="112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97" y="180"/>
                    <a:pt x="97" y="180"/>
                    <a:pt x="97" y="180"/>
                  </a:cubicBezTo>
                  <a:cubicBezTo>
                    <a:pt x="94" y="189"/>
                    <a:pt x="90" y="196"/>
                    <a:pt x="87" y="201"/>
                  </a:cubicBezTo>
                  <a:cubicBezTo>
                    <a:pt x="83" y="206"/>
                    <a:pt x="80" y="210"/>
                    <a:pt x="75" y="213"/>
                  </a:cubicBezTo>
                  <a:cubicBezTo>
                    <a:pt x="71" y="216"/>
                    <a:pt x="66" y="218"/>
                    <a:pt x="59" y="220"/>
                  </a:cubicBezTo>
                  <a:cubicBezTo>
                    <a:pt x="53" y="222"/>
                    <a:pt x="46" y="222"/>
                    <a:pt x="38" y="222"/>
                  </a:cubicBezTo>
                  <a:cubicBezTo>
                    <a:pt x="30" y="222"/>
                    <a:pt x="22" y="222"/>
                    <a:pt x="14" y="220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17" y="188"/>
                    <a:pt x="23" y="189"/>
                    <a:pt x="28" y="189"/>
                  </a:cubicBezTo>
                  <a:cubicBezTo>
                    <a:pt x="38" y="189"/>
                    <a:pt x="45" y="186"/>
                    <a:pt x="50" y="180"/>
                  </a:cubicBezTo>
                  <a:cubicBezTo>
                    <a:pt x="54" y="175"/>
                    <a:pt x="58" y="167"/>
                    <a:pt x="61" y="15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53"/>
            <p:cNvSpPr>
              <a:spLocks/>
            </p:cNvSpPr>
            <p:nvPr/>
          </p:nvSpPr>
          <p:spPr bwMode="auto">
            <a:xfrm>
              <a:off x="-2411" y="662"/>
              <a:ext cx="350" cy="393"/>
            </a:xfrm>
            <a:custGeom>
              <a:avLst/>
              <a:gdLst>
                <a:gd name="T0" fmla="*/ 0 w 148"/>
                <a:gd name="T1" fmla="*/ 118 h 166"/>
                <a:gd name="T2" fmla="*/ 42 w 148"/>
                <a:gd name="T3" fmla="*/ 111 h 166"/>
                <a:gd name="T4" fmla="*/ 53 w 148"/>
                <a:gd name="T5" fmla="*/ 130 h 166"/>
                <a:gd name="T6" fmla="*/ 76 w 148"/>
                <a:gd name="T7" fmla="*/ 136 h 166"/>
                <a:gd name="T8" fmla="*/ 100 w 148"/>
                <a:gd name="T9" fmla="*/ 130 h 166"/>
                <a:gd name="T10" fmla="*/ 105 w 148"/>
                <a:gd name="T11" fmla="*/ 119 h 166"/>
                <a:gd name="T12" fmla="*/ 102 w 148"/>
                <a:gd name="T13" fmla="*/ 111 h 166"/>
                <a:gd name="T14" fmla="*/ 88 w 148"/>
                <a:gd name="T15" fmla="*/ 105 h 166"/>
                <a:gd name="T16" fmla="*/ 24 w 148"/>
                <a:gd name="T17" fmla="*/ 85 h 166"/>
                <a:gd name="T18" fmla="*/ 5 w 148"/>
                <a:gd name="T19" fmla="*/ 49 h 166"/>
                <a:gd name="T20" fmla="*/ 22 w 148"/>
                <a:gd name="T21" fmla="*/ 14 h 166"/>
                <a:gd name="T22" fmla="*/ 72 w 148"/>
                <a:gd name="T23" fmla="*/ 0 h 166"/>
                <a:gd name="T24" fmla="*/ 120 w 148"/>
                <a:gd name="T25" fmla="*/ 11 h 166"/>
                <a:gd name="T26" fmla="*/ 142 w 148"/>
                <a:gd name="T27" fmla="*/ 43 h 166"/>
                <a:gd name="T28" fmla="*/ 103 w 148"/>
                <a:gd name="T29" fmla="*/ 50 h 166"/>
                <a:gd name="T30" fmla="*/ 93 w 148"/>
                <a:gd name="T31" fmla="*/ 36 h 166"/>
                <a:gd name="T32" fmla="*/ 73 w 148"/>
                <a:gd name="T33" fmla="*/ 31 h 166"/>
                <a:gd name="T34" fmla="*/ 49 w 148"/>
                <a:gd name="T35" fmla="*/ 35 h 166"/>
                <a:gd name="T36" fmla="*/ 44 w 148"/>
                <a:gd name="T37" fmla="*/ 44 h 166"/>
                <a:gd name="T38" fmla="*/ 48 w 148"/>
                <a:gd name="T39" fmla="*/ 51 h 166"/>
                <a:gd name="T40" fmla="*/ 88 w 148"/>
                <a:gd name="T41" fmla="*/ 63 h 166"/>
                <a:gd name="T42" fmla="*/ 134 w 148"/>
                <a:gd name="T43" fmla="*/ 82 h 166"/>
                <a:gd name="T44" fmla="*/ 148 w 148"/>
                <a:gd name="T45" fmla="*/ 113 h 166"/>
                <a:gd name="T46" fmla="*/ 129 w 148"/>
                <a:gd name="T47" fmla="*/ 150 h 166"/>
                <a:gd name="T48" fmla="*/ 76 w 148"/>
                <a:gd name="T49" fmla="*/ 166 h 166"/>
                <a:gd name="T50" fmla="*/ 24 w 148"/>
                <a:gd name="T51" fmla="*/ 153 h 166"/>
                <a:gd name="T52" fmla="*/ 0 w 148"/>
                <a:gd name="T53" fmla="*/ 118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8" h="166">
                  <a:moveTo>
                    <a:pt x="0" y="118"/>
                  </a:moveTo>
                  <a:cubicBezTo>
                    <a:pt x="42" y="111"/>
                    <a:pt x="42" y="111"/>
                    <a:pt x="42" y="111"/>
                  </a:cubicBezTo>
                  <a:cubicBezTo>
                    <a:pt x="44" y="119"/>
                    <a:pt x="47" y="125"/>
                    <a:pt x="53" y="130"/>
                  </a:cubicBezTo>
                  <a:cubicBezTo>
                    <a:pt x="58" y="134"/>
                    <a:pt x="66" y="136"/>
                    <a:pt x="76" y="136"/>
                  </a:cubicBezTo>
                  <a:cubicBezTo>
                    <a:pt x="86" y="136"/>
                    <a:pt x="94" y="134"/>
                    <a:pt x="100" y="130"/>
                  </a:cubicBezTo>
                  <a:cubicBezTo>
                    <a:pt x="104" y="127"/>
                    <a:pt x="105" y="123"/>
                    <a:pt x="105" y="119"/>
                  </a:cubicBezTo>
                  <a:cubicBezTo>
                    <a:pt x="105" y="115"/>
                    <a:pt x="104" y="113"/>
                    <a:pt x="102" y="111"/>
                  </a:cubicBezTo>
                  <a:cubicBezTo>
                    <a:pt x="100" y="109"/>
                    <a:pt x="96" y="107"/>
                    <a:pt x="88" y="105"/>
                  </a:cubicBezTo>
                  <a:cubicBezTo>
                    <a:pt x="55" y="98"/>
                    <a:pt x="33" y="91"/>
                    <a:pt x="24" y="85"/>
                  </a:cubicBezTo>
                  <a:cubicBezTo>
                    <a:pt x="12" y="76"/>
                    <a:pt x="5" y="64"/>
                    <a:pt x="5" y="49"/>
                  </a:cubicBezTo>
                  <a:cubicBezTo>
                    <a:pt x="5" y="35"/>
                    <a:pt x="11" y="24"/>
                    <a:pt x="22" y="14"/>
                  </a:cubicBezTo>
                  <a:cubicBezTo>
                    <a:pt x="32" y="5"/>
                    <a:pt x="49" y="0"/>
                    <a:pt x="72" y="0"/>
                  </a:cubicBezTo>
                  <a:cubicBezTo>
                    <a:pt x="94" y="0"/>
                    <a:pt x="110" y="4"/>
                    <a:pt x="120" y="11"/>
                  </a:cubicBezTo>
                  <a:cubicBezTo>
                    <a:pt x="131" y="18"/>
                    <a:pt x="138" y="29"/>
                    <a:pt x="142" y="43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1" y="43"/>
                    <a:pt x="98" y="39"/>
                    <a:pt x="93" y="36"/>
                  </a:cubicBezTo>
                  <a:cubicBezTo>
                    <a:pt x="88" y="32"/>
                    <a:pt x="82" y="31"/>
                    <a:pt x="73" y="31"/>
                  </a:cubicBezTo>
                  <a:cubicBezTo>
                    <a:pt x="62" y="31"/>
                    <a:pt x="54" y="32"/>
                    <a:pt x="49" y="35"/>
                  </a:cubicBezTo>
                  <a:cubicBezTo>
                    <a:pt x="46" y="37"/>
                    <a:pt x="44" y="40"/>
                    <a:pt x="44" y="44"/>
                  </a:cubicBezTo>
                  <a:cubicBezTo>
                    <a:pt x="44" y="47"/>
                    <a:pt x="46" y="49"/>
                    <a:pt x="48" y="51"/>
                  </a:cubicBezTo>
                  <a:cubicBezTo>
                    <a:pt x="52" y="54"/>
                    <a:pt x="65" y="58"/>
                    <a:pt x="88" y="63"/>
                  </a:cubicBezTo>
                  <a:cubicBezTo>
                    <a:pt x="110" y="68"/>
                    <a:pt x="126" y="74"/>
                    <a:pt x="134" y="82"/>
                  </a:cubicBezTo>
                  <a:cubicBezTo>
                    <a:pt x="143" y="89"/>
                    <a:pt x="148" y="100"/>
                    <a:pt x="148" y="113"/>
                  </a:cubicBezTo>
                  <a:cubicBezTo>
                    <a:pt x="148" y="127"/>
                    <a:pt x="141" y="140"/>
                    <a:pt x="129" y="150"/>
                  </a:cubicBezTo>
                  <a:cubicBezTo>
                    <a:pt x="117" y="161"/>
                    <a:pt x="99" y="166"/>
                    <a:pt x="76" y="166"/>
                  </a:cubicBezTo>
                  <a:cubicBezTo>
                    <a:pt x="54" y="166"/>
                    <a:pt x="37" y="162"/>
                    <a:pt x="24" y="153"/>
                  </a:cubicBezTo>
                  <a:cubicBezTo>
                    <a:pt x="12" y="144"/>
                    <a:pt x="4" y="133"/>
                    <a:pt x="0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54"/>
            <p:cNvSpPr>
              <a:spLocks noEditPoints="1"/>
            </p:cNvSpPr>
            <p:nvPr/>
          </p:nvSpPr>
          <p:spPr bwMode="auto">
            <a:xfrm>
              <a:off x="-1979" y="521"/>
              <a:ext cx="501" cy="534"/>
            </a:xfrm>
            <a:custGeom>
              <a:avLst/>
              <a:gdLst>
                <a:gd name="T0" fmla="*/ 0 w 212"/>
                <a:gd name="T1" fmla="*/ 114 h 226"/>
                <a:gd name="T2" fmla="*/ 10 w 212"/>
                <a:gd name="T3" fmla="*/ 58 h 226"/>
                <a:gd name="T4" fmla="*/ 30 w 212"/>
                <a:gd name="T5" fmla="*/ 28 h 226"/>
                <a:gd name="T6" fmla="*/ 59 w 212"/>
                <a:gd name="T7" fmla="*/ 8 h 226"/>
                <a:gd name="T8" fmla="*/ 106 w 212"/>
                <a:gd name="T9" fmla="*/ 0 h 226"/>
                <a:gd name="T10" fmla="*/ 183 w 212"/>
                <a:gd name="T11" fmla="*/ 30 h 226"/>
                <a:gd name="T12" fmla="*/ 212 w 212"/>
                <a:gd name="T13" fmla="*/ 113 h 226"/>
                <a:gd name="T14" fmla="*/ 183 w 212"/>
                <a:gd name="T15" fmla="*/ 196 h 226"/>
                <a:gd name="T16" fmla="*/ 106 w 212"/>
                <a:gd name="T17" fmla="*/ 226 h 226"/>
                <a:gd name="T18" fmla="*/ 29 w 212"/>
                <a:gd name="T19" fmla="*/ 196 h 226"/>
                <a:gd name="T20" fmla="*/ 0 w 212"/>
                <a:gd name="T21" fmla="*/ 114 h 226"/>
                <a:gd name="T22" fmla="*/ 45 w 212"/>
                <a:gd name="T23" fmla="*/ 113 h 226"/>
                <a:gd name="T24" fmla="*/ 62 w 212"/>
                <a:gd name="T25" fmla="*/ 169 h 226"/>
                <a:gd name="T26" fmla="*/ 106 w 212"/>
                <a:gd name="T27" fmla="*/ 188 h 226"/>
                <a:gd name="T28" fmla="*/ 149 w 212"/>
                <a:gd name="T29" fmla="*/ 169 h 226"/>
                <a:gd name="T30" fmla="*/ 166 w 212"/>
                <a:gd name="T31" fmla="*/ 112 h 226"/>
                <a:gd name="T32" fmla="*/ 150 w 212"/>
                <a:gd name="T33" fmla="*/ 56 h 226"/>
                <a:gd name="T34" fmla="*/ 106 w 212"/>
                <a:gd name="T35" fmla="*/ 37 h 226"/>
                <a:gd name="T36" fmla="*/ 62 w 212"/>
                <a:gd name="T37" fmla="*/ 56 h 226"/>
                <a:gd name="T38" fmla="*/ 45 w 212"/>
                <a:gd name="T39" fmla="*/ 11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2" h="226">
                  <a:moveTo>
                    <a:pt x="0" y="114"/>
                  </a:moveTo>
                  <a:cubicBezTo>
                    <a:pt x="0" y="92"/>
                    <a:pt x="3" y="73"/>
                    <a:pt x="10" y="58"/>
                  </a:cubicBezTo>
                  <a:cubicBezTo>
                    <a:pt x="15" y="47"/>
                    <a:pt x="22" y="37"/>
                    <a:pt x="30" y="28"/>
                  </a:cubicBezTo>
                  <a:cubicBezTo>
                    <a:pt x="39" y="19"/>
                    <a:pt x="48" y="13"/>
                    <a:pt x="59" y="8"/>
                  </a:cubicBezTo>
                  <a:cubicBezTo>
                    <a:pt x="72" y="3"/>
                    <a:pt x="88" y="0"/>
                    <a:pt x="106" y="0"/>
                  </a:cubicBezTo>
                  <a:cubicBezTo>
                    <a:pt x="138" y="0"/>
                    <a:pt x="163" y="10"/>
                    <a:pt x="183" y="30"/>
                  </a:cubicBezTo>
                  <a:cubicBezTo>
                    <a:pt x="202" y="50"/>
                    <a:pt x="212" y="77"/>
                    <a:pt x="212" y="113"/>
                  </a:cubicBezTo>
                  <a:cubicBezTo>
                    <a:pt x="212" y="148"/>
                    <a:pt x="202" y="176"/>
                    <a:pt x="183" y="196"/>
                  </a:cubicBezTo>
                  <a:cubicBezTo>
                    <a:pt x="164" y="216"/>
                    <a:pt x="138" y="226"/>
                    <a:pt x="106" y="226"/>
                  </a:cubicBezTo>
                  <a:cubicBezTo>
                    <a:pt x="74" y="226"/>
                    <a:pt x="48" y="216"/>
                    <a:pt x="29" y="196"/>
                  </a:cubicBezTo>
                  <a:cubicBezTo>
                    <a:pt x="10" y="176"/>
                    <a:pt x="0" y="149"/>
                    <a:pt x="0" y="114"/>
                  </a:cubicBezTo>
                  <a:close/>
                  <a:moveTo>
                    <a:pt x="45" y="113"/>
                  </a:moveTo>
                  <a:cubicBezTo>
                    <a:pt x="45" y="137"/>
                    <a:pt x="51" y="156"/>
                    <a:pt x="62" y="169"/>
                  </a:cubicBezTo>
                  <a:cubicBezTo>
                    <a:pt x="74" y="182"/>
                    <a:pt x="88" y="188"/>
                    <a:pt x="106" y="188"/>
                  </a:cubicBezTo>
                  <a:cubicBezTo>
                    <a:pt x="124" y="188"/>
                    <a:pt x="138" y="182"/>
                    <a:pt x="149" y="169"/>
                  </a:cubicBezTo>
                  <a:cubicBezTo>
                    <a:pt x="161" y="157"/>
                    <a:pt x="166" y="137"/>
                    <a:pt x="166" y="112"/>
                  </a:cubicBezTo>
                  <a:cubicBezTo>
                    <a:pt x="166" y="87"/>
                    <a:pt x="161" y="68"/>
                    <a:pt x="150" y="56"/>
                  </a:cubicBezTo>
                  <a:cubicBezTo>
                    <a:pt x="139" y="44"/>
                    <a:pt x="124" y="37"/>
                    <a:pt x="106" y="37"/>
                  </a:cubicBezTo>
                  <a:cubicBezTo>
                    <a:pt x="88" y="37"/>
                    <a:pt x="73" y="44"/>
                    <a:pt x="62" y="56"/>
                  </a:cubicBezTo>
                  <a:cubicBezTo>
                    <a:pt x="51" y="69"/>
                    <a:pt x="45" y="87"/>
                    <a:pt x="45" y="1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55"/>
            <p:cNvSpPr>
              <a:spLocks/>
            </p:cNvSpPr>
            <p:nvPr/>
          </p:nvSpPr>
          <p:spPr bwMode="auto">
            <a:xfrm>
              <a:off x="-1381" y="662"/>
              <a:ext cx="340" cy="383"/>
            </a:xfrm>
            <a:custGeom>
              <a:avLst/>
              <a:gdLst>
                <a:gd name="T0" fmla="*/ 144 w 144"/>
                <a:gd name="T1" fmla="*/ 162 h 162"/>
                <a:gd name="T2" fmla="*/ 102 w 144"/>
                <a:gd name="T3" fmla="*/ 162 h 162"/>
                <a:gd name="T4" fmla="*/ 102 w 144"/>
                <a:gd name="T5" fmla="*/ 81 h 162"/>
                <a:gd name="T6" fmla="*/ 100 w 144"/>
                <a:gd name="T7" fmla="*/ 48 h 162"/>
                <a:gd name="T8" fmla="*/ 91 w 144"/>
                <a:gd name="T9" fmla="*/ 37 h 162"/>
                <a:gd name="T10" fmla="*/ 76 w 144"/>
                <a:gd name="T11" fmla="*/ 33 h 162"/>
                <a:gd name="T12" fmla="*/ 57 w 144"/>
                <a:gd name="T13" fmla="*/ 39 h 162"/>
                <a:gd name="T14" fmla="*/ 45 w 144"/>
                <a:gd name="T15" fmla="*/ 54 h 162"/>
                <a:gd name="T16" fmla="*/ 42 w 144"/>
                <a:gd name="T17" fmla="*/ 91 h 162"/>
                <a:gd name="T18" fmla="*/ 42 w 144"/>
                <a:gd name="T19" fmla="*/ 162 h 162"/>
                <a:gd name="T20" fmla="*/ 0 w 144"/>
                <a:gd name="T21" fmla="*/ 162 h 162"/>
                <a:gd name="T22" fmla="*/ 0 w 144"/>
                <a:gd name="T23" fmla="*/ 4 h 162"/>
                <a:gd name="T24" fmla="*/ 39 w 144"/>
                <a:gd name="T25" fmla="*/ 4 h 162"/>
                <a:gd name="T26" fmla="*/ 39 w 144"/>
                <a:gd name="T27" fmla="*/ 27 h 162"/>
                <a:gd name="T28" fmla="*/ 91 w 144"/>
                <a:gd name="T29" fmla="*/ 0 h 162"/>
                <a:gd name="T30" fmla="*/ 116 w 144"/>
                <a:gd name="T31" fmla="*/ 5 h 162"/>
                <a:gd name="T32" fmla="*/ 134 w 144"/>
                <a:gd name="T33" fmla="*/ 18 h 162"/>
                <a:gd name="T34" fmla="*/ 142 w 144"/>
                <a:gd name="T35" fmla="*/ 36 h 162"/>
                <a:gd name="T36" fmla="*/ 144 w 144"/>
                <a:gd name="T37" fmla="*/ 64 h 162"/>
                <a:gd name="T38" fmla="*/ 144 w 144"/>
                <a:gd name="T3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62">
                  <a:moveTo>
                    <a:pt x="144" y="162"/>
                  </a:moveTo>
                  <a:cubicBezTo>
                    <a:pt x="102" y="162"/>
                    <a:pt x="102" y="162"/>
                    <a:pt x="102" y="162"/>
                  </a:cubicBezTo>
                  <a:cubicBezTo>
                    <a:pt x="102" y="81"/>
                    <a:pt x="102" y="81"/>
                    <a:pt x="102" y="81"/>
                  </a:cubicBezTo>
                  <a:cubicBezTo>
                    <a:pt x="102" y="64"/>
                    <a:pt x="101" y="53"/>
                    <a:pt x="100" y="48"/>
                  </a:cubicBezTo>
                  <a:cubicBezTo>
                    <a:pt x="98" y="43"/>
                    <a:pt x="95" y="40"/>
                    <a:pt x="91" y="37"/>
                  </a:cubicBezTo>
                  <a:cubicBezTo>
                    <a:pt x="87" y="34"/>
                    <a:pt x="82" y="33"/>
                    <a:pt x="76" y="33"/>
                  </a:cubicBezTo>
                  <a:cubicBezTo>
                    <a:pt x="69" y="33"/>
                    <a:pt x="63" y="35"/>
                    <a:pt x="57" y="39"/>
                  </a:cubicBezTo>
                  <a:cubicBezTo>
                    <a:pt x="51" y="42"/>
                    <a:pt x="47" y="48"/>
                    <a:pt x="45" y="54"/>
                  </a:cubicBezTo>
                  <a:cubicBezTo>
                    <a:pt x="43" y="61"/>
                    <a:pt x="42" y="73"/>
                    <a:pt x="42" y="91"/>
                  </a:cubicBezTo>
                  <a:cubicBezTo>
                    <a:pt x="42" y="162"/>
                    <a:pt x="42" y="162"/>
                    <a:pt x="42" y="162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53" y="9"/>
                    <a:pt x="70" y="0"/>
                    <a:pt x="91" y="0"/>
                  </a:cubicBezTo>
                  <a:cubicBezTo>
                    <a:pt x="100" y="0"/>
                    <a:pt x="109" y="2"/>
                    <a:pt x="116" y="5"/>
                  </a:cubicBezTo>
                  <a:cubicBezTo>
                    <a:pt x="124" y="9"/>
                    <a:pt x="130" y="13"/>
                    <a:pt x="134" y="18"/>
                  </a:cubicBezTo>
                  <a:cubicBezTo>
                    <a:pt x="137" y="23"/>
                    <a:pt x="140" y="29"/>
                    <a:pt x="142" y="36"/>
                  </a:cubicBezTo>
                  <a:cubicBezTo>
                    <a:pt x="143" y="42"/>
                    <a:pt x="144" y="52"/>
                    <a:pt x="144" y="64"/>
                  </a:cubicBezTo>
                  <a:lnTo>
                    <a:pt x="144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56"/>
            <p:cNvSpPr>
              <a:spLocks noEditPoints="1"/>
            </p:cNvSpPr>
            <p:nvPr/>
          </p:nvSpPr>
          <p:spPr bwMode="auto">
            <a:xfrm>
              <a:off x="-951" y="662"/>
              <a:ext cx="352" cy="393"/>
            </a:xfrm>
            <a:custGeom>
              <a:avLst/>
              <a:gdLst>
                <a:gd name="T0" fmla="*/ 104 w 149"/>
                <a:gd name="T1" fmla="*/ 112 h 166"/>
                <a:gd name="T2" fmla="*/ 146 w 149"/>
                <a:gd name="T3" fmla="*/ 119 h 166"/>
                <a:gd name="T4" fmla="*/ 120 w 149"/>
                <a:gd name="T5" fmla="*/ 154 h 166"/>
                <a:gd name="T6" fmla="*/ 77 w 149"/>
                <a:gd name="T7" fmla="*/ 166 h 166"/>
                <a:gd name="T8" fmla="*/ 16 w 149"/>
                <a:gd name="T9" fmla="*/ 139 h 166"/>
                <a:gd name="T10" fmla="*/ 0 w 149"/>
                <a:gd name="T11" fmla="*/ 84 h 166"/>
                <a:gd name="T12" fmla="*/ 21 w 149"/>
                <a:gd name="T13" fmla="*/ 23 h 166"/>
                <a:gd name="T14" fmla="*/ 73 w 149"/>
                <a:gd name="T15" fmla="*/ 0 h 166"/>
                <a:gd name="T16" fmla="*/ 129 w 149"/>
                <a:gd name="T17" fmla="*/ 24 h 166"/>
                <a:gd name="T18" fmla="*/ 148 w 149"/>
                <a:gd name="T19" fmla="*/ 95 h 166"/>
                <a:gd name="T20" fmla="*/ 43 w 149"/>
                <a:gd name="T21" fmla="*/ 95 h 166"/>
                <a:gd name="T22" fmla="*/ 53 w 149"/>
                <a:gd name="T23" fmla="*/ 124 h 166"/>
                <a:gd name="T24" fmla="*/ 77 w 149"/>
                <a:gd name="T25" fmla="*/ 135 h 166"/>
                <a:gd name="T26" fmla="*/ 94 w 149"/>
                <a:gd name="T27" fmla="*/ 129 h 166"/>
                <a:gd name="T28" fmla="*/ 104 w 149"/>
                <a:gd name="T29" fmla="*/ 112 h 166"/>
                <a:gd name="T30" fmla="*/ 106 w 149"/>
                <a:gd name="T31" fmla="*/ 70 h 166"/>
                <a:gd name="T32" fmla="*/ 97 w 149"/>
                <a:gd name="T33" fmla="*/ 42 h 166"/>
                <a:gd name="T34" fmla="*/ 75 w 149"/>
                <a:gd name="T35" fmla="*/ 33 h 166"/>
                <a:gd name="T36" fmla="*/ 53 w 149"/>
                <a:gd name="T37" fmla="*/ 43 h 166"/>
                <a:gd name="T38" fmla="*/ 44 w 149"/>
                <a:gd name="T39" fmla="*/ 70 h 166"/>
                <a:gd name="T40" fmla="*/ 106 w 149"/>
                <a:gd name="T41" fmla="*/ 7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9" h="166">
                  <a:moveTo>
                    <a:pt x="104" y="112"/>
                  </a:moveTo>
                  <a:cubicBezTo>
                    <a:pt x="146" y="119"/>
                    <a:pt x="146" y="119"/>
                    <a:pt x="146" y="119"/>
                  </a:cubicBezTo>
                  <a:cubicBezTo>
                    <a:pt x="140" y="134"/>
                    <a:pt x="132" y="146"/>
                    <a:pt x="120" y="154"/>
                  </a:cubicBezTo>
                  <a:cubicBezTo>
                    <a:pt x="109" y="162"/>
                    <a:pt x="94" y="166"/>
                    <a:pt x="77" y="166"/>
                  </a:cubicBezTo>
                  <a:cubicBezTo>
                    <a:pt x="49" y="166"/>
                    <a:pt x="29" y="157"/>
                    <a:pt x="16" y="139"/>
                  </a:cubicBezTo>
                  <a:cubicBezTo>
                    <a:pt x="5" y="125"/>
                    <a:pt x="0" y="106"/>
                    <a:pt x="0" y="84"/>
                  </a:cubicBezTo>
                  <a:cubicBezTo>
                    <a:pt x="0" y="58"/>
                    <a:pt x="7" y="38"/>
                    <a:pt x="21" y="23"/>
                  </a:cubicBezTo>
                  <a:cubicBezTo>
                    <a:pt x="35" y="8"/>
                    <a:pt x="52" y="0"/>
                    <a:pt x="73" y="0"/>
                  </a:cubicBezTo>
                  <a:cubicBezTo>
                    <a:pt x="96" y="0"/>
                    <a:pt x="115" y="8"/>
                    <a:pt x="129" y="24"/>
                  </a:cubicBezTo>
                  <a:cubicBezTo>
                    <a:pt x="142" y="39"/>
                    <a:pt x="149" y="63"/>
                    <a:pt x="148" y="95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3" y="108"/>
                    <a:pt x="47" y="117"/>
                    <a:pt x="53" y="124"/>
                  </a:cubicBezTo>
                  <a:cubicBezTo>
                    <a:pt x="60" y="131"/>
                    <a:pt x="68" y="135"/>
                    <a:pt x="77" y="135"/>
                  </a:cubicBezTo>
                  <a:cubicBezTo>
                    <a:pt x="84" y="135"/>
                    <a:pt x="89" y="133"/>
                    <a:pt x="94" y="129"/>
                  </a:cubicBezTo>
                  <a:cubicBezTo>
                    <a:pt x="98" y="126"/>
                    <a:pt x="102" y="120"/>
                    <a:pt x="104" y="112"/>
                  </a:cubicBezTo>
                  <a:close/>
                  <a:moveTo>
                    <a:pt x="106" y="70"/>
                  </a:moveTo>
                  <a:cubicBezTo>
                    <a:pt x="106" y="57"/>
                    <a:pt x="103" y="48"/>
                    <a:pt x="97" y="42"/>
                  </a:cubicBezTo>
                  <a:cubicBezTo>
                    <a:pt x="91" y="36"/>
                    <a:pt x="84" y="33"/>
                    <a:pt x="75" y="33"/>
                  </a:cubicBezTo>
                  <a:cubicBezTo>
                    <a:pt x="66" y="33"/>
                    <a:pt x="59" y="36"/>
                    <a:pt x="53" y="43"/>
                  </a:cubicBezTo>
                  <a:cubicBezTo>
                    <a:pt x="47" y="49"/>
                    <a:pt x="44" y="58"/>
                    <a:pt x="44" y="70"/>
                  </a:cubicBezTo>
                  <a:lnTo>
                    <a:pt x="106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9" name="Freeform 57"/>
            <p:cNvSpPr>
              <a:spLocks/>
            </p:cNvSpPr>
            <p:nvPr/>
          </p:nvSpPr>
          <p:spPr bwMode="auto">
            <a:xfrm>
              <a:off x="-3932" y="195"/>
              <a:ext cx="2017" cy="746"/>
            </a:xfrm>
            <a:custGeom>
              <a:avLst/>
              <a:gdLst>
                <a:gd name="T0" fmla="*/ 123 w 854"/>
                <a:gd name="T1" fmla="*/ 316 h 316"/>
                <a:gd name="T2" fmla="*/ 399 w 854"/>
                <a:gd name="T3" fmla="*/ 64 h 316"/>
                <a:gd name="T4" fmla="*/ 854 w 854"/>
                <a:gd name="T5" fmla="*/ 145 h 316"/>
                <a:gd name="T6" fmla="*/ 405 w 854"/>
                <a:gd name="T7" fmla="*/ 28 h 316"/>
                <a:gd name="T8" fmla="*/ 123 w 854"/>
                <a:gd name="T9" fmla="*/ 316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4" h="316">
                  <a:moveTo>
                    <a:pt x="123" y="316"/>
                  </a:moveTo>
                  <a:cubicBezTo>
                    <a:pt x="123" y="316"/>
                    <a:pt x="0" y="107"/>
                    <a:pt x="399" y="64"/>
                  </a:cubicBezTo>
                  <a:cubicBezTo>
                    <a:pt x="748" y="27"/>
                    <a:pt x="854" y="145"/>
                    <a:pt x="854" y="145"/>
                  </a:cubicBezTo>
                  <a:cubicBezTo>
                    <a:pt x="854" y="145"/>
                    <a:pt x="732" y="0"/>
                    <a:pt x="405" y="28"/>
                  </a:cubicBezTo>
                  <a:cubicBezTo>
                    <a:pt x="77" y="57"/>
                    <a:pt x="9" y="210"/>
                    <a:pt x="123" y="3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0" name="Freeform 58"/>
            <p:cNvSpPr>
              <a:spLocks/>
            </p:cNvSpPr>
            <p:nvPr/>
          </p:nvSpPr>
          <p:spPr bwMode="auto">
            <a:xfrm>
              <a:off x="-1990" y="629"/>
              <a:ext cx="2017" cy="749"/>
            </a:xfrm>
            <a:custGeom>
              <a:avLst/>
              <a:gdLst>
                <a:gd name="T0" fmla="*/ 731 w 854"/>
                <a:gd name="T1" fmla="*/ 0 h 317"/>
                <a:gd name="T2" fmla="*/ 456 w 854"/>
                <a:gd name="T3" fmla="*/ 252 h 317"/>
                <a:gd name="T4" fmla="*/ 0 w 854"/>
                <a:gd name="T5" fmla="*/ 172 h 317"/>
                <a:gd name="T6" fmla="*/ 449 w 854"/>
                <a:gd name="T7" fmla="*/ 288 h 317"/>
                <a:gd name="T8" fmla="*/ 731 w 854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4" h="317">
                  <a:moveTo>
                    <a:pt x="731" y="0"/>
                  </a:moveTo>
                  <a:cubicBezTo>
                    <a:pt x="731" y="0"/>
                    <a:pt x="854" y="210"/>
                    <a:pt x="456" y="252"/>
                  </a:cubicBezTo>
                  <a:cubicBezTo>
                    <a:pt x="107" y="289"/>
                    <a:pt x="0" y="172"/>
                    <a:pt x="0" y="172"/>
                  </a:cubicBezTo>
                  <a:cubicBezTo>
                    <a:pt x="0" y="172"/>
                    <a:pt x="122" y="317"/>
                    <a:pt x="449" y="288"/>
                  </a:cubicBezTo>
                  <a:cubicBezTo>
                    <a:pt x="777" y="259"/>
                    <a:pt x="845" y="106"/>
                    <a:pt x="7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7450246" y="4871263"/>
            <a:ext cx="1624987" cy="1016875"/>
            <a:chOff x="6383568" y="3307266"/>
            <a:chExt cx="2456503" cy="1537216"/>
          </a:xfrm>
        </p:grpSpPr>
        <p:sp>
          <p:nvSpPr>
            <p:cNvPr id="17" name="Freeform 369"/>
            <p:cNvSpPr>
              <a:spLocks/>
            </p:cNvSpPr>
            <p:nvPr userDrawn="1"/>
          </p:nvSpPr>
          <p:spPr bwMode="auto">
            <a:xfrm>
              <a:off x="6882189" y="3883842"/>
              <a:ext cx="1459737" cy="636466"/>
            </a:xfrm>
            <a:custGeom>
              <a:avLst/>
              <a:gdLst>
                <a:gd name="T0" fmla="*/ 1651 w 3071"/>
                <a:gd name="T1" fmla="*/ 5 h 1339"/>
                <a:gd name="T2" fmla="*/ 1883 w 3071"/>
                <a:gd name="T3" fmla="*/ 36 h 1339"/>
                <a:gd name="T4" fmla="*/ 2107 w 3071"/>
                <a:gd name="T5" fmla="*/ 96 h 1339"/>
                <a:gd name="T6" fmla="*/ 2320 w 3071"/>
                <a:gd name="T7" fmla="*/ 185 h 1339"/>
                <a:gd name="T8" fmla="*/ 2520 w 3071"/>
                <a:gd name="T9" fmla="*/ 299 h 1339"/>
                <a:gd name="T10" fmla="*/ 2703 w 3071"/>
                <a:gd name="T11" fmla="*/ 440 h 1339"/>
                <a:gd name="T12" fmla="*/ 2868 w 3071"/>
                <a:gd name="T13" fmla="*/ 606 h 1339"/>
                <a:gd name="T14" fmla="*/ 3012 w 3071"/>
                <a:gd name="T15" fmla="*/ 794 h 1339"/>
                <a:gd name="T16" fmla="*/ 3056 w 3071"/>
                <a:gd name="T17" fmla="*/ 886 h 1339"/>
                <a:gd name="T18" fmla="*/ 3071 w 3071"/>
                <a:gd name="T19" fmla="*/ 983 h 1339"/>
                <a:gd name="T20" fmla="*/ 3059 w 3071"/>
                <a:gd name="T21" fmla="*/ 1080 h 1339"/>
                <a:gd name="T22" fmla="*/ 3020 w 3071"/>
                <a:gd name="T23" fmla="*/ 1170 h 1339"/>
                <a:gd name="T24" fmla="*/ 2955 w 3071"/>
                <a:gd name="T25" fmla="*/ 1248 h 1339"/>
                <a:gd name="T26" fmla="*/ 2868 w 3071"/>
                <a:gd name="T27" fmla="*/ 1306 h 1339"/>
                <a:gd name="T28" fmla="*/ 2771 w 3071"/>
                <a:gd name="T29" fmla="*/ 1334 h 1339"/>
                <a:gd name="T30" fmla="*/ 2672 w 3071"/>
                <a:gd name="T31" fmla="*/ 1335 h 1339"/>
                <a:gd name="T32" fmla="*/ 2580 w 3071"/>
                <a:gd name="T33" fmla="*/ 1309 h 1339"/>
                <a:gd name="T34" fmla="*/ 2495 w 3071"/>
                <a:gd name="T35" fmla="*/ 1257 h 1339"/>
                <a:gd name="T36" fmla="*/ 2428 w 3071"/>
                <a:gd name="T37" fmla="*/ 1182 h 1339"/>
                <a:gd name="T38" fmla="*/ 2316 w 3071"/>
                <a:gd name="T39" fmla="*/ 1041 h 1339"/>
                <a:gd name="T40" fmla="*/ 2186 w 3071"/>
                <a:gd name="T41" fmla="*/ 924 h 1339"/>
                <a:gd name="T42" fmla="*/ 2041 w 3071"/>
                <a:gd name="T43" fmla="*/ 830 h 1339"/>
                <a:gd name="T44" fmla="*/ 1880 w 3071"/>
                <a:gd name="T45" fmla="*/ 759 h 1339"/>
                <a:gd name="T46" fmla="*/ 1710 w 3071"/>
                <a:gd name="T47" fmla="*/ 717 h 1339"/>
                <a:gd name="T48" fmla="*/ 1532 w 3071"/>
                <a:gd name="T49" fmla="*/ 702 h 1339"/>
                <a:gd name="T50" fmla="*/ 1341 w 3071"/>
                <a:gd name="T51" fmla="*/ 719 h 1339"/>
                <a:gd name="T52" fmla="*/ 1158 w 3071"/>
                <a:gd name="T53" fmla="*/ 769 h 1339"/>
                <a:gd name="T54" fmla="*/ 987 w 3071"/>
                <a:gd name="T55" fmla="*/ 850 h 1339"/>
                <a:gd name="T56" fmla="*/ 832 w 3071"/>
                <a:gd name="T57" fmla="*/ 961 h 1339"/>
                <a:gd name="T58" fmla="*/ 699 w 3071"/>
                <a:gd name="T59" fmla="*/ 1098 h 1339"/>
                <a:gd name="T60" fmla="*/ 608 w 3071"/>
                <a:gd name="T61" fmla="*/ 1216 h 1339"/>
                <a:gd name="T62" fmla="*/ 531 w 3071"/>
                <a:gd name="T63" fmla="*/ 1279 h 1339"/>
                <a:gd name="T64" fmla="*/ 440 w 3071"/>
                <a:gd name="T65" fmla="*/ 1318 h 1339"/>
                <a:gd name="T66" fmla="*/ 343 w 3071"/>
                <a:gd name="T67" fmla="*/ 1329 h 1339"/>
                <a:gd name="T68" fmla="*/ 246 w 3071"/>
                <a:gd name="T69" fmla="*/ 1314 h 1339"/>
                <a:gd name="T70" fmla="*/ 154 w 3071"/>
                <a:gd name="T71" fmla="*/ 1270 h 1339"/>
                <a:gd name="T72" fmla="*/ 79 w 3071"/>
                <a:gd name="T73" fmla="*/ 1201 h 1339"/>
                <a:gd name="T74" fmla="*/ 27 w 3071"/>
                <a:gd name="T75" fmla="*/ 1116 h 1339"/>
                <a:gd name="T76" fmla="*/ 2 w 3071"/>
                <a:gd name="T77" fmla="*/ 1022 h 1339"/>
                <a:gd name="T78" fmla="*/ 3 w 3071"/>
                <a:gd name="T79" fmla="*/ 924 h 1339"/>
                <a:gd name="T80" fmla="*/ 33 w 3071"/>
                <a:gd name="T81" fmla="*/ 828 h 1339"/>
                <a:gd name="T82" fmla="*/ 129 w 3071"/>
                <a:gd name="T83" fmla="*/ 687 h 1339"/>
                <a:gd name="T84" fmla="*/ 284 w 3071"/>
                <a:gd name="T85" fmla="*/ 514 h 1339"/>
                <a:gd name="T86" fmla="*/ 458 w 3071"/>
                <a:gd name="T87" fmla="*/ 362 h 1339"/>
                <a:gd name="T88" fmla="*/ 649 w 3071"/>
                <a:gd name="T89" fmla="*/ 237 h 1339"/>
                <a:gd name="T90" fmla="*/ 854 w 3071"/>
                <a:gd name="T91" fmla="*/ 135 h 1339"/>
                <a:gd name="T92" fmla="*/ 1071 w 3071"/>
                <a:gd name="T93" fmla="*/ 61 h 1339"/>
                <a:gd name="T94" fmla="*/ 1299 w 3071"/>
                <a:gd name="T95" fmla="*/ 16 h 1339"/>
                <a:gd name="T96" fmla="*/ 1532 w 3071"/>
                <a:gd name="T97" fmla="*/ 0 h 1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71" h="1339">
                  <a:moveTo>
                    <a:pt x="1532" y="0"/>
                  </a:moveTo>
                  <a:lnTo>
                    <a:pt x="1651" y="5"/>
                  </a:lnTo>
                  <a:lnTo>
                    <a:pt x="1768" y="16"/>
                  </a:lnTo>
                  <a:lnTo>
                    <a:pt x="1883" y="36"/>
                  </a:lnTo>
                  <a:lnTo>
                    <a:pt x="1997" y="63"/>
                  </a:lnTo>
                  <a:lnTo>
                    <a:pt x="2107" y="96"/>
                  </a:lnTo>
                  <a:lnTo>
                    <a:pt x="2215" y="136"/>
                  </a:lnTo>
                  <a:lnTo>
                    <a:pt x="2320" y="185"/>
                  </a:lnTo>
                  <a:lnTo>
                    <a:pt x="2421" y="240"/>
                  </a:lnTo>
                  <a:lnTo>
                    <a:pt x="2520" y="299"/>
                  </a:lnTo>
                  <a:lnTo>
                    <a:pt x="2614" y="367"/>
                  </a:lnTo>
                  <a:lnTo>
                    <a:pt x="2703" y="440"/>
                  </a:lnTo>
                  <a:lnTo>
                    <a:pt x="2788" y="520"/>
                  </a:lnTo>
                  <a:lnTo>
                    <a:pt x="2868" y="606"/>
                  </a:lnTo>
                  <a:lnTo>
                    <a:pt x="2943" y="697"/>
                  </a:lnTo>
                  <a:lnTo>
                    <a:pt x="3012" y="794"/>
                  </a:lnTo>
                  <a:lnTo>
                    <a:pt x="3037" y="839"/>
                  </a:lnTo>
                  <a:lnTo>
                    <a:pt x="3056" y="886"/>
                  </a:lnTo>
                  <a:lnTo>
                    <a:pt x="3067" y="935"/>
                  </a:lnTo>
                  <a:lnTo>
                    <a:pt x="3071" y="983"/>
                  </a:lnTo>
                  <a:lnTo>
                    <a:pt x="3068" y="1032"/>
                  </a:lnTo>
                  <a:lnTo>
                    <a:pt x="3059" y="1080"/>
                  </a:lnTo>
                  <a:lnTo>
                    <a:pt x="3042" y="1127"/>
                  </a:lnTo>
                  <a:lnTo>
                    <a:pt x="3020" y="1170"/>
                  </a:lnTo>
                  <a:lnTo>
                    <a:pt x="2990" y="1210"/>
                  </a:lnTo>
                  <a:lnTo>
                    <a:pt x="2955" y="1248"/>
                  </a:lnTo>
                  <a:lnTo>
                    <a:pt x="2915" y="1279"/>
                  </a:lnTo>
                  <a:lnTo>
                    <a:pt x="2868" y="1306"/>
                  </a:lnTo>
                  <a:lnTo>
                    <a:pt x="2819" y="1323"/>
                  </a:lnTo>
                  <a:lnTo>
                    <a:pt x="2771" y="1334"/>
                  </a:lnTo>
                  <a:lnTo>
                    <a:pt x="2721" y="1339"/>
                  </a:lnTo>
                  <a:lnTo>
                    <a:pt x="2672" y="1335"/>
                  </a:lnTo>
                  <a:lnTo>
                    <a:pt x="2625" y="1324"/>
                  </a:lnTo>
                  <a:lnTo>
                    <a:pt x="2580" y="1309"/>
                  </a:lnTo>
                  <a:lnTo>
                    <a:pt x="2536" y="1285"/>
                  </a:lnTo>
                  <a:lnTo>
                    <a:pt x="2495" y="1257"/>
                  </a:lnTo>
                  <a:lnTo>
                    <a:pt x="2459" y="1223"/>
                  </a:lnTo>
                  <a:lnTo>
                    <a:pt x="2428" y="1182"/>
                  </a:lnTo>
                  <a:lnTo>
                    <a:pt x="2374" y="1108"/>
                  </a:lnTo>
                  <a:lnTo>
                    <a:pt x="2316" y="1041"/>
                  </a:lnTo>
                  <a:lnTo>
                    <a:pt x="2254" y="980"/>
                  </a:lnTo>
                  <a:lnTo>
                    <a:pt x="2186" y="924"/>
                  </a:lnTo>
                  <a:lnTo>
                    <a:pt x="2116" y="874"/>
                  </a:lnTo>
                  <a:lnTo>
                    <a:pt x="2041" y="830"/>
                  </a:lnTo>
                  <a:lnTo>
                    <a:pt x="1963" y="791"/>
                  </a:lnTo>
                  <a:lnTo>
                    <a:pt x="1880" y="759"/>
                  </a:lnTo>
                  <a:lnTo>
                    <a:pt x="1797" y="734"/>
                  </a:lnTo>
                  <a:lnTo>
                    <a:pt x="1710" y="717"/>
                  </a:lnTo>
                  <a:lnTo>
                    <a:pt x="1621" y="706"/>
                  </a:lnTo>
                  <a:lnTo>
                    <a:pt x="1532" y="702"/>
                  </a:lnTo>
                  <a:lnTo>
                    <a:pt x="1435" y="706"/>
                  </a:lnTo>
                  <a:lnTo>
                    <a:pt x="1341" y="719"/>
                  </a:lnTo>
                  <a:lnTo>
                    <a:pt x="1247" y="741"/>
                  </a:lnTo>
                  <a:lnTo>
                    <a:pt x="1158" y="769"/>
                  </a:lnTo>
                  <a:lnTo>
                    <a:pt x="1070" y="806"/>
                  </a:lnTo>
                  <a:lnTo>
                    <a:pt x="987" y="850"/>
                  </a:lnTo>
                  <a:lnTo>
                    <a:pt x="907" y="902"/>
                  </a:lnTo>
                  <a:lnTo>
                    <a:pt x="832" y="961"/>
                  </a:lnTo>
                  <a:lnTo>
                    <a:pt x="763" y="1026"/>
                  </a:lnTo>
                  <a:lnTo>
                    <a:pt x="699" y="1098"/>
                  </a:lnTo>
                  <a:lnTo>
                    <a:pt x="641" y="1176"/>
                  </a:lnTo>
                  <a:lnTo>
                    <a:pt x="608" y="1216"/>
                  </a:lnTo>
                  <a:lnTo>
                    <a:pt x="572" y="1251"/>
                  </a:lnTo>
                  <a:lnTo>
                    <a:pt x="531" y="1279"/>
                  </a:lnTo>
                  <a:lnTo>
                    <a:pt x="487" y="1303"/>
                  </a:lnTo>
                  <a:lnTo>
                    <a:pt x="440" y="1318"/>
                  </a:lnTo>
                  <a:lnTo>
                    <a:pt x="393" y="1328"/>
                  </a:lnTo>
                  <a:lnTo>
                    <a:pt x="343" y="1329"/>
                  </a:lnTo>
                  <a:lnTo>
                    <a:pt x="295" y="1326"/>
                  </a:lnTo>
                  <a:lnTo>
                    <a:pt x="246" y="1314"/>
                  </a:lnTo>
                  <a:lnTo>
                    <a:pt x="199" y="1296"/>
                  </a:lnTo>
                  <a:lnTo>
                    <a:pt x="154" y="1270"/>
                  </a:lnTo>
                  <a:lnTo>
                    <a:pt x="113" y="1237"/>
                  </a:lnTo>
                  <a:lnTo>
                    <a:pt x="79" y="1201"/>
                  </a:lnTo>
                  <a:lnTo>
                    <a:pt x="49" y="1160"/>
                  </a:lnTo>
                  <a:lnTo>
                    <a:pt x="27" y="1116"/>
                  </a:lnTo>
                  <a:lnTo>
                    <a:pt x="11" y="1069"/>
                  </a:lnTo>
                  <a:lnTo>
                    <a:pt x="2" y="1022"/>
                  </a:lnTo>
                  <a:lnTo>
                    <a:pt x="0" y="972"/>
                  </a:lnTo>
                  <a:lnTo>
                    <a:pt x="3" y="924"/>
                  </a:lnTo>
                  <a:lnTo>
                    <a:pt x="16" y="875"/>
                  </a:lnTo>
                  <a:lnTo>
                    <a:pt x="33" y="828"/>
                  </a:lnTo>
                  <a:lnTo>
                    <a:pt x="60" y="783"/>
                  </a:lnTo>
                  <a:lnTo>
                    <a:pt x="129" y="687"/>
                  </a:lnTo>
                  <a:lnTo>
                    <a:pt x="204" y="598"/>
                  </a:lnTo>
                  <a:lnTo>
                    <a:pt x="284" y="514"/>
                  </a:lnTo>
                  <a:lnTo>
                    <a:pt x="368" y="435"/>
                  </a:lnTo>
                  <a:lnTo>
                    <a:pt x="458" y="362"/>
                  </a:lnTo>
                  <a:lnTo>
                    <a:pt x="552" y="296"/>
                  </a:lnTo>
                  <a:lnTo>
                    <a:pt x="649" y="237"/>
                  </a:lnTo>
                  <a:lnTo>
                    <a:pt x="749" y="182"/>
                  </a:lnTo>
                  <a:lnTo>
                    <a:pt x="854" y="135"/>
                  </a:lnTo>
                  <a:lnTo>
                    <a:pt x="962" y="94"/>
                  </a:lnTo>
                  <a:lnTo>
                    <a:pt x="1071" y="61"/>
                  </a:lnTo>
                  <a:lnTo>
                    <a:pt x="1184" y="35"/>
                  </a:lnTo>
                  <a:lnTo>
                    <a:pt x="1299" y="16"/>
                  </a:lnTo>
                  <a:lnTo>
                    <a:pt x="1414" y="5"/>
                  </a:lnTo>
                  <a:lnTo>
                    <a:pt x="1532" y="0"/>
                  </a:lnTo>
                  <a:close/>
                </a:path>
              </a:pathLst>
            </a:custGeom>
            <a:solidFill>
              <a:srgbClr val="1B75B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 charset="0"/>
              </a:endParaRPr>
            </a:p>
          </p:txBody>
        </p:sp>
        <p:sp>
          <p:nvSpPr>
            <p:cNvPr id="18" name="Freeform 370"/>
            <p:cNvSpPr>
              <a:spLocks/>
            </p:cNvSpPr>
            <p:nvPr userDrawn="1"/>
          </p:nvSpPr>
          <p:spPr bwMode="auto">
            <a:xfrm>
              <a:off x="6383568" y="3307266"/>
              <a:ext cx="2456503" cy="903126"/>
            </a:xfrm>
            <a:custGeom>
              <a:avLst/>
              <a:gdLst>
                <a:gd name="T0" fmla="*/ 2739 w 5168"/>
                <a:gd name="T1" fmla="*/ 3 h 1900"/>
                <a:gd name="T2" fmla="*/ 3055 w 5168"/>
                <a:gd name="T3" fmla="*/ 38 h 1900"/>
                <a:gd name="T4" fmla="*/ 3362 w 5168"/>
                <a:gd name="T5" fmla="*/ 102 h 1900"/>
                <a:gd name="T6" fmla="*/ 3660 w 5168"/>
                <a:gd name="T7" fmla="*/ 197 h 1900"/>
                <a:gd name="T8" fmla="*/ 3945 w 5168"/>
                <a:gd name="T9" fmla="*/ 323 h 1900"/>
                <a:gd name="T10" fmla="*/ 4216 w 5168"/>
                <a:gd name="T11" fmla="*/ 478 h 1900"/>
                <a:gd name="T12" fmla="*/ 4470 w 5168"/>
                <a:gd name="T13" fmla="*/ 659 h 1900"/>
                <a:gd name="T14" fmla="*/ 4704 w 5168"/>
                <a:gd name="T15" fmla="*/ 866 h 1900"/>
                <a:gd name="T16" fmla="*/ 4919 w 5168"/>
                <a:gd name="T17" fmla="*/ 1099 h 1900"/>
                <a:gd name="T18" fmla="*/ 5108 w 5168"/>
                <a:gd name="T19" fmla="*/ 1356 h 1900"/>
                <a:gd name="T20" fmla="*/ 5152 w 5168"/>
                <a:gd name="T21" fmla="*/ 1448 h 1900"/>
                <a:gd name="T22" fmla="*/ 5168 w 5168"/>
                <a:gd name="T23" fmla="*/ 1545 h 1900"/>
                <a:gd name="T24" fmla="*/ 5155 w 5168"/>
                <a:gd name="T25" fmla="*/ 1642 h 1900"/>
                <a:gd name="T26" fmla="*/ 5116 w 5168"/>
                <a:gd name="T27" fmla="*/ 1733 h 1900"/>
                <a:gd name="T28" fmla="*/ 5052 w 5168"/>
                <a:gd name="T29" fmla="*/ 1810 h 1900"/>
                <a:gd name="T30" fmla="*/ 4966 w 5168"/>
                <a:gd name="T31" fmla="*/ 1868 h 1900"/>
                <a:gd name="T32" fmla="*/ 4867 w 5168"/>
                <a:gd name="T33" fmla="*/ 1897 h 1900"/>
                <a:gd name="T34" fmla="*/ 4769 w 5168"/>
                <a:gd name="T35" fmla="*/ 1897 h 1900"/>
                <a:gd name="T36" fmla="*/ 4676 w 5168"/>
                <a:gd name="T37" fmla="*/ 1871 h 1900"/>
                <a:gd name="T38" fmla="*/ 4593 w 5168"/>
                <a:gd name="T39" fmla="*/ 1819 h 1900"/>
                <a:gd name="T40" fmla="*/ 4524 w 5168"/>
                <a:gd name="T41" fmla="*/ 1744 h 1900"/>
                <a:gd name="T42" fmla="*/ 4360 w 5168"/>
                <a:gd name="T43" fmla="*/ 1525 h 1900"/>
                <a:gd name="T44" fmla="*/ 4172 w 5168"/>
                <a:gd name="T45" fmla="*/ 1328 h 1900"/>
                <a:gd name="T46" fmla="*/ 3965 w 5168"/>
                <a:gd name="T47" fmla="*/ 1157 h 1900"/>
                <a:gd name="T48" fmla="*/ 3741 w 5168"/>
                <a:gd name="T49" fmla="*/ 1010 h 1900"/>
                <a:gd name="T50" fmla="*/ 3502 w 5168"/>
                <a:gd name="T51" fmla="*/ 891 h 1900"/>
                <a:gd name="T52" fmla="*/ 3250 w 5168"/>
                <a:gd name="T53" fmla="*/ 799 h 1900"/>
                <a:gd name="T54" fmla="*/ 2986 w 5168"/>
                <a:gd name="T55" fmla="*/ 736 h 1900"/>
                <a:gd name="T56" fmla="*/ 2717 w 5168"/>
                <a:gd name="T57" fmla="*/ 705 h 1900"/>
                <a:gd name="T58" fmla="*/ 2441 w 5168"/>
                <a:gd name="T59" fmla="*/ 705 h 1900"/>
                <a:gd name="T60" fmla="*/ 2174 w 5168"/>
                <a:gd name="T61" fmla="*/ 736 h 1900"/>
                <a:gd name="T62" fmla="*/ 1912 w 5168"/>
                <a:gd name="T63" fmla="*/ 797 h 1900"/>
                <a:gd name="T64" fmla="*/ 1662 w 5168"/>
                <a:gd name="T65" fmla="*/ 888 h 1900"/>
                <a:gd name="T66" fmla="*/ 1424 w 5168"/>
                <a:gd name="T67" fmla="*/ 1005 h 1900"/>
                <a:gd name="T68" fmla="*/ 1200 w 5168"/>
                <a:gd name="T69" fmla="*/ 1151 h 1900"/>
                <a:gd name="T70" fmla="*/ 994 w 5168"/>
                <a:gd name="T71" fmla="*/ 1320 h 1900"/>
                <a:gd name="T72" fmla="*/ 807 w 5168"/>
                <a:gd name="T73" fmla="*/ 1514 h 1900"/>
                <a:gd name="T74" fmla="*/ 642 w 5168"/>
                <a:gd name="T75" fmla="*/ 1730 h 1900"/>
                <a:gd name="T76" fmla="*/ 572 w 5168"/>
                <a:gd name="T77" fmla="*/ 1807 h 1900"/>
                <a:gd name="T78" fmla="*/ 487 w 5168"/>
                <a:gd name="T79" fmla="*/ 1857 h 1900"/>
                <a:gd name="T80" fmla="*/ 393 w 5168"/>
                <a:gd name="T81" fmla="*/ 1882 h 1900"/>
                <a:gd name="T82" fmla="*/ 294 w 5168"/>
                <a:gd name="T83" fmla="*/ 1880 h 1900"/>
                <a:gd name="T84" fmla="*/ 199 w 5168"/>
                <a:gd name="T85" fmla="*/ 1850 h 1900"/>
                <a:gd name="T86" fmla="*/ 114 w 5168"/>
                <a:gd name="T87" fmla="*/ 1792 h 1900"/>
                <a:gd name="T88" fmla="*/ 50 w 5168"/>
                <a:gd name="T89" fmla="*/ 1714 h 1900"/>
                <a:gd name="T90" fmla="*/ 13 w 5168"/>
                <a:gd name="T91" fmla="*/ 1625 h 1900"/>
                <a:gd name="T92" fmla="*/ 0 w 5168"/>
                <a:gd name="T93" fmla="*/ 1528 h 1900"/>
                <a:gd name="T94" fmla="*/ 16 w 5168"/>
                <a:gd name="T95" fmla="*/ 1431 h 1900"/>
                <a:gd name="T96" fmla="*/ 60 w 5168"/>
                <a:gd name="T97" fmla="*/ 1339 h 1900"/>
                <a:gd name="T98" fmla="*/ 251 w 5168"/>
                <a:gd name="T99" fmla="*/ 1085 h 1900"/>
                <a:gd name="T100" fmla="*/ 465 w 5168"/>
                <a:gd name="T101" fmla="*/ 855 h 1900"/>
                <a:gd name="T102" fmla="*/ 700 w 5168"/>
                <a:gd name="T103" fmla="*/ 650 h 1900"/>
                <a:gd name="T104" fmla="*/ 952 w 5168"/>
                <a:gd name="T105" fmla="*/ 471 h 1900"/>
                <a:gd name="T106" fmla="*/ 1222 w 5168"/>
                <a:gd name="T107" fmla="*/ 320 h 1900"/>
                <a:gd name="T108" fmla="*/ 1505 w 5168"/>
                <a:gd name="T109" fmla="*/ 196 h 1900"/>
                <a:gd name="T110" fmla="*/ 1801 w 5168"/>
                <a:gd name="T111" fmla="*/ 100 h 1900"/>
                <a:gd name="T112" fmla="*/ 2106 w 5168"/>
                <a:gd name="T113" fmla="*/ 36 h 1900"/>
                <a:gd name="T114" fmla="*/ 2420 w 5168"/>
                <a:gd name="T115" fmla="*/ 3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68" h="1900">
                  <a:moveTo>
                    <a:pt x="2579" y="0"/>
                  </a:moveTo>
                  <a:lnTo>
                    <a:pt x="2739" y="3"/>
                  </a:lnTo>
                  <a:lnTo>
                    <a:pt x="2897" y="16"/>
                  </a:lnTo>
                  <a:lnTo>
                    <a:pt x="3055" y="38"/>
                  </a:lnTo>
                  <a:lnTo>
                    <a:pt x="3210" y="66"/>
                  </a:lnTo>
                  <a:lnTo>
                    <a:pt x="3362" y="102"/>
                  </a:lnTo>
                  <a:lnTo>
                    <a:pt x="3513" y="146"/>
                  </a:lnTo>
                  <a:lnTo>
                    <a:pt x="3660" y="197"/>
                  </a:lnTo>
                  <a:lnTo>
                    <a:pt x="3804" y="257"/>
                  </a:lnTo>
                  <a:lnTo>
                    <a:pt x="3945" y="323"/>
                  </a:lnTo>
                  <a:lnTo>
                    <a:pt x="4083" y="396"/>
                  </a:lnTo>
                  <a:lnTo>
                    <a:pt x="4216" y="478"/>
                  </a:lnTo>
                  <a:lnTo>
                    <a:pt x="4344" y="565"/>
                  </a:lnTo>
                  <a:lnTo>
                    <a:pt x="4470" y="659"/>
                  </a:lnTo>
                  <a:lnTo>
                    <a:pt x="4590" y="759"/>
                  </a:lnTo>
                  <a:lnTo>
                    <a:pt x="4704" y="866"/>
                  </a:lnTo>
                  <a:lnTo>
                    <a:pt x="4814" y="980"/>
                  </a:lnTo>
                  <a:lnTo>
                    <a:pt x="4919" y="1099"/>
                  </a:lnTo>
                  <a:lnTo>
                    <a:pt x="5016" y="1224"/>
                  </a:lnTo>
                  <a:lnTo>
                    <a:pt x="5108" y="1356"/>
                  </a:lnTo>
                  <a:lnTo>
                    <a:pt x="5135" y="1401"/>
                  </a:lnTo>
                  <a:lnTo>
                    <a:pt x="5152" y="1448"/>
                  </a:lnTo>
                  <a:lnTo>
                    <a:pt x="5163" y="1497"/>
                  </a:lnTo>
                  <a:lnTo>
                    <a:pt x="5168" y="1545"/>
                  </a:lnTo>
                  <a:lnTo>
                    <a:pt x="5165" y="1595"/>
                  </a:lnTo>
                  <a:lnTo>
                    <a:pt x="5155" y="1642"/>
                  </a:lnTo>
                  <a:lnTo>
                    <a:pt x="5140" y="1689"/>
                  </a:lnTo>
                  <a:lnTo>
                    <a:pt x="5116" y="1733"/>
                  </a:lnTo>
                  <a:lnTo>
                    <a:pt x="5088" y="1774"/>
                  </a:lnTo>
                  <a:lnTo>
                    <a:pt x="5052" y="1810"/>
                  </a:lnTo>
                  <a:lnTo>
                    <a:pt x="5011" y="1841"/>
                  </a:lnTo>
                  <a:lnTo>
                    <a:pt x="4966" y="1868"/>
                  </a:lnTo>
                  <a:lnTo>
                    <a:pt x="4917" y="1886"/>
                  </a:lnTo>
                  <a:lnTo>
                    <a:pt x="4867" y="1897"/>
                  </a:lnTo>
                  <a:lnTo>
                    <a:pt x="4817" y="1900"/>
                  </a:lnTo>
                  <a:lnTo>
                    <a:pt x="4769" y="1897"/>
                  </a:lnTo>
                  <a:lnTo>
                    <a:pt x="4722" y="1886"/>
                  </a:lnTo>
                  <a:lnTo>
                    <a:pt x="4676" y="1871"/>
                  </a:lnTo>
                  <a:lnTo>
                    <a:pt x="4632" y="1849"/>
                  </a:lnTo>
                  <a:lnTo>
                    <a:pt x="4593" y="1819"/>
                  </a:lnTo>
                  <a:lnTo>
                    <a:pt x="4557" y="1785"/>
                  </a:lnTo>
                  <a:lnTo>
                    <a:pt x="4524" y="1744"/>
                  </a:lnTo>
                  <a:lnTo>
                    <a:pt x="4446" y="1631"/>
                  </a:lnTo>
                  <a:lnTo>
                    <a:pt x="4360" y="1525"/>
                  </a:lnTo>
                  <a:lnTo>
                    <a:pt x="4269" y="1423"/>
                  </a:lnTo>
                  <a:lnTo>
                    <a:pt x="4172" y="1328"/>
                  </a:lnTo>
                  <a:lnTo>
                    <a:pt x="4072" y="1238"/>
                  </a:lnTo>
                  <a:lnTo>
                    <a:pt x="3965" y="1157"/>
                  </a:lnTo>
                  <a:lnTo>
                    <a:pt x="3856" y="1080"/>
                  </a:lnTo>
                  <a:lnTo>
                    <a:pt x="3741" y="1010"/>
                  </a:lnTo>
                  <a:lnTo>
                    <a:pt x="3624" y="947"/>
                  </a:lnTo>
                  <a:lnTo>
                    <a:pt x="3502" y="891"/>
                  </a:lnTo>
                  <a:lnTo>
                    <a:pt x="3378" y="841"/>
                  </a:lnTo>
                  <a:lnTo>
                    <a:pt x="3250" y="799"/>
                  </a:lnTo>
                  <a:lnTo>
                    <a:pt x="3120" y="764"/>
                  </a:lnTo>
                  <a:lnTo>
                    <a:pt x="2986" y="736"/>
                  </a:lnTo>
                  <a:lnTo>
                    <a:pt x="2853" y="717"/>
                  </a:lnTo>
                  <a:lnTo>
                    <a:pt x="2717" y="705"/>
                  </a:lnTo>
                  <a:lnTo>
                    <a:pt x="2579" y="701"/>
                  </a:lnTo>
                  <a:lnTo>
                    <a:pt x="2441" y="705"/>
                  </a:lnTo>
                  <a:lnTo>
                    <a:pt x="2307" y="717"/>
                  </a:lnTo>
                  <a:lnTo>
                    <a:pt x="2174" y="736"/>
                  </a:lnTo>
                  <a:lnTo>
                    <a:pt x="2042" y="763"/>
                  </a:lnTo>
                  <a:lnTo>
                    <a:pt x="1912" y="797"/>
                  </a:lnTo>
                  <a:lnTo>
                    <a:pt x="1785" y="839"/>
                  </a:lnTo>
                  <a:lnTo>
                    <a:pt x="1662" y="888"/>
                  </a:lnTo>
                  <a:lnTo>
                    <a:pt x="1541" y="944"/>
                  </a:lnTo>
                  <a:lnTo>
                    <a:pt x="1424" y="1005"/>
                  </a:lnTo>
                  <a:lnTo>
                    <a:pt x="1309" y="1076"/>
                  </a:lnTo>
                  <a:lnTo>
                    <a:pt x="1200" y="1151"/>
                  </a:lnTo>
                  <a:lnTo>
                    <a:pt x="1095" y="1232"/>
                  </a:lnTo>
                  <a:lnTo>
                    <a:pt x="994" y="1320"/>
                  </a:lnTo>
                  <a:lnTo>
                    <a:pt x="897" y="1414"/>
                  </a:lnTo>
                  <a:lnTo>
                    <a:pt x="807" y="1514"/>
                  </a:lnTo>
                  <a:lnTo>
                    <a:pt x="720" y="1619"/>
                  </a:lnTo>
                  <a:lnTo>
                    <a:pt x="642" y="1730"/>
                  </a:lnTo>
                  <a:lnTo>
                    <a:pt x="609" y="1771"/>
                  </a:lnTo>
                  <a:lnTo>
                    <a:pt x="572" y="1807"/>
                  </a:lnTo>
                  <a:lnTo>
                    <a:pt x="531" y="1835"/>
                  </a:lnTo>
                  <a:lnTo>
                    <a:pt x="487" y="1857"/>
                  </a:lnTo>
                  <a:lnTo>
                    <a:pt x="442" y="1872"/>
                  </a:lnTo>
                  <a:lnTo>
                    <a:pt x="393" y="1882"/>
                  </a:lnTo>
                  <a:lnTo>
                    <a:pt x="345" y="1885"/>
                  </a:lnTo>
                  <a:lnTo>
                    <a:pt x="294" y="1880"/>
                  </a:lnTo>
                  <a:lnTo>
                    <a:pt x="246" y="1869"/>
                  </a:lnTo>
                  <a:lnTo>
                    <a:pt x="199" y="1850"/>
                  </a:lnTo>
                  <a:lnTo>
                    <a:pt x="155" y="1825"/>
                  </a:lnTo>
                  <a:lnTo>
                    <a:pt x="114" y="1792"/>
                  </a:lnTo>
                  <a:lnTo>
                    <a:pt x="78" y="1756"/>
                  </a:lnTo>
                  <a:lnTo>
                    <a:pt x="50" y="1714"/>
                  </a:lnTo>
                  <a:lnTo>
                    <a:pt x="28" y="1670"/>
                  </a:lnTo>
                  <a:lnTo>
                    <a:pt x="13" y="1625"/>
                  </a:lnTo>
                  <a:lnTo>
                    <a:pt x="3" y="1576"/>
                  </a:lnTo>
                  <a:lnTo>
                    <a:pt x="0" y="1528"/>
                  </a:lnTo>
                  <a:lnTo>
                    <a:pt x="5" y="1479"/>
                  </a:lnTo>
                  <a:lnTo>
                    <a:pt x="16" y="1431"/>
                  </a:lnTo>
                  <a:lnTo>
                    <a:pt x="34" y="1382"/>
                  </a:lnTo>
                  <a:lnTo>
                    <a:pt x="60" y="1339"/>
                  </a:lnTo>
                  <a:lnTo>
                    <a:pt x="152" y="1209"/>
                  </a:lnTo>
                  <a:lnTo>
                    <a:pt x="251" y="1085"/>
                  </a:lnTo>
                  <a:lnTo>
                    <a:pt x="355" y="968"/>
                  </a:lnTo>
                  <a:lnTo>
                    <a:pt x="465" y="855"/>
                  </a:lnTo>
                  <a:lnTo>
                    <a:pt x="579" y="750"/>
                  </a:lnTo>
                  <a:lnTo>
                    <a:pt x="700" y="650"/>
                  </a:lnTo>
                  <a:lnTo>
                    <a:pt x="824" y="557"/>
                  </a:lnTo>
                  <a:lnTo>
                    <a:pt x="952" y="471"/>
                  </a:lnTo>
                  <a:lnTo>
                    <a:pt x="1085" y="392"/>
                  </a:lnTo>
                  <a:lnTo>
                    <a:pt x="1222" y="320"/>
                  </a:lnTo>
                  <a:lnTo>
                    <a:pt x="1362" y="254"/>
                  </a:lnTo>
                  <a:lnTo>
                    <a:pt x="1505" y="196"/>
                  </a:lnTo>
                  <a:lnTo>
                    <a:pt x="1652" y="144"/>
                  </a:lnTo>
                  <a:lnTo>
                    <a:pt x="1801" y="100"/>
                  </a:lnTo>
                  <a:lnTo>
                    <a:pt x="1953" y="64"/>
                  </a:lnTo>
                  <a:lnTo>
                    <a:pt x="2106" y="36"/>
                  </a:lnTo>
                  <a:lnTo>
                    <a:pt x="2263" y="16"/>
                  </a:lnTo>
                  <a:lnTo>
                    <a:pt x="2420" y="3"/>
                  </a:lnTo>
                  <a:lnTo>
                    <a:pt x="2579" y="0"/>
                  </a:lnTo>
                  <a:close/>
                </a:path>
              </a:pathLst>
            </a:custGeom>
            <a:solidFill>
              <a:srgbClr val="1B75B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 charset="0"/>
              </a:endParaRPr>
            </a:p>
          </p:txBody>
        </p:sp>
        <p:sp>
          <p:nvSpPr>
            <p:cNvPr id="19" name="Freeform 371"/>
            <p:cNvSpPr>
              <a:spLocks/>
            </p:cNvSpPr>
            <p:nvPr userDrawn="1"/>
          </p:nvSpPr>
          <p:spPr bwMode="auto">
            <a:xfrm>
              <a:off x="7413607" y="4448532"/>
              <a:ext cx="396425" cy="395950"/>
            </a:xfrm>
            <a:custGeom>
              <a:avLst/>
              <a:gdLst>
                <a:gd name="T0" fmla="*/ 417 w 834"/>
                <a:gd name="T1" fmla="*/ 0 h 833"/>
                <a:gd name="T2" fmla="*/ 478 w 834"/>
                <a:gd name="T3" fmla="*/ 5 h 833"/>
                <a:gd name="T4" fmla="*/ 538 w 834"/>
                <a:gd name="T5" fmla="*/ 18 h 833"/>
                <a:gd name="T6" fmla="*/ 592 w 834"/>
                <a:gd name="T7" fmla="*/ 39 h 833"/>
                <a:gd name="T8" fmla="*/ 644 w 834"/>
                <a:gd name="T9" fmla="*/ 68 h 833"/>
                <a:gd name="T10" fmla="*/ 691 w 834"/>
                <a:gd name="T11" fmla="*/ 102 h 833"/>
                <a:gd name="T12" fmla="*/ 732 w 834"/>
                <a:gd name="T13" fmla="*/ 144 h 833"/>
                <a:gd name="T14" fmla="*/ 766 w 834"/>
                <a:gd name="T15" fmla="*/ 190 h 833"/>
                <a:gd name="T16" fmla="*/ 794 w 834"/>
                <a:gd name="T17" fmla="*/ 241 h 833"/>
                <a:gd name="T18" fmla="*/ 816 w 834"/>
                <a:gd name="T19" fmla="*/ 296 h 833"/>
                <a:gd name="T20" fmla="*/ 829 w 834"/>
                <a:gd name="T21" fmla="*/ 356 h 833"/>
                <a:gd name="T22" fmla="*/ 834 w 834"/>
                <a:gd name="T23" fmla="*/ 417 h 833"/>
                <a:gd name="T24" fmla="*/ 829 w 834"/>
                <a:gd name="T25" fmla="*/ 479 h 833"/>
                <a:gd name="T26" fmla="*/ 816 w 834"/>
                <a:gd name="T27" fmla="*/ 537 h 833"/>
                <a:gd name="T28" fmla="*/ 794 w 834"/>
                <a:gd name="T29" fmla="*/ 592 h 833"/>
                <a:gd name="T30" fmla="*/ 766 w 834"/>
                <a:gd name="T31" fmla="*/ 644 h 833"/>
                <a:gd name="T32" fmla="*/ 732 w 834"/>
                <a:gd name="T33" fmla="*/ 691 h 833"/>
                <a:gd name="T34" fmla="*/ 691 w 834"/>
                <a:gd name="T35" fmla="*/ 731 h 833"/>
                <a:gd name="T36" fmla="*/ 644 w 834"/>
                <a:gd name="T37" fmla="*/ 766 h 833"/>
                <a:gd name="T38" fmla="*/ 592 w 834"/>
                <a:gd name="T39" fmla="*/ 794 h 833"/>
                <a:gd name="T40" fmla="*/ 538 w 834"/>
                <a:gd name="T41" fmla="*/ 816 h 833"/>
                <a:gd name="T42" fmla="*/ 478 w 834"/>
                <a:gd name="T43" fmla="*/ 828 h 833"/>
                <a:gd name="T44" fmla="*/ 417 w 834"/>
                <a:gd name="T45" fmla="*/ 833 h 833"/>
                <a:gd name="T46" fmla="*/ 356 w 834"/>
                <a:gd name="T47" fmla="*/ 828 h 833"/>
                <a:gd name="T48" fmla="*/ 296 w 834"/>
                <a:gd name="T49" fmla="*/ 816 h 833"/>
                <a:gd name="T50" fmla="*/ 242 w 834"/>
                <a:gd name="T51" fmla="*/ 794 h 833"/>
                <a:gd name="T52" fmla="*/ 190 w 834"/>
                <a:gd name="T53" fmla="*/ 766 h 833"/>
                <a:gd name="T54" fmla="*/ 143 w 834"/>
                <a:gd name="T55" fmla="*/ 731 h 833"/>
                <a:gd name="T56" fmla="*/ 102 w 834"/>
                <a:gd name="T57" fmla="*/ 691 h 833"/>
                <a:gd name="T58" fmla="*/ 68 w 834"/>
                <a:gd name="T59" fmla="*/ 644 h 833"/>
                <a:gd name="T60" fmla="*/ 40 w 834"/>
                <a:gd name="T61" fmla="*/ 592 h 833"/>
                <a:gd name="T62" fmla="*/ 18 w 834"/>
                <a:gd name="T63" fmla="*/ 537 h 833"/>
                <a:gd name="T64" fmla="*/ 5 w 834"/>
                <a:gd name="T65" fmla="*/ 479 h 833"/>
                <a:gd name="T66" fmla="*/ 0 w 834"/>
                <a:gd name="T67" fmla="*/ 417 h 833"/>
                <a:gd name="T68" fmla="*/ 5 w 834"/>
                <a:gd name="T69" fmla="*/ 356 h 833"/>
                <a:gd name="T70" fmla="*/ 18 w 834"/>
                <a:gd name="T71" fmla="*/ 296 h 833"/>
                <a:gd name="T72" fmla="*/ 40 w 834"/>
                <a:gd name="T73" fmla="*/ 241 h 833"/>
                <a:gd name="T74" fmla="*/ 68 w 834"/>
                <a:gd name="T75" fmla="*/ 190 h 833"/>
                <a:gd name="T76" fmla="*/ 102 w 834"/>
                <a:gd name="T77" fmla="*/ 144 h 833"/>
                <a:gd name="T78" fmla="*/ 143 w 834"/>
                <a:gd name="T79" fmla="*/ 102 h 833"/>
                <a:gd name="T80" fmla="*/ 190 w 834"/>
                <a:gd name="T81" fmla="*/ 68 h 833"/>
                <a:gd name="T82" fmla="*/ 242 w 834"/>
                <a:gd name="T83" fmla="*/ 39 h 833"/>
                <a:gd name="T84" fmla="*/ 296 w 834"/>
                <a:gd name="T85" fmla="*/ 18 h 833"/>
                <a:gd name="T86" fmla="*/ 356 w 834"/>
                <a:gd name="T87" fmla="*/ 5 h 833"/>
                <a:gd name="T88" fmla="*/ 417 w 834"/>
                <a:gd name="T89" fmla="*/ 0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34" h="833">
                  <a:moveTo>
                    <a:pt x="417" y="0"/>
                  </a:moveTo>
                  <a:lnTo>
                    <a:pt x="478" y="5"/>
                  </a:lnTo>
                  <a:lnTo>
                    <a:pt x="538" y="18"/>
                  </a:lnTo>
                  <a:lnTo>
                    <a:pt x="592" y="39"/>
                  </a:lnTo>
                  <a:lnTo>
                    <a:pt x="644" y="68"/>
                  </a:lnTo>
                  <a:lnTo>
                    <a:pt x="691" y="102"/>
                  </a:lnTo>
                  <a:lnTo>
                    <a:pt x="732" y="144"/>
                  </a:lnTo>
                  <a:lnTo>
                    <a:pt x="766" y="190"/>
                  </a:lnTo>
                  <a:lnTo>
                    <a:pt x="794" y="241"/>
                  </a:lnTo>
                  <a:lnTo>
                    <a:pt x="816" y="296"/>
                  </a:lnTo>
                  <a:lnTo>
                    <a:pt x="829" y="356"/>
                  </a:lnTo>
                  <a:lnTo>
                    <a:pt x="834" y="417"/>
                  </a:lnTo>
                  <a:lnTo>
                    <a:pt x="829" y="479"/>
                  </a:lnTo>
                  <a:lnTo>
                    <a:pt x="816" y="537"/>
                  </a:lnTo>
                  <a:lnTo>
                    <a:pt x="794" y="592"/>
                  </a:lnTo>
                  <a:lnTo>
                    <a:pt x="766" y="644"/>
                  </a:lnTo>
                  <a:lnTo>
                    <a:pt x="732" y="691"/>
                  </a:lnTo>
                  <a:lnTo>
                    <a:pt x="691" y="731"/>
                  </a:lnTo>
                  <a:lnTo>
                    <a:pt x="644" y="766"/>
                  </a:lnTo>
                  <a:lnTo>
                    <a:pt x="592" y="794"/>
                  </a:lnTo>
                  <a:lnTo>
                    <a:pt x="538" y="816"/>
                  </a:lnTo>
                  <a:lnTo>
                    <a:pt x="478" y="828"/>
                  </a:lnTo>
                  <a:lnTo>
                    <a:pt x="417" y="833"/>
                  </a:lnTo>
                  <a:lnTo>
                    <a:pt x="356" y="828"/>
                  </a:lnTo>
                  <a:lnTo>
                    <a:pt x="296" y="816"/>
                  </a:lnTo>
                  <a:lnTo>
                    <a:pt x="242" y="794"/>
                  </a:lnTo>
                  <a:lnTo>
                    <a:pt x="190" y="766"/>
                  </a:lnTo>
                  <a:lnTo>
                    <a:pt x="143" y="731"/>
                  </a:lnTo>
                  <a:lnTo>
                    <a:pt x="102" y="691"/>
                  </a:lnTo>
                  <a:lnTo>
                    <a:pt x="68" y="644"/>
                  </a:lnTo>
                  <a:lnTo>
                    <a:pt x="40" y="592"/>
                  </a:lnTo>
                  <a:lnTo>
                    <a:pt x="18" y="537"/>
                  </a:lnTo>
                  <a:lnTo>
                    <a:pt x="5" y="479"/>
                  </a:lnTo>
                  <a:lnTo>
                    <a:pt x="0" y="417"/>
                  </a:lnTo>
                  <a:lnTo>
                    <a:pt x="5" y="356"/>
                  </a:lnTo>
                  <a:lnTo>
                    <a:pt x="18" y="296"/>
                  </a:lnTo>
                  <a:lnTo>
                    <a:pt x="40" y="241"/>
                  </a:lnTo>
                  <a:lnTo>
                    <a:pt x="68" y="190"/>
                  </a:lnTo>
                  <a:lnTo>
                    <a:pt x="102" y="144"/>
                  </a:lnTo>
                  <a:lnTo>
                    <a:pt x="143" y="102"/>
                  </a:lnTo>
                  <a:lnTo>
                    <a:pt x="190" y="68"/>
                  </a:lnTo>
                  <a:lnTo>
                    <a:pt x="242" y="39"/>
                  </a:lnTo>
                  <a:lnTo>
                    <a:pt x="296" y="18"/>
                  </a:lnTo>
                  <a:lnTo>
                    <a:pt x="356" y="5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1B75B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493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478588" y="1028553"/>
            <a:ext cx="7015993" cy="478357"/>
          </a:xfrm>
        </p:spPr>
        <p:txBody>
          <a:bodyPr/>
          <a:lstStyle/>
          <a:p>
            <a:r>
              <a:rPr lang="en-US" altLang="ko-KR" dirty="0" smtClean="0"/>
              <a:t>* Cage </a:t>
            </a:r>
            <a:r>
              <a:rPr lang="ko-KR" altLang="en-US" smtClean="0"/>
              <a:t>표기</a:t>
            </a:r>
            <a:endParaRPr lang="ko-KR" altLang="en-US" dirty="0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478586" y="188585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* </a:t>
            </a:r>
            <a:r>
              <a:rPr lang="ko-KR" altLang="en-US" smtClean="0"/>
              <a:t>해외 트래픽 표기</a:t>
            </a:r>
            <a:endParaRPr lang="ko-KR" altLang="en-US"/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478585" y="2364207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* </a:t>
            </a:r>
            <a:r>
              <a:rPr lang="ko-KR" altLang="en-US" smtClean="0"/>
              <a:t>네트워크 구성 </a:t>
            </a:r>
            <a:r>
              <a:rPr lang="en-US" altLang="ko-KR" dirty="0" smtClean="0"/>
              <a:t>10G-D</a:t>
            </a:r>
            <a:endParaRPr lang="ko-KR" altLang="en-US"/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478585" y="1457202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* </a:t>
            </a:r>
            <a:r>
              <a:rPr lang="ko-KR" altLang="en-US" smtClean="0"/>
              <a:t>전력 이중화 표기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21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247929" y="155342"/>
            <a:ext cx="7540203" cy="478357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서버 </a:t>
            </a:r>
            <a:r>
              <a:rPr lang="ko-KR" altLang="en-US" dirty="0" err="1" smtClean="0"/>
              <a:t>호스팅</a:t>
            </a:r>
            <a:r>
              <a:rPr lang="ko-KR" altLang="en-US" dirty="0" smtClean="0"/>
              <a:t> </a:t>
            </a:r>
            <a:r>
              <a:rPr lang="en-US" altLang="ko-KR" dirty="0" smtClean="0"/>
              <a:t>(Server-Hosting) </a:t>
            </a:r>
            <a:r>
              <a:rPr lang="ko-KR" altLang="en-US" dirty="0" smtClean="0"/>
              <a:t>서비스</a:t>
            </a:r>
            <a:r>
              <a:rPr lang="en-US" altLang="ko-KR" dirty="0" smtClean="0"/>
              <a:t>) (1/2)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0348"/>
            <a:ext cx="1782694" cy="39061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서버호스팅이란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5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고객의 요구사항을 적극 반영한 맞춤형 서버 제공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87502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73203"/>
            <a:ext cx="1782694" cy="376693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 서버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084434" y="1459683"/>
            <a:ext cx="4356000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" name="그룹 94"/>
          <p:cNvGrpSpPr/>
          <p:nvPr/>
        </p:nvGrpSpPr>
        <p:grpSpPr>
          <a:xfrm>
            <a:off x="579917" y="1539223"/>
            <a:ext cx="4168747" cy="492443"/>
            <a:chOff x="592599" y="1513140"/>
            <a:chExt cx="4392488" cy="492443"/>
          </a:xfrm>
        </p:grpSpPr>
        <p:sp>
          <p:nvSpPr>
            <p:cNvPr id="96" name="TextBox 281"/>
            <p:cNvSpPr txBox="1">
              <a:spLocks noChangeArrowheads="1"/>
            </p:cNvSpPr>
            <p:nvPr/>
          </p:nvSpPr>
          <p:spPr bwMode="auto">
            <a:xfrm>
              <a:off x="844559" y="1513140"/>
              <a:ext cx="414052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서버를 저렴한 가격으로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임대 </a:t>
              </a: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및 </a:t>
              </a:r>
              <a:r>
                <a:rPr kumimoji="1" lang="ko-KR" altLang="en-US" sz="1600" dirty="0" smtClean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구매</a:t>
              </a:r>
              <a:r>
                <a:rPr lang="ko-KR" altLang="en-US" sz="1600" dirty="0" smtClean="0"/>
                <a:t>하여 </a:t>
              </a:r>
              <a:r>
                <a:rPr lang="en-US" altLang="ko-KR" sz="1600" dirty="0" smtClean="0"/>
                <a:t/>
              </a:r>
              <a:br>
                <a:rPr lang="en-US" altLang="ko-KR" sz="1600" dirty="0" smtClean="0"/>
              </a:br>
              <a:r>
                <a:rPr kumimoji="1" lang="ko-KR" altLang="en-US" sz="1600" dirty="0">
                  <a:gradFill>
                    <a:gsLst>
                      <a:gs pos="0">
                        <a:srgbClr val="FF6600"/>
                      </a:gs>
                      <a:gs pos="100000">
                        <a:srgbClr val="FF6600"/>
                      </a:gs>
                    </a:gsLst>
                    <a:lin ang="5400000" scaled="0"/>
                  </a:gradFill>
                </a:rPr>
                <a:t>월 비용으로 제공</a:t>
              </a:r>
              <a:r>
                <a:rPr lang="ko-KR" altLang="en-US" sz="1600" dirty="0" smtClean="0"/>
                <a:t>하는 서비스</a:t>
              </a:r>
            </a:p>
          </p:txBody>
        </p:sp>
        <p:sp>
          <p:nvSpPr>
            <p:cNvPr id="97" name="타원 96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99" name="그룹 98"/>
          <p:cNvGrpSpPr/>
          <p:nvPr/>
        </p:nvGrpSpPr>
        <p:grpSpPr>
          <a:xfrm>
            <a:off x="463164" y="3215165"/>
            <a:ext cx="1008595" cy="582861"/>
            <a:chOff x="-1982883" y="3322113"/>
            <a:chExt cx="1109454" cy="582861"/>
          </a:xfrm>
        </p:grpSpPr>
        <p:sp>
          <p:nvSpPr>
            <p:cNvPr id="112" name="직사각형 232"/>
            <p:cNvSpPr>
              <a:spLocks noChangeArrowheads="1"/>
            </p:cNvSpPr>
            <p:nvPr/>
          </p:nvSpPr>
          <p:spPr bwMode="auto">
            <a:xfrm>
              <a:off x="-1982883" y="3328974"/>
              <a:ext cx="1109454" cy="576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86B8E2"/>
              </a:solidFill>
              <a:round/>
              <a:headEnd/>
              <a:tailEnd/>
            </a:ln>
            <a:effectLst>
              <a:outerShdw dist="25400" dir="3378633" algn="ctr" rotWithShape="0">
                <a:srgbClr val="DDDDDD"/>
              </a:outerShdw>
            </a:effectLst>
          </p:spPr>
          <p:txBody>
            <a:bodyPr lIns="36000" tIns="0" rIns="36000" bIns="0" anchor="ctr"/>
            <a:lstStyle/>
            <a:p>
              <a:pPr algn="ctr" defTabSz="882650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37" name="자유형 136"/>
            <p:cNvSpPr/>
            <p:nvPr/>
          </p:nvSpPr>
          <p:spPr bwMode="auto">
            <a:xfrm>
              <a:off x="-1971263" y="3322113"/>
              <a:ext cx="164495" cy="228191"/>
            </a:xfrm>
            <a:custGeom>
              <a:avLst/>
              <a:gdLst>
                <a:gd name="connsiteX0" fmla="*/ 0 w 177800"/>
                <a:gd name="connsiteY0" fmla="*/ 0 h 336550"/>
                <a:gd name="connsiteX1" fmla="*/ 0 w 177800"/>
                <a:gd name="connsiteY1" fmla="*/ 336550 h 336550"/>
                <a:gd name="connsiteX2" fmla="*/ 177800 w 177800"/>
                <a:gd name="connsiteY2" fmla="*/ 228600 h 336550"/>
                <a:gd name="connsiteX3" fmla="*/ 0 w 177800"/>
                <a:gd name="connsiteY3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" h="336550">
                  <a:moveTo>
                    <a:pt x="0" y="0"/>
                  </a:moveTo>
                  <a:lnTo>
                    <a:pt x="0" y="336550"/>
                  </a:lnTo>
                  <a:lnTo>
                    <a:pt x="177800" y="228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FFFFFF"/>
                </a:gs>
                <a:gs pos="100000">
                  <a:srgbClr val="CCE0F0"/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88265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-1825781" y="3401531"/>
              <a:ext cx="795250" cy="43088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lvl="0" algn="ctr" defTabSz="882650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투자 </a:t>
              </a:r>
              <a:r>
                <a:rPr kumimoji="0"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비용</a:t>
              </a:r>
              <a:r>
                <a:rPr kumimoji="0"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/>
              </a:r>
              <a:br>
                <a:rPr kumimoji="0"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</a:br>
              <a:r>
                <a:rPr kumimoji="0"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절감</a:t>
              </a:r>
              <a:endParaRPr kumimoji="0" lang="ko-KR" altLang="en-US" sz="140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</p:grpSp>
      <p:grpSp>
        <p:nvGrpSpPr>
          <p:cNvPr id="100" name="그룹 99"/>
          <p:cNvGrpSpPr/>
          <p:nvPr/>
        </p:nvGrpSpPr>
        <p:grpSpPr>
          <a:xfrm>
            <a:off x="1566310" y="3180222"/>
            <a:ext cx="1008596" cy="607590"/>
            <a:chOff x="-2176600" y="3690312"/>
            <a:chExt cx="1428865" cy="629501"/>
          </a:xfrm>
        </p:grpSpPr>
        <p:sp>
          <p:nvSpPr>
            <p:cNvPr id="109" name="직사각형 232"/>
            <p:cNvSpPr>
              <a:spLocks noChangeArrowheads="1"/>
            </p:cNvSpPr>
            <p:nvPr/>
          </p:nvSpPr>
          <p:spPr bwMode="auto">
            <a:xfrm>
              <a:off x="-2176600" y="3723041"/>
              <a:ext cx="1428865" cy="59677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86B8E2"/>
              </a:solidFill>
              <a:round/>
              <a:headEnd/>
              <a:tailEnd/>
            </a:ln>
            <a:effectLst>
              <a:outerShdw dist="25400" dir="3378633" algn="ctr" rotWithShape="0">
                <a:srgbClr val="DDDDDD"/>
              </a:outerShdw>
            </a:effectLst>
          </p:spPr>
          <p:txBody>
            <a:bodyPr lIns="36000" tIns="0" rIns="36000" bIns="0" anchor="ctr"/>
            <a:lstStyle/>
            <a:p>
              <a:pPr algn="ctr" defTabSz="882650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10" name="자유형 109"/>
            <p:cNvSpPr/>
            <p:nvPr/>
          </p:nvSpPr>
          <p:spPr bwMode="auto">
            <a:xfrm>
              <a:off x="-2149540" y="3690312"/>
              <a:ext cx="164495" cy="228191"/>
            </a:xfrm>
            <a:custGeom>
              <a:avLst/>
              <a:gdLst>
                <a:gd name="connsiteX0" fmla="*/ 0 w 177800"/>
                <a:gd name="connsiteY0" fmla="*/ 0 h 336550"/>
                <a:gd name="connsiteX1" fmla="*/ 0 w 177800"/>
                <a:gd name="connsiteY1" fmla="*/ 336550 h 336550"/>
                <a:gd name="connsiteX2" fmla="*/ 177800 w 177800"/>
                <a:gd name="connsiteY2" fmla="*/ 228600 h 336550"/>
                <a:gd name="connsiteX3" fmla="*/ 0 w 177800"/>
                <a:gd name="connsiteY3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" h="336550">
                  <a:moveTo>
                    <a:pt x="0" y="0"/>
                  </a:moveTo>
                  <a:lnTo>
                    <a:pt x="0" y="336550"/>
                  </a:lnTo>
                  <a:lnTo>
                    <a:pt x="177800" y="228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FFFFFF"/>
                </a:gs>
                <a:gs pos="100000">
                  <a:srgbClr val="CCE0F0"/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88265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-1804756" y="3798215"/>
              <a:ext cx="685185" cy="446426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algn="ctr" defTabSz="882650" latinLnBrk="0"/>
              <a:r>
                <a:rPr lang="ko-KR" altLang="en-US" sz="1400" b="1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전용공간</a:t>
              </a:r>
              <a:r>
                <a:rPr lang="en-US" altLang="ko-KR" sz="1400" b="1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/>
              </a:r>
              <a:br>
                <a:rPr lang="en-US" altLang="ko-KR" sz="1400" b="1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</a:br>
              <a:r>
                <a:rPr lang="ko-KR" altLang="en-US" sz="1400" b="1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네트워크</a:t>
              </a:r>
            </a:p>
          </p:txBody>
        </p:sp>
      </p:grpSp>
      <p:grpSp>
        <p:nvGrpSpPr>
          <p:cNvPr id="101" name="그룹 100"/>
          <p:cNvGrpSpPr/>
          <p:nvPr/>
        </p:nvGrpSpPr>
        <p:grpSpPr>
          <a:xfrm>
            <a:off x="3772604" y="3218595"/>
            <a:ext cx="1008596" cy="576000"/>
            <a:chOff x="-1959769" y="4301371"/>
            <a:chExt cx="1129102" cy="423773"/>
          </a:xfrm>
        </p:grpSpPr>
        <p:sp>
          <p:nvSpPr>
            <p:cNvPr id="106" name="직사각형 232"/>
            <p:cNvSpPr>
              <a:spLocks noChangeArrowheads="1"/>
            </p:cNvSpPr>
            <p:nvPr/>
          </p:nvSpPr>
          <p:spPr bwMode="auto">
            <a:xfrm>
              <a:off x="-1959769" y="4301371"/>
              <a:ext cx="1129102" cy="42377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86B8E2"/>
              </a:solidFill>
              <a:round/>
              <a:headEnd/>
              <a:tailEnd/>
            </a:ln>
            <a:effectLst>
              <a:outerShdw dist="25400" dir="3378633" algn="ctr" rotWithShape="0">
                <a:srgbClr val="DDDDDD"/>
              </a:outerShdw>
            </a:effectLst>
          </p:spPr>
          <p:txBody>
            <a:bodyPr lIns="36000" tIns="0" rIns="36000" bIns="0" anchor="ctr"/>
            <a:lstStyle/>
            <a:p>
              <a:pPr algn="ctr" defTabSz="882650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07" name="자유형 106"/>
            <p:cNvSpPr/>
            <p:nvPr/>
          </p:nvSpPr>
          <p:spPr bwMode="auto">
            <a:xfrm>
              <a:off x="-1922872" y="4312091"/>
              <a:ext cx="164495" cy="228191"/>
            </a:xfrm>
            <a:custGeom>
              <a:avLst/>
              <a:gdLst>
                <a:gd name="connsiteX0" fmla="*/ 0 w 177800"/>
                <a:gd name="connsiteY0" fmla="*/ 0 h 336550"/>
                <a:gd name="connsiteX1" fmla="*/ 0 w 177800"/>
                <a:gd name="connsiteY1" fmla="*/ 336550 h 336550"/>
                <a:gd name="connsiteX2" fmla="*/ 177800 w 177800"/>
                <a:gd name="connsiteY2" fmla="*/ 228600 h 336550"/>
                <a:gd name="connsiteX3" fmla="*/ 0 w 177800"/>
                <a:gd name="connsiteY3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" h="336550">
                  <a:moveTo>
                    <a:pt x="0" y="0"/>
                  </a:moveTo>
                  <a:lnTo>
                    <a:pt x="0" y="336550"/>
                  </a:lnTo>
                  <a:lnTo>
                    <a:pt x="177800" y="228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FFFFFF"/>
                </a:gs>
                <a:gs pos="100000">
                  <a:srgbClr val="CCE0F0"/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88265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-1799884" y="4354752"/>
              <a:ext cx="809332" cy="317011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algn="ctr" defTabSz="882650" latinLnBrk="0"/>
              <a:r>
                <a:rPr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전문</a:t>
              </a:r>
              <a:r>
                <a:rPr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/>
              </a:r>
              <a:br>
                <a:rPr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</a:br>
              <a:r>
                <a:rPr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기술 인력</a:t>
              </a:r>
              <a:endParaRPr lang="ko-KR" altLang="en-US" sz="140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</p:grpSp>
      <p:grpSp>
        <p:nvGrpSpPr>
          <p:cNvPr id="102" name="그룹 101"/>
          <p:cNvGrpSpPr/>
          <p:nvPr/>
        </p:nvGrpSpPr>
        <p:grpSpPr>
          <a:xfrm>
            <a:off x="2669457" y="3218595"/>
            <a:ext cx="1008596" cy="576000"/>
            <a:chOff x="-1959769" y="4779666"/>
            <a:chExt cx="1129102" cy="423773"/>
          </a:xfrm>
        </p:grpSpPr>
        <p:sp>
          <p:nvSpPr>
            <p:cNvPr id="103" name="직사각형 232"/>
            <p:cNvSpPr>
              <a:spLocks noChangeArrowheads="1"/>
            </p:cNvSpPr>
            <p:nvPr/>
          </p:nvSpPr>
          <p:spPr bwMode="auto">
            <a:xfrm>
              <a:off x="-1959769" y="4779666"/>
              <a:ext cx="1129102" cy="42377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86B8E2"/>
              </a:solidFill>
              <a:round/>
              <a:headEnd/>
              <a:tailEnd/>
            </a:ln>
            <a:effectLst>
              <a:outerShdw dist="25400" dir="3378633" algn="ctr" rotWithShape="0">
                <a:srgbClr val="DDDDDD"/>
              </a:outerShdw>
            </a:effectLst>
          </p:spPr>
          <p:txBody>
            <a:bodyPr lIns="36000" tIns="0" rIns="36000" bIns="0" anchor="ctr"/>
            <a:lstStyle/>
            <a:p>
              <a:pPr algn="ctr" defTabSz="882650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04" name="자유형 103"/>
            <p:cNvSpPr/>
            <p:nvPr/>
          </p:nvSpPr>
          <p:spPr bwMode="auto">
            <a:xfrm>
              <a:off x="-1919713" y="4780143"/>
              <a:ext cx="164495" cy="228191"/>
            </a:xfrm>
            <a:custGeom>
              <a:avLst/>
              <a:gdLst>
                <a:gd name="connsiteX0" fmla="*/ 0 w 177800"/>
                <a:gd name="connsiteY0" fmla="*/ 0 h 336550"/>
                <a:gd name="connsiteX1" fmla="*/ 0 w 177800"/>
                <a:gd name="connsiteY1" fmla="*/ 336550 h 336550"/>
                <a:gd name="connsiteX2" fmla="*/ 177800 w 177800"/>
                <a:gd name="connsiteY2" fmla="*/ 228600 h 336550"/>
                <a:gd name="connsiteX3" fmla="*/ 0 w 177800"/>
                <a:gd name="connsiteY3" fmla="*/ 0 h 33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" h="336550">
                  <a:moveTo>
                    <a:pt x="0" y="0"/>
                  </a:moveTo>
                  <a:lnTo>
                    <a:pt x="0" y="336550"/>
                  </a:lnTo>
                  <a:lnTo>
                    <a:pt x="177800" y="22860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FFFFFF"/>
                </a:gs>
                <a:gs pos="100000">
                  <a:srgbClr val="CCE0F0"/>
                </a:gs>
              </a:gsLst>
              <a:lin ang="162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88265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-1772069" y="4833047"/>
              <a:ext cx="753703" cy="31701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882650" latinLnBrk="0"/>
              <a:r>
                <a:rPr lang="en-US" altLang="ko-KR" sz="1400" b="1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24</a:t>
              </a:r>
              <a:r>
                <a:rPr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시간</a:t>
              </a:r>
              <a:r>
                <a:rPr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/>
              </a:r>
              <a:br>
                <a:rPr lang="en-US" altLang="ko-KR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</a:br>
              <a:r>
                <a:rPr lang="ko-KR" altLang="en-US" sz="1400" b="1" kern="0" dirty="0" smtClean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Times New Roman" pitchFamily="18" charset="0"/>
                </a:rPr>
                <a:t>모니터링</a:t>
              </a:r>
              <a:endParaRPr lang="ko-KR" altLang="en-US" sz="140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imes New Roman" pitchFamily="18" charset="0"/>
              </a:endParaRP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897016" y="2319093"/>
            <a:ext cx="3184719" cy="370294"/>
            <a:chOff x="812540" y="4687906"/>
            <a:chExt cx="3184719" cy="370294"/>
          </a:xfrm>
        </p:grpSpPr>
        <p:pic>
          <p:nvPicPr>
            <p:cNvPr id="140" name="Picture 123" descr="C:\Users\ligs.KIMSEONGEUN\Desktop\새 아이콘\55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540" y="4690533"/>
              <a:ext cx="225346" cy="365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1" name="그룹 140"/>
            <p:cNvGrpSpPr/>
            <p:nvPr/>
          </p:nvGrpSpPr>
          <p:grpSpPr>
            <a:xfrm>
              <a:off x="1189605" y="4687906"/>
              <a:ext cx="2807654" cy="370294"/>
              <a:chOff x="1398610" y="4024426"/>
              <a:chExt cx="2807654" cy="370294"/>
            </a:xfrm>
          </p:grpSpPr>
          <p:sp>
            <p:nvSpPr>
              <p:cNvPr id="142" name="직사각형 5"/>
              <p:cNvSpPr>
                <a:spLocks noChangeArrowheads="1"/>
              </p:cNvSpPr>
              <p:nvPr/>
            </p:nvSpPr>
            <p:spPr bwMode="auto">
              <a:xfrm>
                <a:off x="1721546" y="4025388"/>
                <a:ext cx="219290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2400" kern="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서버 </a:t>
                </a:r>
                <a:r>
                  <a:rPr lang="ko-KR" altLang="en-US" sz="2400" kern="0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호스팅</a:t>
                </a:r>
                <a:r>
                  <a:rPr lang="ko-KR" altLang="en-US" sz="2400" kern="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 장점</a:t>
                </a:r>
                <a:endParaRPr lang="ko-KR" altLang="en-US" sz="24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grpSp>
            <p:nvGrpSpPr>
              <p:cNvPr id="143" name="그룹 178"/>
              <p:cNvGrpSpPr>
                <a:grpSpLocks/>
              </p:cNvGrpSpPr>
              <p:nvPr/>
            </p:nvGrpSpPr>
            <p:grpSpPr bwMode="auto">
              <a:xfrm>
                <a:off x="1398610" y="4024426"/>
                <a:ext cx="212475" cy="177062"/>
                <a:chOff x="7656909" y="8049344"/>
                <a:chExt cx="266492" cy="222659"/>
              </a:xfrm>
            </p:grpSpPr>
            <p:sp>
              <p:nvSpPr>
                <p:cNvPr id="147" name="Freeform 9"/>
                <p:cNvSpPr>
                  <a:spLocks/>
                </p:cNvSpPr>
                <p:nvPr/>
              </p:nvSpPr>
              <p:spPr bwMode="auto">
                <a:xfrm>
                  <a:off x="7802845" y="8049344"/>
                  <a:ext cx="120556" cy="222659"/>
                </a:xfrm>
                <a:custGeom>
                  <a:avLst/>
                  <a:gdLst>
                    <a:gd name="T0" fmla="*/ 209453 w 1569"/>
                    <a:gd name="T1" fmla="*/ 476 h 2881"/>
                    <a:gd name="T2" fmla="*/ 217661 w 1569"/>
                    <a:gd name="T3" fmla="*/ 3967 h 2881"/>
                    <a:gd name="T4" fmla="*/ 225237 w 1569"/>
                    <a:gd name="T5" fmla="*/ 11267 h 2881"/>
                    <a:gd name="T6" fmla="*/ 231077 w 1569"/>
                    <a:gd name="T7" fmla="*/ 20948 h 2881"/>
                    <a:gd name="T8" fmla="*/ 233287 w 1569"/>
                    <a:gd name="T9" fmla="*/ 29676 h 2881"/>
                    <a:gd name="T10" fmla="*/ 231866 w 1569"/>
                    <a:gd name="T11" fmla="*/ 37769 h 2881"/>
                    <a:gd name="T12" fmla="*/ 226500 w 1569"/>
                    <a:gd name="T13" fmla="*/ 44752 h 2881"/>
                    <a:gd name="T14" fmla="*/ 217661 w 1569"/>
                    <a:gd name="T15" fmla="*/ 51258 h 2881"/>
                    <a:gd name="T16" fmla="*/ 205349 w 1569"/>
                    <a:gd name="T17" fmla="*/ 57289 h 2881"/>
                    <a:gd name="T18" fmla="*/ 190828 w 1569"/>
                    <a:gd name="T19" fmla="*/ 65382 h 2881"/>
                    <a:gd name="T20" fmla="*/ 174255 w 1569"/>
                    <a:gd name="T21" fmla="*/ 75697 h 2881"/>
                    <a:gd name="T22" fmla="*/ 153893 w 1569"/>
                    <a:gd name="T23" fmla="*/ 90456 h 2881"/>
                    <a:gd name="T24" fmla="*/ 135742 w 1569"/>
                    <a:gd name="T25" fmla="*/ 107595 h 2881"/>
                    <a:gd name="T26" fmla="*/ 121221 w 1569"/>
                    <a:gd name="T27" fmla="*/ 125369 h 2881"/>
                    <a:gd name="T28" fmla="*/ 109698 w 1569"/>
                    <a:gd name="T29" fmla="*/ 144730 h 2881"/>
                    <a:gd name="T30" fmla="*/ 98018 w 1569"/>
                    <a:gd name="T31" fmla="*/ 168217 h 2881"/>
                    <a:gd name="T32" fmla="*/ 90284 w 1569"/>
                    <a:gd name="T33" fmla="*/ 190117 h 2881"/>
                    <a:gd name="T34" fmla="*/ 85549 w 1569"/>
                    <a:gd name="T35" fmla="*/ 212651 h 2881"/>
                    <a:gd name="T36" fmla="*/ 84128 w 1569"/>
                    <a:gd name="T37" fmla="*/ 236297 h 2881"/>
                    <a:gd name="T38" fmla="*/ 101964 w 1569"/>
                    <a:gd name="T39" fmla="*/ 228203 h 2881"/>
                    <a:gd name="T40" fmla="*/ 119011 w 1569"/>
                    <a:gd name="T41" fmla="*/ 223442 h 2881"/>
                    <a:gd name="T42" fmla="*/ 135426 w 1569"/>
                    <a:gd name="T43" fmla="*/ 222332 h 2881"/>
                    <a:gd name="T44" fmla="*/ 153893 w 1569"/>
                    <a:gd name="T45" fmla="*/ 225029 h 2881"/>
                    <a:gd name="T46" fmla="*/ 175675 w 1569"/>
                    <a:gd name="T47" fmla="*/ 232329 h 2881"/>
                    <a:gd name="T48" fmla="*/ 196826 w 1569"/>
                    <a:gd name="T49" fmla="*/ 243914 h 2881"/>
                    <a:gd name="T50" fmla="*/ 212452 w 1569"/>
                    <a:gd name="T51" fmla="*/ 257562 h 2881"/>
                    <a:gd name="T52" fmla="*/ 226342 w 1569"/>
                    <a:gd name="T53" fmla="*/ 274383 h 2881"/>
                    <a:gd name="T54" fmla="*/ 237075 w 1569"/>
                    <a:gd name="T55" fmla="*/ 293109 h 2881"/>
                    <a:gd name="T56" fmla="*/ 243862 w 1569"/>
                    <a:gd name="T57" fmla="*/ 312153 h 2881"/>
                    <a:gd name="T58" fmla="*/ 247334 w 1569"/>
                    <a:gd name="T59" fmla="*/ 332942 h 2881"/>
                    <a:gd name="T60" fmla="*/ 247176 w 1569"/>
                    <a:gd name="T61" fmla="*/ 354524 h 2881"/>
                    <a:gd name="T62" fmla="*/ 243704 w 1569"/>
                    <a:gd name="T63" fmla="*/ 374837 h 2881"/>
                    <a:gd name="T64" fmla="*/ 236601 w 1569"/>
                    <a:gd name="T65" fmla="*/ 393087 h 2881"/>
                    <a:gd name="T66" fmla="*/ 226184 w 1569"/>
                    <a:gd name="T67" fmla="*/ 409909 h 2881"/>
                    <a:gd name="T68" fmla="*/ 211820 w 1569"/>
                    <a:gd name="T69" fmla="*/ 425144 h 2881"/>
                    <a:gd name="T70" fmla="*/ 193353 w 1569"/>
                    <a:gd name="T71" fmla="*/ 439267 h 2881"/>
                    <a:gd name="T72" fmla="*/ 173781 w 1569"/>
                    <a:gd name="T73" fmla="*/ 449265 h 2881"/>
                    <a:gd name="T74" fmla="*/ 152946 w 1569"/>
                    <a:gd name="T75" fmla="*/ 455137 h 2881"/>
                    <a:gd name="T76" fmla="*/ 131007 w 1569"/>
                    <a:gd name="T77" fmla="*/ 457200 h 2881"/>
                    <a:gd name="T78" fmla="*/ 110014 w 1569"/>
                    <a:gd name="T79" fmla="*/ 455772 h 2881"/>
                    <a:gd name="T80" fmla="*/ 90758 w 1569"/>
                    <a:gd name="T81" fmla="*/ 451646 h 2881"/>
                    <a:gd name="T82" fmla="*/ 73237 w 1569"/>
                    <a:gd name="T83" fmla="*/ 444663 h 2881"/>
                    <a:gd name="T84" fmla="*/ 57296 w 1569"/>
                    <a:gd name="T85" fmla="*/ 434824 h 2881"/>
                    <a:gd name="T86" fmla="*/ 42459 w 1569"/>
                    <a:gd name="T87" fmla="*/ 421494 h 2881"/>
                    <a:gd name="T88" fmla="*/ 28727 w 1569"/>
                    <a:gd name="T89" fmla="*/ 404355 h 2881"/>
                    <a:gd name="T90" fmla="*/ 17362 w 1569"/>
                    <a:gd name="T91" fmla="*/ 384676 h 2881"/>
                    <a:gd name="T92" fmla="*/ 8523 w 1569"/>
                    <a:gd name="T93" fmla="*/ 361983 h 2881"/>
                    <a:gd name="T94" fmla="*/ 2999 w 1569"/>
                    <a:gd name="T95" fmla="*/ 340718 h 2881"/>
                    <a:gd name="T96" fmla="*/ 474 w 1569"/>
                    <a:gd name="T97" fmla="*/ 320564 h 2881"/>
                    <a:gd name="T98" fmla="*/ 0 w 1569"/>
                    <a:gd name="T99" fmla="*/ 297553 h 2881"/>
                    <a:gd name="T100" fmla="*/ 1263 w 1569"/>
                    <a:gd name="T101" fmla="*/ 271368 h 2881"/>
                    <a:gd name="T102" fmla="*/ 4104 w 1569"/>
                    <a:gd name="T103" fmla="*/ 242010 h 2881"/>
                    <a:gd name="T104" fmla="*/ 9628 w 1569"/>
                    <a:gd name="T105" fmla="*/ 208049 h 2881"/>
                    <a:gd name="T106" fmla="*/ 18309 w 1569"/>
                    <a:gd name="T107" fmla="*/ 176469 h 2881"/>
                    <a:gd name="T108" fmla="*/ 29989 w 1569"/>
                    <a:gd name="T109" fmla="*/ 146634 h 2881"/>
                    <a:gd name="T110" fmla="*/ 44353 w 1569"/>
                    <a:gd name="T111" fmla="*/ 119021 h 2881"/>
                    <a:gd name="T112" fmla="*/ 63451 w 1569"/>
                    <a:gd name="T113" fmla="*/ 92837 h 2881"/>
                    <a:gd name="T114" fmla="*/ 84128 w 1569"/>
                    <a:gd name="T115" fmla="*/ 69667 h 2881"/>
                    <a:gd name="T116" fmla="*/ 106226 w 1569"/>
                    <a:gd name="T117" fmla="*/ 50148 h 2881"/>
                    <a:gd name="T118" fmla="*/ 131480 w 1569"/>
                    <a:gd name="T119" fmla="*/ 32691 h 2881"/>
                    <a:gd name="T120" fmla="*/ 157524 w 1569"/>
                    <a:gd name="T121" fmla="*/ 17615 h 2881"/>
                    <a:gd name="T122" fmla="*/ 182936 w 1569"/>
                    <a:gd name="T123" fmla="*/ 6189 h 2881"/>
                    <a:gd name="T124" fmla="*/ 199983 w 1569"/>
                    <a:gd name="T125" fmla="*/ 476 h 288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69"/>
                    <a:gd name="T190" fmla="*/ 0 h 2881"/>
                    <a:gd name="T191" fmla="*/ 1569 w 1569"/>
                    <a:gd name="T192" fmla="*/ 2881 h 288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69" h="2881">
                      <a:moveTo>
                        <a:pt x="1297" y="0"/>
                      </a:moveTo>
                      <a:lnTo>
                        <a:pt x="1327" y="3"/>
                      </a:lnTo>
                      <a:lnTo>
                        <a:pt x="1354" y="11"/>
                      </a:lnTo>
                      <a:lnTo>
                        <a:pt x="1379" y="25"/>
                      </a:lnTo>
                      <a:lnTo>
                        <a:pt x="1404" y="46"/>
                      </a:lnTo>
                      <a:lnTo>
                        <a:pt x="1427" y="71"/>
                      </a:lnTo>
                      <a:lnTo>
                        <a:pt x="1449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6" y="212"/>
                      </a:lnTo>
                      <a:lnTo>
                        <a:pt x="1469" y="238"/>
                      </a:lnTo>
                      <a:lnTo>
                        <a:pt x="1454" y="260"/>
                      </a:lnTo>
                      <a:lnTo>
                        <a:pt x="1435" y="282"/>
                      </a:lnTo>
                      <a:lnTo>
                        <a:pt x="1410" y="303"/>
                      </a:lnTo>
                      <a:lnTo>
                        <a:pt x="1379" y="323"/>
                      </a:lnTo>
                      <a:lnTo>
                        <a:pt x="1342" y="340"/>
                      </a:lnTo>
                      <a:lnTo>
                        <a:pt x="1301" y="361"/>
                      </a:lnTo>
                      <a:lnTo>
                        <a:pt x="1256" y="384"/>
                      </a:lnTo>
                      <a:lnTo>
                        <a:pt x="1209" y="412"/>
                      </a:lnTo>
                      <a:lnTo>
                        <a:pt x="1159" y="443"/>
                      </a:lnTo>
                      <a:lnTo>
                        <a:pt x="1104" y="477"/>
                      </a:lnTo>
                      <a:lnTo>
                        <a:pt x="1040" y="521"/>
                      </a:lnTo>
                      <a:lnTo>
                        <a:pt x="975" y="570"/>
                      </a:lnTo>
                      <a:lnTo>
                        <a:pt x="917" y="622"/>
                      </a:lnTo>
                      <a:lnTo>
                        <a:pt x="860" y="678"/>
                      </a:lnTo>
                      <a:lnTo>
                        <a:pt x="806" y="738"/>
                      </a:lnTo>
                      <a:lnTo>
                        <a:pt x="768" y="790"/>
                      </a:lnTo>
                      <a:lnTo>
                        <a:pt x="731" y="847"/>
                      </a:lnTo>
                      <a:lnTo>
                        <a:pt x="695" y="912"/>
                      </a:lnTo>
                      <a:lnTo>
                        <a:pt x="658" y="983"/>
                      </a:lnTo>
                      <a:lnTo>
                        <a:pt x="621" y="1060"/>
                      </a:lnTo>
                      <a:lnTo>
                        <a:pt x="595" y="1128"/>
                      </a:lnTo>
                      <a:lnTo>
                        <a:pt x="572" y="1198"/>
                      </a:lnTo>
                      <a:lnTo>
                        <a:pt x="553" y="1269"/>
                      </a:lnTo>
                      <a:lnTo>
                        <a:pt x="542" y="1340"/>
                      </a:lnTo>
                      <a:lnTo>
                        <a:pt x="535" y="1414"/>
                      </a:lnTo>
                      <a:lnTo>
                        <a:pt x="533" y="1489"/>
                      </a:lnTo>
                      <a:lnTo>
                        <a:pt x="590" y="1461"/>
                      </a:lnTo>
                      <a:lnTo>
                        <a:pt x="646" y="1438"/>
                      </a:lnTo>
                      <a:lnTo>
                        <a:pt x="699" y="1421"/>
                      </a:lnTo>
                      <a:lnTo>
                        <a:pt x="754" y="1408"/>
                      </a:lnTo>
                      <a:lnTo>
                        <a:pt x="806" y="1403"/>
                      </a:lnTo>
                      <a:lnTo>
                        <a:pt x="858" y="1401"/>
                      </a:lnTo>
                      <a:lnTo>
                        <a:pt x="908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3" y="1464"/>
                      </a:lnTo>
                      <a:lnTo>
                        <a:pt x="1181" y="1498"/>
                      </a:lnTo>
                      <a:lnTo>
                        <a:pt x="1247" y="1537"/>
                      </a:lnTo>
                      <a:lnTo>
                        <a:pt x="1297" y="1577"/>
                      </a:lnTo>
                      <a:lnTo>
                        <a:pt x="1346" y="1623"/>
                      </a:lnTo>
                      <a:lnTo>
                        <a:pt x="1391" y="1674"/>
                      </a:lnTo>
                      <a:lnTo>
                        <a:pt x="1434" y="1729"/>
                      </a:lnTo>
                      <a:lnTo>
                        <a:pt x="1473" y="1792"/>
                      </a:lnTo>
                      <a:lnTo>
                        <a:pt x="1502" y="1847"/>
                      </a:lnTo>
                      <a:lnTo>
                        <a:pt x="1526" y="1905"/>
                      </a:lnTo>
                      <a:lnTo>
                        <a:pt x="1545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9" y="2167"/>
                      </a:lnTo>
                      <a:lnTo>
                        <a:pt x="1566" y="2234"/>
                      </a:lnTo>
                      <a:lnTo>
                        <a:pt x="1558" y="2300"/>
                      </a:lnTo>
                      <a:lnTo>
                        <a:pt x="1544" y="2362"/>
                      </a:lnTo>
                      <a:lnTo>
                        <a:pt x="1524" y="2422"/>
                      </a:lnTo>
                      <a:lnTo>
                        <a:pt x="1499" y="2477"/>
                      </a:lnTo>
                      <a:lnTo>
                        <a:pt x="1469" y="2533"/>
                      </a:lnTo>
                      <a:lnTo>
                        <a:pt x="1433" y="2583"/>
                      </a:lnTo>
                      <a:lnTo>
                        <a:pt x="1391" y="2632"/>
                      </a:lnTo>
                      <a:lnTo>
                        <a:pt x="1342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1" y="2831"/>
                      </a:lnTo>
                      <a:lnTo>
                        <a:pt x="1035" y="2853"/>
                      </a:lnTo>
                      <a:lnTo>
                        <a:pt x="969" y="2868"/>
                      </a:lnTo>
                      <a:lnTo>
                        <a:pt x="901" y="2878"/>
                      </a:lnTo>
                      <a:lnTo>
                        <a:pt x="830" y="2881"/>
                      </a:lnTo>
                      <a:lnTo>
                        <a:pt x="763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3" y="2774"/>
                      </a:lnTo>
                      <a:lnTo>
                        <a:pt x="363" y="2740"/>
                      </a:lnTo>
                      <a:lnTo>
                        <a:pt x="318" y="2703"/>
                      </a:lnTo>
                      <a:lnTo>
                        <a:pt x="269" y="2656"/>
                      </a:lnTo>
                      <a:lnTo>
                        <a:pt x="224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80" y="2354"/>
                      </a:lnTo>
                      <a:lnTo>
                        <a:pt x="54" y="2281"/>
                      </a:lnTo>
                      <a:lnTo>
                        <a:pt x="31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3" y="2020"/>
                      </a:lnTo>
                      <a:lnTo>
                        <a:pt x="0" y="1952"/>
                      </a:lnTo>
                      <a:lnTo>
                        <a:pt x="0" y="1875"/>
                      </a:lnTo>
                      <a:lnTo>
                        <a:pt x="3" y="1796"/>
                      </a:lnTo>
                      <a:lnTo>
                        <a:pt x="8" y="1710"/>
                      </a:lnTo>
                      <a:lnTo>
                        <a:pt x="15" y="1620"/>
                      </a:lnTo>
                      <a:lnTo>
                        <a:pt x="26" y="1525"/>
                      </a:lnTo>
                      <a:lnTo>
                        <a:pt x="42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1" y="1015"/>
                      </a:lnTo>
                      <a:lnTo>
                        <a:pt x="190" y="924"/>
                      </a:lnTo>
                      <a:lnTo>
                        <a:pt x="234" y="835"/>
                      </a:lnTo>
                      <a:lnTo>
                        <a:pt x="281" y="750"/>
                      </a:lnTo>
                      <a:lnTo>
                        <a:pt x="341" y="665"/>
                      </a:lnTo>
                      <a:lnTo>
                        <a:pt x="402" y="585"/>
                      </a:lnTo>
                      <a:lnTo>
                        <a:pt x="466" y="509"/>
                      </a:lnTo>
                      <a:lnTo>
                        <a:pt x="533" y="439"/>
                      </a:lnTo>
                      <a:lnTo>
                        <a:pt x="602" y="375"/>
                      </a:lnTo>
                      <a:lnTo>
                        <a:pt x="673" y="316"/>
                      </a:lnTo>
                      <a:lnTo>
                        <a:pt x="746" y="263"/>
                      </a:lnTo>
                      <a:lnTo>
                        <a:pt x="833" y="206"/>
                      </a:lnTo>
                      <a:lnTo>
                        <a:pt x="918" y="156"/>
                      </a:lnTo>
                      <a:lnTo>
                        <a:pt x="998" y="111"/>
                      </a:lnTo>
                      <a:lnTo>
                        <a:pt x="1079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7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DC983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b="1" kern="0" dirty="0">
                    <a:solidFill>
                      <a:prstClr val="white"/>
                    </a:solidFill>
                    <a:latin typeface="Arial"/>
                    <a:ea typeface="Rix모던고딕 M" panose="02020603020101020101" pitchFamily="18" charset="-127"/>
                    <a:cs typeface="Arial" pitchFamily="34" charset="0"/>
                  </a:endParaRPr>
                </a:p>
              </p:txBody>
            </p:sp>
            <p:sp>
              <p:nvSpPr>
                <p:cNvPr id="148" name="Freeform 12"/>
                <p:cNvSpPr>
                  <a:spLocks/>
                </p:cNvSpPr>
                <p:nvPr/>
              </p:nvSpPr>
              <p:spPr bwMode="auto">
                <a:xfrm>
                  <a:off x="7656909" y="8049344"/>
                  <a:ext cx="120556" cy="222659"/>
                </a:xfrm>
                <a:custGeom>
                  <a:avLst/>
                  <a:gdLst>
                    <a:gd name="T0" fmla="*/ 1326 w 1568"/>
                    <a:gd name="T1" fmla="*/ 3 h 2881"/>
                    <a:gd name="T2" fmla="*/ 1380 w 1568"/>
                    <a:gd name="T3" fmla="*/ 25 h 2881"/>
                    <a:gd name="T4" fmla="*/ 1428 w 1568"/>
                    <a:gd name="T5" fmla="*/ 71 h 2881"/>
                    <a:gd name="T6" fmla="*/ 1464 w 1568"/>
                    <a:gd name="T7" fmla="*/ 132 h 2881"/>
                    <a:gd name="T8" fmla="*/ 1478 w 1568"/>
                    <a:gd name="T9" fmla="*/ 187 h 2881"/>
                    <a:gd name="T10" fmla="*/ 1467 w 1568"/>
                    <a:gd name="T11" fmla="*/ 238 h 2881"/>
                    <a:gd name="T12" fmla="*/ 1435 w 1568"/>
                    <a:gd name="T13" fmla="*/ 282 h 2881"/>
                    <a:gd name="T14" fmla="*/ 1378 w 1568"/>
                    <a:gd name="T15" fmla="*/ 323 h 2881"/>
                    <a:gd name="T16" fmla="*/ 1300 w 1568"/>
                    <a:gd name="T17" fmla="*/ 361 h 2881"/>
                    <a:gd name="T18" fmla="*/ 1208 w 1568"/>
                    <a:gd name="T19" fmla="*/ 412 h 2881"/>
                    <a:gd name="T20" fmla="*/ 1104 w 1568"/>
                    <a:gd name="T21" fmla="*/ 477 h 2881"/>
                    <a:gd name="T22" fmla="*/ 976 w 1568"/>
                    <a:gd name="T23" fmla="*/ 570 h 2881"/>
                    <a:gd name="T24" fmla="*/ 860 w 1568"/>
                    <a:gd name="T25" fmla="*/ 678 h 2881"/>
                    <a:gd name="T26" fmla="*/ 768 w 1568"/>
                    <a:gd name="T27" fmla="*/ 790 h 2881"/>
                    <a:gd name="T28" fmla="*/ 694 w 1568"/>
                    <a:gd name="T29" fmla="*/ 912 h 2881"/>
                    <a:gd name="T30" fmla="*/ 620 w 1568"/>
                    <a:gd name="T31" fmla="*/ 1060 h 2881"/>
                    <a:gd name="T32" fmla="*/ 571 w 1568"/>
                    <a:gd name="T33" fmla="*/ 1198 h 2881"/>
                    <a:gd name="T34" fmla="*/ 541 w 1568"/>
                    <a:gd name="T35" fmla="*/ 1340 h 2881"/>
                    <a:gd name="T36" fmla="*/ 532 w 1568"/>
                    <a:gd name="T37" fmla="*/ 1489 h 2881"/>
                    <a:gd name="T38" fmla="*/ 644 w 1568"/>
                    <a:gd name="T39" fmla="*/ 1438 h 2881"/>
                    <a:gd name="T40" fmla="*/ 752 w 1568"/>
                    <a:gd name="T41" fmla="*/ 1408 h 2881"/>
                    <a:gd name="T42" fmla="*/ 857 w 1568"/>
                    <a:gd name="T43" fmla="*/ 1401 h 2881"/>
                    <a:gd name="T44" fmla="*/ 975 w 1568"/>
                    <a:gd name="T45" fmla="*/ 1418 h 2881"/>
                    <a:gd name="T46" fmla="*/ 1111 w 1568"/>
                    <a:gd name="T47" fmla="*/ 1464 h 2881"/>
                    <a:gd name="T48" fmla="*/ 1247 w 1568"/>
                    <a:gd name="T49" fmla="*/ 1537 h 2881"/>
                    <a:gd name="T50" fmla="*/ 1346 w 1568"/>
                    <a:gd name="T51" fmla="*/ 1623 h 2881"/>
                    <a:gd name="T52" fmla="*/ 1433 w 1568"/>
                    <a:gd name="T53" fmla="*/ 1729 h 2881"/>
                    <a:gd name="T54" fmla="*/ 1503 w 1568"/>
                    <a:gd name="T55" fmla="*/ 1847 h 2881"/>
                    <a:gd name="T56" fmla="*/ 1546 w 1568"/>
                    <a:gd name="T57" fmla="*/ 1967 h 2881"/>
                    <a:gd name="T58" fmla="*/ 1567 w 1568"/>
                    <a:gd name="T59" fmla="*/ 2098 h 2881"/>
                    <a:gd name="T60" fmla="*/ 1565 w 1568"/>
                    <a:gd name="T61" fmla="*/ 2234 h 2881"/>
                    <a:gd name="T62" fmla="*/ 1543 w 1568"/>
                    <a:gd name="T63" fmla="*/ 2362 h 2881"/>
                    <a:gd name="T64" fmla="*/ 1500 w 1568"/>
                    <a:gd name="T65" fmla="*/ 2477 h 2881"/>
                    <a:gd name="T66" fmla="*/ 1432 w 1568"/>
                    <a:gd name="T67" fmla="*/ 2583 h 2881"/>
                    <a:gd name="T68" fmla="*/ 1343 w 1568"/>
                    <a:gd name="T69" fmla="*/ 2679 h 2881"/>
                    <a:gd name="T70" fmla="*/ 1225 w 1568"/>
                    <a:gd name="T71" fmla="*/ 2768 h 2881"/>
                    <a:gd name="T72" fmla="*/ 1100 w 1568"/>
                    <a:gd name="T73" fmla="*/ 2831 h 2881"/>
                    <a:gd name="T74" fmla="*/ 968 w 1568"/>
                    <a:gd name="T75" fmla="*/ 2868 h 2881"/>
                    <a:gd name="T76" fmla="*/ 829 w 1568"/>
                    <a:gd name="T77" fmla="*/ 2881 h 2881"/>
                    <a:gd name="T78" fmla="*/ 697 w 1568"/>
                    <a:gd name="T79" fmla="*/ 2872 h 2881"/>
                    <a:gd name="T80" fmla="*/ 575 w 1568"/>
                    <a:gd name="T81" fmla="*/ 2846 h 2881"/>
                    <a:gd name="T82" fmla="*/ 464 w 1568"/>
                    <a:gd name="T83" fmla="*/ 2802 h 2881"/>
                    <a:gd name="T84" fmla="*/ 364 w 1568"/>
                    <a:gd name="T85" fmla="*/ 2740 h 2881"/>
                    <a:gd name="T86" fmla="*/ 268 w 1568"/>
                    <a:gd name="T87" fmla="*/ 2656 h 2881"/>
                    <a:gd name="T88" fmla="*/ 182 w 1568"/>
                    <a:gd name="T89" fmla="*/ 2548 h 2881"/>
                    <a:gd name="T90" fmla="*/ 110 w 1568"/>
                    <a:gd name="T91" fmla="*/ 2424 h 2881"/>
                    <a:gd name="T92" fmla="*/ 53 w 1568"/>
                    <a:gd name="T93" fmla="*/ 2281 h 2881"/>
                    <a:gd name="T94" fmla="*/ 19 w 1568"/>
                    <a:gd name="T95" fmla="*/ 2147 h 2881"/>
                    <a:gd name="T96" fmla="*/ 4 w 1568"/>
                    <a:gd name="T97" fmla="*/ 2020 h 2881"/>
                    <a:gd name="T98" fmla="*/ 0 w 1568"/>
                    <a:gd name="T99" fmla="*/ 1875 h 2881"/>
                    <a:gd name="T100" fmla="*/ 7 w 1568"/>
                    <a:gd name="T101" fmla="*/ 1710 h 2881"/>
                    <a:gd name="T102" fmla="*/ 25 w 1568"/>
                    <a:gd name="T103" fmla="*/ 1525 h 2881"/>
                    <a:gd name="T104" fmla="*/ 61 w 1568"/>
                    <a:gd name="T105" fmla="*/ 1311 h 2881"/>
                    <a:gd name="T106" fmla="*/ 116 w 1568"/>
                    <a:gd name="T107" fmla="*/ 1112 h 2881"/>
                    <a:gd name="T108" fmla="*/ 188 w 1568"/>
                    <a:gd name="T109" fmla="*/ 924 h 2881"/>
                    <a:gd name="T110" fmla="*/ 281 w 1568"/>
                    <a:gd name="T111" fmla="*/ 750 h 2881"/>
                    <a:gd name="T112" fmla="*/ 401 w 1568"/>
                    <a:gd name="T113" fmla="*/ 585 h 2881"/>
                    <a:gd name="T114" fmla="*/ 532 w 1568"/>
                    <a:gd name="T115" fmla="*/ 439 h 2881"/>
                    <a:gd name="T116" fmla="*/ 673 w 1568"/>
                    <a:gd name="T117" fmla="*/ 316 h 2881"/>
                    <a:gd name="T118" fmla="*/ 832 w 1568"/>
                    <a:gd name="T119" fmla="*/ 206 h 2881"/>
                    <a:gd name="T120" fmla="*/ 999 w 1568"/>
                    <a:gd name="T121" fmla="*/ 111 h 2881"/>
                    <a:gd name="T122" fmla="*/ 1159 w 1568"/>
                    <a:gd name="T123" fmla="*/ 39 h 2881"/>
                    <a:gd name="T124" fmla="*/ 1266 w 1568"/>
                    <a:gd name="T125" fmla="*/ 3 h 2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68" h="2881">
                      <a:moveTo>
                        <a:pt x="1297" y="0"/>
                      </a:moveTo>
                      <a:lnTo>
                        <a:pt x="1326" y="3"/>
                      </a:lnTo>
                      <a:lnTo>
                        <a:pt x="1354" y="11"/>
                      </a:lnTo>
                      <a:lnTo>
                        <a:pt x="1380" y="25"/>
                      </a:lnTo>
                      <a:lnTo>
                        <a:pt x="1405" y="46"/>
                      </a:lnTo>
                      <a:lnTo>
                        <a:pt x="1428" y="71"/>
                      </a:lnTo>
                      <a:lnTo>
                        <a:pt x="1448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7" y="212"/>
                      </a:lnTo>
                      <a:lnTo>
                        <a:pt x="1467" y="238"/>
                      </a:lnTo>
                      <a:lnTo>
                        <a:pt x="1455" y="260"/>
                      </a:lnTo>
                      <a:lnTo>
                        <a:pt x="1435" y="282"/>
                      </a:lnTo>
                      <a:lnTo>
                        <a:pt x="1409" y="303"/>
                      </a:lnTo>
                      <a:lnTo>
                        <a:pt x="1378" y="323"/>
                      </a:lnTo>
                      <a:lnTo>
                        <a:pt x="1340" y="340"/>
                      </a:lnTo>
                      <a:lnTo>
                        <a:pt x="1300" y="361"/>
                      </a:lnTo>
                      <a:lnTo>
                        <a:pt x="1255" y="384"/>
                      </a:lnTo>
                      <a:lnTo>
                        <a:pt x="1208" y="412"/>
                      </a:lnTo>
                      <a:lnTo>
                        <a:pt x="1157" y="443"/>
                      </a:lnTo>
                      <a:lnTo>
                        <a:pt x="1104" y="477"/>
                      </a:lnTo>
                      <a:lnTo>
                        <a:pt x="1038" y="521"/>
                      </a:lnTo>
                      <a:lnTo>
                        <a:pt x="976" y="570"/>
                      </a:lnTo>
                      <a:lnTo>
                        <a:pt x="916" y="622"/>
                      </a:lnTo>
                      <a:lnTo>
                        <a:pt x="860" y="678"/>
                      </a:lnTo>
                      <a:lnTo>
                        <a:pt x="805" y="738"/>
                      </a:lnTo>
                      <a:lnTo>
                        <a:pt x="768" y="790"/>
                      </a:lnTo>
                      <a:lnTo>
                        <a:pt x="730" y="847"/>
                      </a:lnTo>
                      <a:lnTo>
                        <a:pt x="694" y="912"/>
                      </a:lnTo>
                      <a:lnTo>
                        <a:pt x="656" y="983"/>
                      </a:lnTo>
                      <a:lnTo>
                        <a:pt x="620" y="1060"/>
                      </a:lnTo>
                      <a:lnTo>
                        <a:pt x="593" y="1128"/>
                      </a:lnTo>
                      <a:lnTo>
                        <a:pt x="571" y="1198"/>
                      </a:lnTo>
                      <a:lnTo>
                        <a:pt x="554" y="1269"/>
                      </a:lnTo>
                      <a:lnTo>
                        <a:pt x="541" y="1340"/>
                      </a:lnTo>
                      <a:lnTo>
                        <a:pt x="533" y="1414"/>
                      </a:lnTo>
                      <a:lnTo>
                        <a:pt x="532" y="1489"/>
                      </a:lnTo>
                      <a:lnTo>
                        <a:pt x="589" y="1461"/>
                      </a:lnTo>
                      <a:lnTo>
                        <a:pt x="644" y="1438"/>
                      </a:lnTo>
                      <a:lnTo>
                        <a:pt x="699" y="1421"/>
                      </a:lnTo>
                      <a:lnTo>
                        <a:pt x="752" y="1408"/>
                      </a:lnTo>
                      <a:lnTo>
                        <a:pt x="805" y="1403"/>
                      </a:lnTo>
                      <a:lnTo>
                        <a:pt x="857" y="1401"/>
                      </a:lnTo>
                      <a:lnTo>
                        <a:pt x="906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1" y="1464"/>
                      </a:lnTo>
                      <a:lnTo>
                        <a:pt x="1179" y="1498"/>
                      </a:lnTo>
                      <a:lnTo>
                        <a:pt x="1247" y="1537"/>
                      </a:lnTo>
                      <a:lnTo>
                        <a:pt x="1298" y="1577"/>
                      </a:lnTo>
                      <a:lnTo>
                        <a:pt x="1346" y="1623"/>
                      </a:lnTo>
                      <a:lnTo>
                        <a:pt x="1392" y="1674"/>
                      </a:lnTo>
                      <a:lnTo>
                        <a:pt x="1433" y="1729"/>
                      </a:lnTo>
                      <a:lnTo>
                        <a:pt x="1474" y="1792"/>
                      </a:lnTo>
                      <a:lnTo>
                        <a:pt x="1503" y="1847"/>
                      </a:lnTo>
                      <a:lnTo>
                        <a:pt x="1527" y="1905"/>
                      </a:lnTo>
                      <a:lnTo>
                        <a:pt x="1546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8" y="2167"/>
                      </a:lnTo>
                      <a:lnTo>
                        <a:pt x="1565" y="2234"/>
                      </a:lnTo>
                      <a:lnTo>
                        <a:pt x="1558" y="2300"/>
                      </a:lnTo>
                      <a:lnTo>
                        <a:pt x="1543" y="2362"/>
                      </a:lnTo>
                      <a:lnTo>
                        <a:pt x="1524" y="2422"/>
                      </a:lnTo>
                      <a:lnTo>
                        <a:pt x="1500" y="2477"/>
                      </a:lnTo>
                      <a:lnTo>
                        <a:pt x="1467" y="2533"/>
                      </a:lnTo>
                      <a:lnTo>
                        <a:pt x="1432" y="2583"/>
                      </a:lnTo>
                      <a:lnTo>
                        <a:pt x="1390" y="2632"/>
                      </a:lnTo>
                      <a:lnTo>
                        <a:pt x="1343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0" y="2831"/>
                      </a:lnTo>
                      <a:lnTo>
                        <a:pt x="1036" y="2853"/>
                      </a:lnTo>
                      <a:lnTo>
                        <a:pt x="968" y="2868"/>
                      </a:lnTo>
                      <a:lnTo>
                        <a:pt x="900" y="2878"/>
                      </a:lnTo>
                      <a:lnTo>
                        <a:pt x="829" y="2881"/>
                      </a:lnTo>
                      <a:lnTo>
                        <a:pt x="762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2" y="2774"/>
                      </a:lnTo>
                      <a:lnTo>
                        <a:pt x="364" y="2740"/>
                      </a:lnTo>
                      <a:lnTo>
                        <a:pt x="317" y="2703"/>
                      </a:lnTo>
                      <a:lnTo>
                        <a:pt x="268" y="2656"/>
                      </a:lnTo>
                      <a:lnTo>
                        <a:pt x="223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79" y="2354"/>
                      </a:lnTo>
                      <a:lnTo>
                        <a:pt x="53" y="2281"/>
                      </a:lnTo>
                      <a:lnTo>
                        <a:pt x="30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4" y="2020"/>
                      </a:lnTo>
                      <a:lnTo>
                        <a:pt x="1" y="1952"/>
                      </a:lnTo>
                      <a:lnTo>
                        <a:pt x="0" y="1875"/>
                      </a:lnTo>
                      <a:lnTo>
                        <a:pt x="2" y="1796"/>
                      </a:lnTo>
                      <a:lnTo>
                        <a:pt x="7" y="1710"/>
                      </a:lnTo>
                      <a:lnTo>
                        <a:pt x="15" y="1620"/>
                      </a:lnTo>
                      <a:lnTo>
                        <a:pt x="25" y="1525"/>
                      </a:lnTo>
                      <a:lnTo>
                        <a:pt x="41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0" y="1015"/>
                      </a:lnTo>
                      <a:lnTo>
                        <a:pt x="188" y="924"/>
                      </a:lnTo>
                      <a:lnTo>
                        <a:pt x="233" y="835"/>
                      </a:lnTo>
                      <a:lnTo>
                        <a:pt x="281" y="750"/>
                      </a:lnTo>
                      <a:lnTo>
                        <a:pt x="340" y="665"/>
                      </a:lnTo>
                      <a:lnTo>
                        <a:pt x="401" y="585"/>
                      </a:lnTo>
                      <a:lnTo>
                        <a:pt x="466" y="509"/>
                      </a:lnTo>
                      <a:lnTo>
                        <a:pt x="532" y="439"/>
                      </a:lnTo>
                      <a:lnTo>
                        <a:pt x="601" y="375"/>
                      </a:lnTo>
                      <a:lnTo>
                        <a:pt x="673" y="316"/>
                      </a:lnTo>
                      <a:lnTo>
                        <a:pt x="747" y="263"/>
                      </a:lnTo>
                      <a:lnTo>
                        <a:pt x="832" y="206"/>
                      </a:lnTo>
                      <a:lnTo>
                        <a:pt x="917" y="156"/>
                      </a:lnTo>
                      <a:lnTo>
                        <a:pt x="999" y="111"/>
                      </a:lnTo>
                      <a:lnTo>
                        <a:pt x="1080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6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/>
                <a:p>
                  <a:pPr algn="ctr" defTabSz="882650" latinLnBrk="0"/>
                  <a:endParaRPr kumimoji="1" lang="ko-KR" altLang="en-US" sz="1000" dirty="0">
                    <a:solidFill>
                      <a:schemeClr val="bg1"/>
                    </a:solidFill>
                    <a:latin typeface="Rix모던고딕 L" panose="02020603020101020101" pitchFamily="18" charset="-127"/>
                    <a:ea typeface="Rix모던고딕 L" panose="02020603020101020101" pitchFamily="18" charset="-127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4" name="그룹 178"/>
              <p:cNvGrpSpPr>
                <a:grpSpLocks/>
              </p:cNvGrpSpPr>
              <p:nvPr/>
            </p:nvGrpSpPr>
            <p:grpSpPr bwMode="auto">
              <a:xfrm flipH="1" flipV="1">
                <a:off x="3993807" y="4024426"/>
                <a:ext cx="212457" cy="177062"/>
                <a:chOff x="6076750" y="8049344"/>
                <a:chExt cx="266469" cy="222659"/>
              </a:xfrm>
            </p:grpSpPr>
            <p:sp>
              <p:nvSpPr>
                <p:cNvPr id="145" name="Freeform 9"/>
                <p:cNvSpPr>
                  <a:spLocks/>
                </p:cNvSpPr>
                <p:nvPr/>
              </p:nvSpPr>
              <p:spPr bwMode="auto">
                <a:xfrm>
                  <a:off x="6222663" y="8049344"/>
                  <a:ext cx="120556" cy="222659"/>
                </a:xfrm>
                <a:custGeom>
                  <a:avLst/>
                  <a:gdLst>
                    <a:gd name="T0" fmla="*/ 209453 w 1569"/>
                    <a:gd name="T1" fmla="*/ 476 h 2881"/>
                    <a:gd name="T2" fmla="*/ 217661 w 1569"/>
                    <a:gd name="T3" fmla="*/ 3967 h 2881"/>
                    <a:gd name="T4" fmla="*/ 225237 w 1569"/>
                    <a:gd name="T5" fmla="*/ 11267 h 2881"/>
                    <a:gd name="T6" fmla="*/ 231077 w 1569"/>
                    <a:gd name="T7" fmla="*/ 20948 h 2881"/>
                    <a:gd name="T8" fmla="*/ 233287 w 1569"/>
                    <a:gd name="T9" fmla="*/ 29676 h 2881"/>
                    <a:gd name="T10" fmla="*/ 231866 w 1569"/>
                    <a:gd name="T11" fmla="*/ 37769 h 2881"/>
                    <a:gd name="T12" fmla="*/ 226500 w 1569"/>
                    <a:gd name="T13" fmla="*/ 44752 h 2881"/>
                    <a:gd name="T14" fmla="*/ 217661 w 1569"/>
                    <a:gd name="T15" fmla="*/ 51258 h 2881"/>
                    <a:gd name="T16" fmla="*/ 205349 w 1569"/>
                    <a:gd name="T17" fmla="*/ 57289 h 2881"/>
                    <a:gd name="T18" fmla="*/ 190828 w 1569"/>
                    <a:gd name="T19" fmla="*/ 65382 h 2881"/>
                    <a:gd name="T20" fmla="*/ 174255 w 1569"/>
                    <a:gd name="T21" fmla="*/ 75697 h 2881"/>
                    <a:gd name="T22" fmla="*/ 153893 w 1569"/>
                    <a:gd name="T23" fmla="*/ 90456 h 2881"/>
                    <a:gd name="T24" fmla="*/ 135742 w 1569"/>
                    <a:gd name="T25" fmla="*/ 107595 h 2881"/>
                    <a:gd name="T26" fmla="*/ 121221 w 1569"/>
                    <a:gd name="T27" fmla="*/ 125369 h 2881"/>
                    <a:gd name="T28" fmla="*/ 109698 w 1569"/>
                    <a:gd name="T29" fmla="*/ 144730 h 2881"/>
                    <a:gd name="T30" fmla="*/ 98018 w 1569"/>
                    <a:gd name="T31" fmla="*/ 168217 h 2881"/>
                    <a:gd name="T32" fmla="*/ 90284 w 1569"/>
                    <a:gd name="T33" fmla="*/ 190117 h 2881"/>
                    <a:gd name="T34" fmla="*/ 85549 w 1569"/>
                    <a:gd name="T35" fmla="*/ 212651 h 2881"/>
                    <a:gd name="T36" fmla="*/ 84128 w 1569"/>
                    <a:gd name="T37" fmla="*/ 236297 h 2881"/>
                    <a:gd name="T38" fmla="*/ 101964 w 1569"/>
                    <a:gd name="T39" fmla="*/ 228203 h 2881"/>
                    <a:gd name="T40" fmla="*/ 119011 w 1569"/>
                    <a:gd name="T41" fmla="*/ 223442 h 2881"/>
                    <a:gd name="T42" fmla="*/ 135426 w 1569"/>
                    <a:gd name="T43" fmla="*/ 222332 h 2881"/>
                    <a:gd name="T44" fmla="*/ 153893 w 1569"/>
                    <a:gd name="T45" fmla="*/ 225029 h 2881"/>
                    <a:gd name="T46" fmla="*/ 175675 w 1569"/>
                    <a:gd name="T47" fmla="*/ 232329 h 2881"/>
                    <a:gd name="T48" fmla="*/ 196826 w 1569"/>
                    <a:gd name="T49" fmla="*/ 243914 h 2881"/>
                    <a:gd name="T50" fmla="*/ 212452 w 1569"/>
                    <a:gd name="T51" fmla="*/ 257562 h 2881"/>
                    <a:gd name="T52" fmla="*/ 226342 w 1569"/>
                    <a:gd name="T53" fmla="*/ 274383 h 2881"/>
                    <a:gd name="T54" fmla="*/ 237075 w 1569"/>
                    <a:gd name="T55" fmla="*/ 293109 h 2881"/>
                    <a:gd name="T56" fmla="*/ 243862 w 1569"/>
                    <a:gd name="T57" fmla="*/ 312153 h 2881"/>
                    <a:gd name="T58" fmla="*/ 247334 w 1569"/>
                    <a:gd name="T59" fmla="*/ 332942 h 2881"/>
                    <a:gd name="T60" fmla="*/ 247176 w 1569"/>
                    <a:gd name="T61" fmla="*/ 354524 h 2881"/>
                    <a:gd name="T62" fmla="*/ 243704 w 1569"/>
                    <a:gd name="T63" fmla="*/ 374837 h 2881"/>
                    <a:gd name="T64" fmla="*/ 236601 w 1569"/>
                    <a:gd name="T65" fmla="*/ 393087 h 2881"/>
                    <a:gd name="T66" fmla="*/ 226184 w 1569"/>
                    <a:gd name="T67" fmla="*/ 409909 h 2881"/>
                    <a:gd name="T68" fmla="*/ 211820 w 1569"/>
                    <a:gd name="T69" fmla="*/ 425144 h 2881"/>
                    <a:gd name="T70" fmla="*/ 193353 w 1569"/>
                    <a:gd name="T71" fmla="*/ 439267 h 2881"/>
                    <a:gd name="T72" fmla="*/ 173781 w 1569"/>
                    <a:gd name="T73" fmla="*/ 449265 h 2881"/>
                    <a:gd name="T74" fmla="*/ 152946 w 1569"/>
                    <a:gd name="T75" fmla="*/ 455137 h 2881"/>
                    <a:gd name="T76" fmla="*/ 131007 w 1569"/>
                    <a:gd name="T77" fmla="*/ 457200 h 2881"/>
                    <a:gd name="T78" fmla="*/ 110014 w 1569"/>
                    <a:gd name="T79" fmla="*/ 455772 h 2881"/>
                    <a:gd name="T80" fmla="*/ 90758 w 1569"/>
                    <a:gd name="T81" fmla="*/ 451646 h 2881"/>
                    <a:gd name="T82" fmla="*/ 73237 w 1569"/>
                    <a:gd name="T83" fmla="*/ 444663 h 2881"/>
                    <a:gd name="T84" fmla="*/ 57296 w 1569"/>
                    <a:gd name="T85" fmla="*/ 434824 h 2881"/>
                    <a:gd name="T86" fmla="*/ 42459 w 1569"/>
                    <a:gd name="T87" fmla="*/ 421494 h 2881"/>
                    <a:gd name="T88" fmla="*/ 28727 w 1569"/>
                    <a:gd name="T89" fmla="*/ 404355 h 2881"/>
                    <a:gd name="T90" fmla="*/ 17362 w 1569"/>
                    <a:gd name="T91" fmla="*/ 384676 h 2881"/>
                    <a:gd name="T92" fmla="*/ 8523 w 1569"/>
                    <a:gd name="T93" fmla="*/ 361983 h 2881"/>
                    <a:gd name="T94" fmla="*/ 2999 w 1569"/>
                    <a:gd name="T95" fmla="*/ 340718 h 2881"/>
                    <a:gd name="T96" fmla="*/ 474 w 1569"/>
                    <a:gd name="T97" fmla="*/ 320564 h 2881"/>
                    <a:gd name="T98" fmla="*/ 0 w 1569"/>
                    <a:gd name="T99" fmla="*/ 297553 h 2881"/>
                    <a:gd name="T100" fmla="*/ 1263 w 1569"/>
                    <a:gd name="T101" fmla="*/ 271368 h 2881"/>
                    <a:gd name="T102" fmla="*/ 4104 w 1569"/>
                    <a:gd name="T103" fmla="*/ 242010 h 2881"/>
                    <a:gd name="T104" fmla="*/ 9628 w 1569"/>
                    <a:gd name="T105" fmla="*/ 208049 h 2881"/>
                    <a:gd name="T106" fmla="*/ 18309 w 1569"/>
                    <a:gd name="T107" fmla="*/ 176469 h 2881"/>
                    <a:gd name="T108" fmla="*/ 29989 w 1569"/>
                    <a:gd name="T109" fmla="*/ 146634 h 2881"/>
                    <a:gd name="T110" fmla="*/ 44353 w 1569"/>
                    <a:gd name="T111" fmla="*/ 119021 h 2881"/>
                    <a:gd name="T112" fmla="*/ 63451 w 1569"/>
                    <a:gd name="T113" fmla="*/ 92837 h 2881"/>
                    <a:gd name="T114" fmla="*/ 84128 w 1569"/>
                    <a:gd name="T115" fmla="*/ 69667 h 2881"/>
                    <a:gd name="T116" fmla="*/ 106226 w 1569"/>
                    <a:gd name="T117" fmla="*/ 50148 h 2881"/>
                    <a:gd name="T118" fmla="*/ 131480 w 1569"/>
                    <a:gd name="T119" fmla="*/ 32691 h 2881"/>
                    <a:gd name="T120" fmla="*/ 157524 w 1569"/>
                    <a:gd name="T121" fmla="*/ 17615 h 2881"/>
                    <a:gd name="T122" fmla="*/ 182936 w 1569"/>
                    <a:gd name="T123" fmla="*/ 6189 h 2881"/>
                    <a:gd name="T124" fmla="*/ 199983 w 1569"/>
                    <a:gd name="T125" fmla="*/ 476 h 288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69"/>
                    <a:gd name="T190" fmla="*/ 0 h 2881"/>
                    <a:gd name="T191" fmla="*/ 1569 w 1569"/>
                    <a:gd name="T192" fmla="*/ 2881 h 288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69" h="2881">
                      <a:moveTo>
                        <a:pt x="1297" y="0"/>
                      </a:moveTo>
                      <a:lnTo>
                        <a:pt x="1327" y="3"/>
                      </a:lnTo>
                      <a:lnTo>
                        <a:pt x="1354" y="11"/>
                      </a:lnTo>
                      <a:lnTo>
                        <a:pt x="1379" y="25"/>
                      </a:lnTo>
                      <a:lnTo>
                        <a:pt x="1404" y="46"/>
                      </a:lnTo>
                      <a:lnTo>
                        <a:pt x="1427" y="71"/>
                      </a:lnTo>
                      <a:lnTo>
                        <a:pt x="1449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6" y="212"/>
                      </a:lnTo>
                      <a:lnTo>
                        <a:pt x="1469" y="238"/>
                      </a:lnTo>
                      <a:lnTo>
                        <a:pt x="1454" y="260"/>
                      </a:lnTo>
                      <a:lnTo>
                        <a:pt x="1435" y="282"/>
                      </a:lnTo>
                      <a:lnTo>
                        <a:pt x="1410" y="303"/>
                      </a:lnTo>
                      <a:lnTo>
                        <a:pt x="1379" y="323"/>
                      </a:lnTo>
                      <a:lnTo>
                        <a:pt x="1342" y="340"/>
                      </a:lnTo>
                      <a:lnTo>
                        <a:pt x="1301" y="361"/>
                      </a:lnTo>
                      <a:lnTo>
                        <a:pt x="1256" y="384"/>
                      </a:lnTo>
                      <a:lnTo>
                        <a:pt x="1209" y="412"/>
                      </a:lnTo>
                      <a:lnTo>
                        <a:pt x="1159" y="443"/>
                      </a:lnTo>
                      <a:lnTo>
                        <a:pt x="1104" y="477"/>
                      </a:lnTo>
                      <a:lnTo>
                        <a:pt x="1040" y="521"/>
                      </a:lnTo>
                      <a:lnTo>
                        <a:pt x="975" y="570"/>
                      </a:lnTo>
                      <a:lnTo>
                        <a:pt x="917" y="622"/>
                      </a:lnTo>
                      <a:lnTo>
                        <a:pt x="860" y="678"/>
                      </a:lnTo>
                      <a:lnTo>
                        <a:pt x="806" y="738"/>
                      </a:lnTo>
                      <a:lnTo>
                        <a:pt x="768" y="790"/>
                      </a:lnTo>
                      <a:lnTo>
                        <a:pt x="731" y="847"/>
                      </a:lnTo>
                      <a:lnTo>
                        <a:pt x="695" y="912"/>
                      </a:lnTo>
                      <a:lnTo>
                        <a:pt x="658" y="983"/>
                      </a:lnTo>
                      <a:lnTo>
                        <a:pt x="621" y="1060"/>
                      </a:lnTo>
                      <a:lnTo>
                        <a:pt x="595" y="1128"/>
                      </a:lnTo>
                      <a:lnTo>
                        <a:pt x="572" y="1198"/>
                      </a:lnTo>
                      <a:lnTo>
                        <a:pt x="553" y="1269"/>
                      </a:lnTo>
                      <a:lnTo>
                        <a:pt x="542" y="1340"/>
                      </a:lnTo>
                      <a:lnTo>
                        <a:pt x="535" y="1414"/>
                      </a:lnTo>
                      <a:lnTo>
                        <a:pt x="533" y="1489"/>
                      </a:lnTo>
                      <a:lnTo>
                        <a:pt x="590" y="1461"/>
                      </a:lnTo>
                      <a:lnTo>
                        <a:pt x="646" y="1438"/>
                      </a:lnTo>
                      <a:lnTo>
                        <a:pt x="699" y="1421"/>
                      </a:lnTo>
                      <a:lnTo>
                        <a:pt x="754" y="1408"/>
                      </a:lnTo>
                      <a:lnTo>
                        <a:pt x="806" y="1403"/>
                      </a:lnTo>
                      <a:lnTo>
                        <a:pt x="858" y="1401"/>
                      </a:lnTo>
                      <a:lnTo>
                        <a:pt x="908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3" y="1464"/>
                      </a:lnTo>
                      <a:lnTo>
                        <a:pt x="1181" y="1498"/>
                      </a:lnTo>
                      <a:lnTo>
                        <a:pt x="1247" y="1537"/>
                      </a:lnTo>
                      <a:lnTo>
                        <a:pt x="1297" y="1577"/>
                      </a:lnTo>
                      <a:lnTo>
                        <a:pt x="1346" y="1623"/>
                      </a:lnTo>
                      <a:lnTo>
                        <a:pt x="1391" y="1674"/>
                      </a:lnTo>
                      <a:lnTo>
                        <a:pt x="1434" y="1729"/>
                      </a:lnTo>
                      <a:lnTo>
                        <a:pt x="1473" y="1792"/>
                      </a:lnTo>
                      <a:lnTo>
                        <a:pt x="1502" y="1847"/>
                      </a:lnTo>
                      <a:lnTo>
                        <a:pt x="1526" y="1905"/>
                      </a:lnTo>
                      <a:lnTo>
                        <a:pt x="1545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9" y="2167"/>
                      </a:lnTo>
                      <a:lnTo>
                        <a:pt x="1566" y="2234"/>
                      </a:lnTo>
                      <a:lnTo>
                        <a:pt x="1558" y="2300"/>
                      </a:lnTo>
                      <a:lnTo>
                        <a:pt x="1544" y="2362"/>
                      </a:lnTo>
                      <a:lnTo>
                        <a:pt x="1524" y="2422"/>
                      </a:lnTo>
                      <a:lnTo>
                        <a:pt x="1499" y="2477"/>
                      </a:lnTo>
                      <a:lnTo>
                        <a:pt x="1469" y="2533"/>
                      </a:lnTo>
                      <a:lnTo>
                        <a:pt x="1433" y="2583"/>
                      </a:lnTo>
                      <a:lnTo>
                        <a:pt x="1391" y="2632"/>
                      </a:lnTo>
                      <a:lnTo>
                        <a:pt x="1342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1" y="2831"/>
                      </a:lnTo>
                      <a:lnTo>
                        <a:pt x="1035" y="2853"/>
                      </a:lnTo>
                      <a:lnTo>
                        <a:pt x="969" y="2868"/>
                      </a:lnTo>
                      <a:lnTo>
                        <a:pt x="901" y="2878"/>
                      </a:lnTo>
                      <a:lnTo>
                        <a:pt x="830" y="2881"/>
                      </a:lnTo>
                      <a:lnTo>
                        <a:pt x="763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3" y="2774"/>
                      </a:lnTo>
                      <a:lnTo>
                        <a:pt x="363" y="2740"/>
                      </a:lnTo>
                      <a:lnTo>
                        <a:pt x="318" y="2703"/>
                      </a:lnTo>
                      <a:lnTo>
                        <a:pt x="269" y="2656"/>
                      </a:lnTo>
                      <a:lnTo>
                        <a:pt x="224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80" y="2354"/>
                      </a:lnTo>
                      <a:lnTo>
                        <a:pt x="54" y="2281"/>
                      </a:lnTo>
                      <a:lnTo>
                        <a:pt x="31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3" y="2020"/>
                      </a:lnTo>
                      <a:lnTo>
                        <a:pt x="0" y="1952"/>
                      </a:lnTo>
                      <a:lnTo>
                        <a:pt x="0" y="1875"/>
                      </a:lnTo>
                      <a:lnTo>
                        <a:pt x="3" y="1796"/>
                      </a:lnTo>
                      <a:lnTo>
                        <a:pt x="8" y="1710"/>
                      </a:lnTo>
                      <a:lnTo>
                        <a:pt x="15" y="1620"/>
                      </a:lnTo>
                      <a:lnTo>
                        <a:pt x="26" y="1525"/>
                      </a:lnTo>
                      <a:lnTo>
                        <a:pt x="42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1" y="1015"/>
                      </a:lnTo>
                      <a:lnTo>
                        <a:pt x="190" y="924"/>
                      </a:lnTo>
                      <a:lnTo>
                        <a:pt x="234" y="835"/>
                      </a:lnTo>
                      <a:lnTo>
                        <a:pt x="281" y="750"/>
                      </a:lnTo>
                      <a:lnTo>
                        <a:pt x="341" y="665"/>
                      </a:lnTo>
                      <a:lnTo>
                        <a:pt x="402" y="585"/>
                      </a:lnTo>
                      <a:lnTo>
                        <a:pt x="466" y="509"/>
                      </a:lnTo>
                      <a:lnTo>
                        <a:pt x="533" y="439"/>
                      </a:lnTo>
                      <a:lnTo>
                        <a:pt x="602" y="375"/>
                      </a:lnTo>
                      <a:lnTo>
                        <a:pt x="673" y="316"/>
                      </a:lnTo>
                      <a:lnTo>
                        <a:pt x="746" y="263"/>
                      </a:lnTo>
                      <a:lnTo>
                        <a:pt x="833" y="206"/>
                      </a:lnTo>
                      <a:lnTo>
                        <a:pt x="918" y="156"/>
                      </a:lnTo>
                      <a:lnTo>
                        <a:pt x="998" y="111"/>
                      </a:lnTo>
                      <a:lnTo>
                        <a:pt x="1079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7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DC983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b="1" kern="0" dirty="0">
                    <a:solidFill>
                      <a:prstClr val="white"/>
                    </a:solidFill>
                    <a:latin typeface="Arial"/>
                    <a:ea typeface="Rix모던고딕 M" panose="02020603020101020101" pitchFamily="18" charset="-127"/>
                    <a:cs typeface="Arial" pitchFamily="34" charset="0"/>
                  </a:endParaRPr>
                </a:p>
              </p:txBody>
            </p:sp>
            <p:sp>
              <p:nvSpPr>
                <p:cNvPr id="146" name="Freeform 12"/>
                <p:cNvSpPr>
                  <a:spLocks/>
                </p:cNvSpPr>
                <p:nvPr/>
              </p:nvSpPr>
              <p:spPr bwMode="auto">
                <a:xfrm>
                  <a:off x="6076750" y="8049344"/>
                  <a:ext cx="120557" cy="222659"/>
                </a:xfrm>
                <a:custGeom>
                  <a:avLst/>
                  <a:gdLst>
                    <a:gd name="T0" fmla="*/ 1326 w 1568"/>
                    <a:gd name="T1" fmla="*/ 3 h 2881"/>
                    <a:gd name="T2" fmla="*/ 1380 w 1568"/>
                    <a:gd name="T3" fmla="*/ 25 h 2881"/>
                    <a:gd name="T4" fmla="*/ 1428 w 1568"/>
                    <a:gd name="T5" fmla="*/ 71 h 2881"/>
                    <a:gd name="T6" fmla="*/ 1464 w 1568"/>
                    <a:gd name="T7" fmla="*/ 132 h 2881"/>
                    <a:gd name="T8" fmla="*/ 1478 w 1568"/>
                    <a:gd name="T9" fmla="*/ 187 h 2881"/>
                    <a:gd name="T10" fmla="*/ 1467 w 1568"/>
                    <a:gd name="T11" fmla="*/ 238 h 2881"/>
                    <a:gd name="T12" fmla="*/ 1435 w 1568"/>
                    <a:gd name="T13" fmla="*/ 282 h 2881"/>
                    <a:gd name="T14" fmla="*/ 1378 w 1568"/>
                    <a:gd name="T15" fmla="*/ 323 h 2881"/>
                    <a:gd name="T16" fmla="*/ 1300 w 1568"/>
                    <a:gd name="T17" fmla="*/ 361 h 2881"/>
                    <a:gd name="T18" fmla="*/ 1208 w 1568"/>
                    <a:gd name="T19" fmla="*/ 412 h 2881"/>
                    <a:gd name="T20" fmla="*/ 1104 w 1568"/>
                    <a:gd name="T21" fmla="*/ 477 h 2881"/>
                    <a:gd name="T22" fmla="*/ 976 w 1568"/>
                    <a:gd name="T23" fmla="*/ 570 h 2881"/>
                    <a:gd name="T24" fmla="*/ 860 w 1568"/>
                    <a:gd name="T25" fmla="*/ 678 h 2881"/>
                    <a:gd name="T26" fmla="*/ 768 w 1568"/>
                    <a:gd name="T27" fmla="*/ 790 h 2881"/>
                    <a:gd name="T28" fmla="*/ 694 w 1568"/>
                    <a:gd name="T29" fmla="*/ 912 h 2881"/>
                    <a:gd name="T30" fmla="*/ 620 w 1568"/>
                    <a:gd name="T31" fmla="*/ 1060 h 2881"/>
                    <a:gd name="T32" fmla="*/ 571 w 1568"/>
                    <a:gd name="T33" fmla="*/ 1198 h 2881"/>
                    <a:gd name="T34" fmla="*/ 541 w 1568"/>
                    <a:gd name="T35" fmla="*/ 1340 h 2881"/>
                    <a:gd name="T36" fmla="*/ 532 w 1568"/>
                    <a:gd name="T37" fmla="*/ 1489 h 2881"/>
                    <a:gd name="T38" fmla="*/ 644 w 1568"/>
                    <a:gd name="T39" fmla="*/ 1438 h 2881"/>
                    <a:gd name="T40" fmla="*/ 752 w 1568"/>
                    <a:gd name="T41" fmla="*/ 1408 h 2881"/>
                    <a:gd name="T42" fmla="*/ 857 w 1568"/>
                    <a:gd name="T43" fmla="*/ 1401 h 2881"/>
                    <a:gd name="T44" fmla="*/ 975 w 1568"/>
                    <a:gd name="T45" fmla="*/ 1418 h 2881"/>
                    <a:gd name="T46" fmla="*/ 1111 w 1568"/>
                    <a:gd name="T47" fmla="*/ 1464 h 2881"/>
                    <a:gd name="T48" fmla="*/ 1247 w 1568"/>
                    <a:gd name="T49" fmla="*/ 1537 h 2881"/>
                    <a:gd name="T50" fmla="*/ 1346 w 1568"/>
                    <a:gd name="T51" fmla="*/ 1623 h 2881"/>
                    <a:gd name="T52" fmla="*/ 1433 w 1568"/>
                    <a:gd name="T53" fmla="*/ 1729 h 2881"/>
                    <a:gd name="T54" fmla="*/ 1503 w 1568"/>
                    <a:gd name="T55" fmla="*/ 1847 h 2881"/>
                    <a:gd name="T56" fmla="*/ 1546 w 1568"/>
                    <a:gd name="T57" fmla="*/ 1967 h 2881"/>
                    <a:gd name="T58" fmla="*/ 1567 w 1568"/>
                    <a:gd name="T59" fmla="*/ 2098 h 2881"/>
                    <a:gd name="T60" fmla="*/ 1565 w 1568"/>
                    <a:gd name="T61" fmla="*/ 2234 h 2881"/>
                    <a:gd name="T62" fmla="*/ 1543 w 1568"/>
                    <a:gd name="T63" fmla="*/ 2362 h 2881"/>
                    <a:gd name="T64" fmla="*/ 1500 w 1568"/>
                    <a:gd name="T65" fmla="*/ 2477 h 2881"/>
                    <a:gd name="T66" fmla="*/ 1432 w 1568"/>
                    <a:gd name="T67" fmla="*/ 2583 h 2881"/>
                    <a:gd name="T68" fmla="*/ 1343 w 1568"/>
                    <a:gd name="T69" fmla="*/ 2679 h 2881"/>
                    <a:gd name="T70" fmla="*/ 1225 w 1568"/>
                    <a:gd name="T71" fmla="*/ 2768 h 2881"/>
                    <a:gd name="T72" fmla="*/ 1100 w 1568"/>
                    <a:gd name="T73" fmla="*/ 2831 h 2881"/>
                    <a:gd name="T74" fmla="*/ 968 w 1568"/>
                    <a:gd name="T75" fmla="*/ 2868 h 2881"/>
                    <a:gd name="T76" fmla="*/ 829 w 1568"/>
                    <a:gd name="T77" fmla="*/ 2881 h 2881"/>
                    <a:gd name="T78" fmla="*/ 697 w 1568"/>
                    <a:gd name="T79" fmla="*/ 2872 h 2881"/>
                    <a:gd name="T80" fmla="*/ 575 w 1568"/>
                    <a:gd name="T81" fmla="*/ 2846 h 2881"/>
                    <a:gd name="T82" fmla="*/ 464 w 1568"/>
                    <a:gd name="T83" fmla="*/ 2802 h 2881"/>
                    <a:gd name="T84" fmla="*/ 364 w 1568"/>
                    <a:gd name="T85" fmla="*/ 2740 h 2881"/>
                    <a:gd name="T86" fmla="*/ 268 w 1568"/>
                    <a:gd name="T87" fmla="*/ 2656 h 2881"/>
                    <a:gd name="T88" fmla="*/ 182 w 1568"/>
                    <a:gd name="T89" fmla="*/ 2548 h 2881"/>
                    <a:gd name="T90" fmla="*/ 110 w 1568"/>
                    <a:gd name="T91" fmla="*/ 2424 h 2881"/>
                    <a:gd name="T92" fmla="*/ 53 w 1568"/>
                    <a:gd name="T93" fmla="*/ 2281 h 2881"/>
                    <a:gd name="T94" fmla="*/ 19 w 1568"/>
                    <a:gd name="T95" fmla="*/ 2147 h 2881"/>
                    <a:gd name="T96" fmla="*/ 4 w 1568"/>
                    <a:gd name="T97" fmla="*/ 2020 h 2881"/>
                    <a:gd name="T98" fmla="*/ 0 w 1568"/>
                    <a:gd name="T99" fmla="*/ 1875 h 2881"/>
                    <a:gd name="T100" fmla="*/ 7 w 1568"/>
                    <a:gd name="T101" fmla="*/ 1710 h 2881"/>
                    <a:gd name="T102" fmla="*/ 25 w 1568"/>
                    <a:gd name="T103" fmla="*/ 1525 h 2881"/>
                    <a:gd name="T104" fmla="*/ 61 w 1568"/>
                    <a:gd name="T105" fmla="*/ 1311 h 2881"/>
                    <a:gd name="T106" fmla="*/ 116 w 1568"/>
                    <a:gd name="T107" fmla="*/ 1112 h 2881"/>
                    <a:gd name="T108" fmla="*/ 188 w 1568"/>
                    <a:gd name="T109" fmla="*/ 924 h 2881"/>
                    <a:gd name="T110" fmla="*/ 281 w 1568"/>
                    <a:gd name="T111" fmla="*/ 750 h 2881"/>
                    <a:gd name="T112" fmla="*/ 401 w 1568"/>
                    <a:gd name="T113" fmla="*/ 585 h 2881"/>
                    <a:gd name="T114" fmla="*/ 532 w 1568"/>
                    <a:gd name="T115" fmla="*/ 439 h 2881"/>
                    <a:gd name="T116" fmla="*/ 673 w 1568"/>
                    <a:gd name="T117" fmla="*/ 316 h 2881"/>
                    <a:gd name="T118" fmla="*/ 832 w 1568"/>
                    <a:gd name="T119" fmla="*/ 206 h 2881"/>
                    <a:gd name="T120" fmla="*/ 999 w 1568"/>
                    <a:gd name="T121" fmla="*/ 111 h 2881"/>
                    <a:gd name="T122" fmla="*/ 1159 w 1568"/>
                    <a:gd name="T123" fmla="*/ 39 h 2881"/>
                    <a:gd name="T124" fmla="*/ 1266 w 1568"/>
                    <a:gd name="T125" fmla="*/ 3 h 2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68" h="2881">
                      <a:moveTo>
                        <a:pt x="1297" y="0"/>
                      </a:moveTo>
                      <a:lnTo>
                        <a:pt x="1326" y="3"/>
                      </a:lnTo>
                      <a:lnTo>
                        <a:pt x="1354" y="11"/>
                      </a:lnTo>
                      <a:lnTo>
                        <a:pt x="1380" y="25"/>
                      </a:lnTo>
                      <a:lnTo>
                        <a:pt x="1405" y="46"/>
                      </a:lnTo>
                      <a:lnTo>
                        <a:pt x="1428" y="71"/>
                      </a:lnTo>
                      <a:lnTo>
                        <a:pt x="1448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7" y="212"/>
                      </a:lnTo>
                      <a:lnTo>
                        <a:pt x="1467" y="238"/>
                      </a:lnTo>
                      <a:lnTo>
                        <a:pt x="1455" y="260"/>
                      </a:lnTo>
                      <a:lnTo>
                        <a:pt x="1435" y="282"/>
                      </a:lnTo>
                      <a:lnTo>
                        <a:pt x="1409" y="303"/>
                      </a:lnTo>
                      <a:lnTo>
                        <a:pt x="1378" y="323"/>
                      </a:lnTo>
                      <a:lnTo>
                        <a:pt x="1340" y="340"/>
                      </a:lnTo>
                      <a:lnTo>
                        <a:pt x="1300" y="361"/>
                      </a:lnTo>
                      <a:lnTo>
                        <a:pt x="1255" y="384"/>
                      </a:lnTo>
                      <a:lnTo>
                        <a:pt x="1208" y="412"/>
                      </a:lnTo>
                      <a:lnTo>
                        <a:pt x="1157" y="443"/>
                      </a:lnTo>
                      <a:lnTo>
                        <a:pt x="1104" y="477"/>
                      </a:lnTo>
                      <a:lnTo>
                        <a:pt x="1038" y="521"/>
                      </a:lnTo>
                      <a:lnTo>
                        <a:pt x="976" y="570"/>
                      </a:lnTo>
                      <a:lnTo>
                        <a:pt x="916" y="622"/>
                      </a:lnTo>
                      <a:lnTo>
                        <a:pt x="860" y="678"/>
                      </a:lnTo>
                      <a:lnTo>
                        <a:pt x="805" y="738"/>
                      </a:lnTo>
                      <a:lnTo>
                        <a:pt x="768" y="790"/>
                      </a:lnTo>
                      <a:lnTo>
                        <a:pt x="730" y="847"/>
                      </a:lnTo>
                      <a:lnTo>
                        <a:pt x="694" y="912"/>
                      </a:lnTo>
                      <a:lnTo>
                        <a:pt x="656" y="983"/>
                      </a:lnTo>
                      <a:lnTo>
                        <a:pt x="620" y="1060"/>
                      </a:lnTo>
                      <a:lnTo>
                        <a:pt x="593" y="1128"/>
                      </a:lnTo>
                      <a:lnTo>
                        <a:pt x="571" y="1198"/>
                      </a:lnTo>
                      <a:lnTo>
                        <a:pt x="554" y="1269"/>
                      </a:lnTo>
                      <a:lnTo>
                        <a:pt x="541" y="1340"/>
                      </a:lnTo>
                      <a:lnTo>
                        <a:pt x="533" y="1414"/>
                      </a:lnTo>
                      <a:lnTo>
                        <a:pt x="532" y="1489"/>
                      </a:lnTo>
                      <a:lnTo>
                        <a:pt x="589" y="1461"/>
                      </a:lnTo>
                      <a:lnTo>
                        <a:pt x="644" y="1438"/>
                      </a:lnTo>
                      <a:lnTo>
                        <a:pt x="699" y="1421"/>
                      </a:lnTo>
                      <a:lnTo>
                        <a:pt x="752" y="1408"/>
                      </a:lnTo>
                      <a:lnTo>
                        <a:pt x="805" y="1403"/>
                      </a:lnTo>
                      <a:lnTo>
                        <a:pt x="857" y="1401"/>
                      </a:lnTo>
                      <a:lnTo>
                        <a:pt x="906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1" y="1464"/>
                      </a:lnTo>
                      <a:lnTo>
                        <a:pt x="1179" y="1498"/>
                      </a:lnTo>
                      <a:lnTo>
                        <a:pt x="1247" y="1537"/>
                      </a:lnTo>
                      <a:lnTo>
                        <a:pt x="1298" y="1577"/>
                      </a:lnTo>
                      <a:lnTo>
                        <a:pt x="1346" y="1623"/>
                      </a:lnTo>
                      <a:lnTo>
                        <a:pt x="1392" y="1674"/>
                      </a:lnTo>
                      <a:lnTo>
                        <a:pt x="1433" y="1729"/>
                      </a:lnTo>
                      <a:lnTo>
                        <a:pt x="1474" y="1792"/>
                      </a:lnTo>
                      <a:lnTo>
                        <a:pt x="1503" y="1847"/>
                      </a:lnTo>
                      <a:lnTo>
                        <a:pt x="1527" y="1905"/>
                      </a:lnTo>
                      <a:lnTo>
                        <a:pt x="1546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8" y="2167"/>
                      </a:lnTo>
                      <a:lnTo>
                        <a:pt x="1565" y="2234"/>
                      </a:lnTo>
                      <a:lnTo>
                        <a:pt x="1558" y="2300"/>
                      </a:lnTo>
                      <a:lnTo>
                        <a:pt x="1543" y="2362"/>
                      </a:lnTo>
                      <a:lnTo>
                        <a:pt x="1524" y="2422"/>
                      </a:lnTo>
                      <a:lnTo>
                        <a:pt x="1500" y="2477"/>
                      </a:lnTo>
                      <a:lnTo>
                        <a:pt x="1467" y="2533"/>
                      </a:lnTo>
                      <a:lnTo>
                        <a:pt x="1432" y="2583"/>
                      </a:lnTo>
                      <a:lnTo>
                        <a:pt x="1390" y="2632"/>
                      </a:lnTo>
                      <a:lnTo>
                        <a:pt x="1343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0" y="2831"/>
                      </a:lnTo>
                      <a:lnTo>
                        <a:pt x="1036" y="2853"/>
                      </a:lnTo>
                      <a:lnTo>
                        <a:pt x="968" y="2868"/>
                      </a:lnTo>
                      <a:lnTo>
                        <a:pt x="900" y="2878"/>
                      </a:lnTo>
                      <a:lnTo>
                        <a:pt x="829" y="2881"/>
                      </a:lnTo>
                      <a:lnTo>
                        <a:pt x="762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2" y="2774"/>
                      </a:lnTo>
                      <a:lnTo>
                        <a:pt x="364" y="2740"/>
                      </a:lnTo>
                      <a:lnTo>
                        <a:pt x="317" y="2703"/>
                      </a:lnTo>
                      <a:lnTo>
                        <a:pt x="268" y="2656"/>
                      </a:lnTo>
                      <a:lnTo>
                        <a:pt x="223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79" y="2354"/>
                      </a:lnTo>
                      <a:lnTo>
                        <a:pt x="53" y="2281"/>
                      </a:lnTo>
                      <a:lnTo>
                        <a:pt x="30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4" y="2020"/>
                      </a:lnTo>
                      <a:lnTo>
                        <a:pt x="1" y="1952"/>
                      </a:lnTo>
                      <a:lnTo>
                        <a:pt x="0" y="1875"/>
                      </a:lnTo>
                      <a:lnTo>
                        <a:pt x="2" y="1796"/>
                      </a:lnTo>
                      <a:lnTo>
                        <a:pt x="7" y="1710"/>
                      </a:lnTo>
                      <a:lnTo>
                        <a:pt x="15" y="1620"/>
                      </a:lnTo>
                      <a:lnTo>
                        <a:pt x="25" y="1525"/>
                      </a:lnTo>
                      <a:lnTo>
                        <a:pt x="41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0" y="1015"/>
                      </a:lnTo>
                      <a:lnTo>
                        <a:pt x="188" y="924"/>
                      </a:lnTo>
                      <a:lnTo>
                        <a:pt x="233" y="835"/>
                      </a:lnTo>
                      <a:lnTo>
                        <a:pt x="281" y="750"/>
                      </a:lnTo>
                      <a:lnTo>
                        <a:pt x="340" y="665"/>
                      </a:lnTo>
                      <a:lnTo>
                        <a:pt x="401" y="585"/>
                      </a:lnTo>
                      <a:lnTo>
                        <a:pt x="466" y="509"/>
                      </a:lnTo>
                      <a:lnTo>
                        <a:pt x="532" y="439"/>
                      </a:lnTo>
                      <a:lnTo>
                        <a:pt x="601" y="375"/>
                      </a:lnTo>
                      <a:lnTo>
                        <a:pt x="673" y="316"/>
                      </a:lnTo>
                      <a:lnTo>
                        <a:pt x="747" y="263"/>
                      </a:lnTo>
                      <a:lnTo>
                        <a:pt x="832" y="206"/>
                      </a:lnTo>
                      <a:lnTo>
                        <a:pt x="917" y="156"/>
                      </a:lnTo>
                      <a:lnTo>
                        <a:pt x="999" y="111"/>
                      </a:lnTo>
                      <a:lnTo>
                        <a:pt x="1080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6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/>
                <a:p>
                  <a:pPr algn="ctr" defTabSz="882650" latinLnBrk="0"/>
                  <a:endParaRPr kumimoji="1" lang="ko-KR" altLang="en-US" sz="1000" dirty="0">
                    <a:solidFill>
                      <a:schemeClr val="bg1"/>
                    </a:solidFill>
                    <a:latin typeface="Rix모던고딕 L" panose="02020603020101020101" pitchFamily="18" charset="-127"/>
                    <a:ea typeface="Rix모던고딕 L" panose="02020603020101020101" pitchFamily="18" charset="-127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50" name="직사각형 149"/>
          <p:cNvSpPr/>
          <p:nvPr/>
        </p:nvSpPr>
        <p:spPr>
          <a:xfrm>
            <a:off x="484355" y="4139499"/>
            <a:ext cx="4285442" cy="1331244"/>
          </a:xfrm>
          <a:prstGeom prst="rect">
            <a:avLst/>
          </a:prstGeom>
          <a:solidFill>
            <a:schemeClr val="bg1"/>
          </a:solidFill>
          <a:ln w="6350">
            <a:solidFill>
              <a:srgbClr val="64B4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1" name="직사각형 44"/>
          <p:cNvSpPr>
            <a:spLocks noChangeArrowheads="1"/>
          </p:cNvSpPr>
          <p:nvPr/>
        </p:nvSpPr>
        <p:spPr bwMode="ltGray">
          <a:xfrm>
            <a:off x="490065" y="4151431"/>
            <a:ext cx="750074" cy="1319312"/>
          </a:xfrm>
          <a:prstGeom prst="rect">
            <a:avLst/>
          </a:prstGeom>
          <a:solidFill>
            <a:srgbClr val="8BB8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/>
          <a:lstStyle/>
          <a:p>
            <a:pPr algn="ctr" defTabSz="882650" latinLnBrk="0"/>
            <a:r>
              <a:rPr lang="ko-KR" altLang="en-US" sz="1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호스팅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/>
            </a:r>
            <a:b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</a:br>
            <a:endParaRPr lang="en-US" altLang="ko-KR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  <a:p>
            <a:pPr algn="ctr" defTabSz="882650" latinLnBrk="0"/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  <a:cs typeface="Times New Roman" pitchFamily="18" charset="0"/>
              </a:rPr>
              <a:t>적용</a:t>
            </a:r>
            <a:endParaRPr lang="ko-KR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  <a:cs typeface="Times New Roman" pitchFamily="18" charset="0"/>
            </a:endParaRPr>
          </a:p>
        </p:txBody>
      </p:sp>
      <p:sp>
        <p:nvSpPr>
          <p:cNvPr id="152" name="TextBox 281"/>
          <p:cNvSpPr txBox="1">
            <a:spLocks noChangeArrowheads="1"/>
          </p:cNvSpPr>
          <p:nvPr/>
        </p:nvSpPr>
        <p:spPr bwMode="auto">
          <a:xfrm>
            <a:off x="1347873" y="4227910"/>
            <a:ext cx="3421924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800"/>
              </a:lnSpc>
              <a:spcAft>
                <a:spcPts val="200"/>
              </a:spcAft>
            </a:pPr>
            <a:r>
              <a:rPr lang="ko-KR" altLang="en-US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>네트워크</a:t>
            </a:r>
            <a:r>
              <a:rPr lang="en-US" altLang="ko-KR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>, </a:t>
            </a:r>
            <a:r>
              <a:rPr lang="ko-KR" altLang="en-US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>보안</a:t>
            </a:r>
            <a:r>
              <a:rPr lang="en-US" altLang="ko-KR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>, </a:t>
            </a:r>
            <a:r>
              <a:rPr lang="ko-KR" altLang="en-US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>스토리지 등 </a:t>
            </a:r>
            <a:r>
              <a:rPr lang="en-US" altLang="ko-KR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  <a:t/>
            </a:r>
            <a:br>
              <a:rPr lang="en-US" altLang="ko-KR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</a:rPr>
            </a:br>
            <a:r>
              <a:rPr kumimoji="1" lang="ko-KR" altLang="en-US" dirty="0" err="1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>호스팅</a:t>
            </a:r>
            <a:r>
              <a:rPr kumimoji="1" lang="ko-KR" altLang="en-US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> 서비스로 임대 및 구매 가능</a:t>
            </a:r>
            <a:r>
              <a:rPr kumimoji="1" lang="en-US" altLang="ko-KR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  <a:t/>
            </a:r>
            <a:br>
              <a:rPr kumimoji="1" lang="en-US" altLang="ko-KR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</a:rPr>
            </a:br>
            <a:r>
              <a:rPr lang="en-US" altLang="ko-KR" b="0" dirty="0" smtClean="0"/>
              <a:t>ex ) </a:t>
            </a:r>
            <a:r>
              <a:rPr lang="en-US" altLang="ko-KR" b="0" dirty="0" err="1"/>
              <a:t>Piolink</a:t>
            </a:r>
            <a:r>
              <a:rPr lang="en-US" altLang="ko-KR" b="0" dirty="0"/>
              <a:t> – </a:t>
            </a:r>
            <a:r>
              <a:rPr lang="ko-KR" altLang="en-US" b="0" dirty="0"/>
              <a:t>네트워크</a:t>
            </a:r>
            <a:r>
              <a:rPr lang="en-US" altLang="ko-KR" b="0" dirty="0" smtClean="0"/>
              <a:t/>
            </a:r>
            <a:br>
              <a:rPr lang="en-US" altLang="ko-KR" b="0" dirty="0" smtClean="0"/>
            </a:br>
            <a:r>
              <a:rPr lang="en-US" altLang="ko-KR" b="0" dirty="0" smtClean="0"/>
              <a:t>       </a:t>
            </a:r>
            <a:r>
              <a:rPr lang="en-US" altLang="ko-KR" b="0" dirty="0" err="1" smtClean="0"/>
              <a:t>Fortigate</a:t>
            </a:r>
            <a:r>
              <a:rPr lang="en-US" altLang="ko-KR" b="0" dirty="0" smtClean="0"/>
              <a:t>, Juniper – </a:t>
            </a:r>
            <a:r>
              <a:rPr lang="ko-KR" altLang="en-US" b="0" dirty="0" smtClean="0"/>
              <a:t>보안장비</a:t>
            </a:r>
            <a:r>
              <a:rPr lang="en-US" altLang="ko-KR" b="0" dirty="0" smtClean="0"/>
              <a:t/>
            </a:r>
            <a:br>
              <a:rPr lang="en-US" altLang="ko-KR" b="0" dirty="0" smtClean="0"/>
            </a:br>
            <a:r>
              <a:rPr lang="en-US" altLang="ko-KR" b="0" dirty="0" smtClean="0"/>
              <a:t>       NetApp – </a:t>
            </a:r>
            <a:r>
              <a:rPr lang="ko-KR" altLang="en-US" b="0" dirty="0" smtClean="0"/>
              <a:t>스토리지 등</a:t>
            </a:r>
            <a:endParaRPr lang="en-US" altLang="ko-KR" b="0" dirty="0" smtClean="0"/>
          </a:p>
        </p:txBody>
      </p:sp>
      <p:grpSp>
        <p:nvGrpSpPr>
          <p:cNvPr id="153" name="그룹 152"/>
          <p:cNvGrpSpPr/>
          <p:nvPr/>
        </p:nvGrpSpPr>
        <p:grpSpPr>
          <a:xfrm>
            <a:off x="5225266" y="1531340"/>
            <a:ext cx="2880320" cy="246221"/>
            <a:chOff x="592599" y="1513140"/>
            <a:chExt cx="2880320" cy="246221"/>
          </a:xfrm>
        </p:grpSpPr>
        <p:sp>
          <p:nvSpPr>
            <p:cNvPr id="154" name="TextBox 281"/>
            <p:cNvSpPr txBox="1">
              <a:spLocks noChangeArrowheads="1"/>
            </p:cNvSpPr>
            <p:nvPr/>
          </p:nvSpPr>
          <p:spPr bwMode="auto">
            <a:xfrm>
              <a:off x="844558" y="1513140"/>
              <a:ext cx="262836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/>
                <a:t>서버 벤더 </a:t>
              </a:r>
              <a:r>
                <a:rPr lang="en-US" altLang="ko-KR" sz="1600" dirty="0" smtClean="0"/>
                <a:t>(X86</a:t>
              </a:r>
              <a:r>
                <a:rPr lang="ko-KR" altLang="en-US" sz="1600" dirty="0" smtClean="0"/>
                <a:t>서버</a:t>
              </a:r>
              <a:r>
                <a:rPr lang="en-US" altLang="ko-KR" sz="1600" dirty="0" smtClean="0"/>
                <a:t>)</a:t>
              </a:r>
              <a:endParaRPr lang="en-US" altLang="ko-KR" sz="1600" dirty="0"/>
            </a:p>
          </p:txBody>
        </p:sp>
        <p:sp>
          <p:nvSpPr>
            <p:cNvPr id="155" name="타원 154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156" name="그림 155" descr="DL360.jpg"/>
          <p:cNvPicPr preferRelativeResize="0">
            <a:picLocks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9726" y="1879767"/>
            <a:ext cx="2263808" cy="396000"/>
          </a:xfrm>
          <a:prstGeom prst="rect">
            <a:avLst/>
          </a:prstGeom>
        </p:spPr>
      </p:pic>
      <p:pic>
        <p:nvPicPr>
          <p:cNvPr id="157" name="그림 156" descr="x3550m4.jpg"/>
          <p:cNvPicPr preferRelativeResize="0">
            <a:picLocks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9726" y="2383845"/>
            <a:ext cx="2263808" cy="396000"/>
          </a:xfrm>
          <a:prstGeom prst="rect">
            <a:avLst/>
          </a:prstGeom>
        </p:spPr>
      </p:pic>
      <p:pic>
        <p:nvPicPr>
          <p:cNvPr id="158" name="그림 157" descr="DELL R420.jpg"/>
          <p:cNvPicPr preferRelativeResize="0">
            <a:picLocks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9726" y="2887923"/>
            <a:ext cx="2263808" cy="396000"/>
          </a:xfrm>
          <a:prstGeom prst="rect">
            <a:avLst/>
          </a:prstGeom>
        </p:spPr>
      </p:pic>
      <p:graphicFrame>
        <p:nvGraphicFramePr>
          <p:cNvPr id="159" name="표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608649"/>
              </p:ext>
            </p:extLst>
          </p:nvPr>
        </p:nvGraphicFramePr>
        <p:xfrm>
          <a:off x="6339672" y="3761765"/>
          <a:ext cx="2967470" cy="107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706"/>
                <a:gridCol w="1510764"/>
              </a:tblGrid>
              <a:tr h="329604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DL 360 Gen9</a:t>
                      </a:r>
                      <a:endParaRPr kumimoji="1" lang="ko-KR" altLang="en-US" sz="1200" b="1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DL 380 Gen9</a:t>
                      </a:r>
                      <a:endParaRPr kumimoji="1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9604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X3550 M5</a:t>
                      </a:r>
                      <a:endParaRPr kumimoji="1" lang="ko-KR" altLang="en-US" sz="1200" b="1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X3650 M5</a:t>
                      </a:r>
                      <a:endParaRPr kumimoji="1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12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PowerEdge</a:t>
                      </a:r>
                      <a:b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</a:br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R430</a:t>
                      </a:r>
                      <a:endParaRPr kumimoji="1" lang="ko-KR" altLang="en-US" sz="1200" b="1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PowerEdge</a:t>
                      </a:r>
                      <a:b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</a:br>
                      <a:r>
                        <a:rPr kumimoji="1" lang="en-US" altLang="ko-KR" sz="1200" b="1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" charset="0"/>
                        </a:rPr>
                        <a:t>R730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60" name="그룹 159"/>
          <p:cNvGrpSpPr/>
          <p:nvPr/>
        </p:nvGrpSpPr>
        <p:grpSpPr>
          <a:xfrm>
            <a:off x="5333278" y="4971677"/>
            <a:ext cx="3727307" cy="437549"/>
            <a:chOff x="5231086" y="4395607"/>
            <a:chExt cx="4100038" cy="437549"/>
          </a:xfrm>
        </p:grpSpPr>
        <p:pic>
          <p:nvPicPr>
            <p:cNvPr id="161" name="Picture 79" descr="컴퓨터-앞-파랑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31086" y="4459036"/>
              <a:ext cx="450230" cy="374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2" name="AutoShape 34"/>
            <p:cNvSpPr>
              <a:spLocks noChangeArrowheads="1"/>
            </p:cNvSpPr>
            <p:nvPr/>
          </p:nvSpPr>
          <p:spPr bwMode="auto">
            <a:xfrm>
              <a:off x="5784166" y="4395607"/>
              <a:ext cx="354695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/>
            <a:p>
              <a:pPr marL="171450" indent="-171450" eaLnBrk="1" latinLnBrk="0" hangingPunct="1">
                <a:spcBef>
                  <a:spcPct val="0"/>
                </a:spcBef>
                <a:buClr>
                  <a:srgbClr val="0085CD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ko-KR" altLang="en-US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기타</a:t>
              </a:r>
              <a:r>
                <a:rPr lang="en-US" altLang="ko-KR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/>
              </a:r>
              <a:br>
                <a:rPr lang="en-US" altLang="ko-KR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</a:br>
              <a:r>
                <a:rPr lang="en-US" altLang="ko-KR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- Fujitsu, </a:t>
              </a:r>
              <a:r>
                <a:rPr lang="ko-KR" altLang="en-US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조립서버</a:t>
              </a:r>
              <a:r>
                <a:rPr lang="en-US" altLang="ko-KR" sz="1400" b="1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ko-KR" altLang="en-US" sz="1400" b="1" dirty="0" smtClean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등 저가 서버 판매</a:t>
              </a:r>
              <a:endParaRPr lang="en-US" altLang="ko-KR" sz="1400" b="1" dirty="0" smtClean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163" name="그룹 162"/>
          <p:cNvGrpSpPr/>
          <p:nvPr/>
        </p:nvGrpSpPr>
        <p:grpSpPr>
          <a:xfrm>
            <a:off x="5198816" y="3422261"/>
            <a:ext cx="4159128" cy="1408767"/>
            <a:chOff x="5171996" y="3352381"/>
            <a:chExt cx="4159128" cy="1408767"/>
          </a:xfrm>
        </p:grpSpPr>
        <p:grpSp>
          <p:nvGrpSpPr>
            <p:cNvPr id="164" name="그룹 163"/>
            <p:cNvGrpSpPr/>
            <p:nvPr/>
          </p:nvGrpSpPr>
          <p:grpSpPr>
            <a:xfrm>
              <a:off x="5181852" y="3691963"/>
              <a:ext cx="1143172" cy="1069185"/>
              <a:chOff x="5181852" y="3691963"/>
              <a:chExt cx="1143172" cy="1069185"/>
            </a:xfrm>
          </p:grpSpPr>
          <p:sp>
            <p:nvSpPr>
              <p:cNvPr id="172" name="직사각형 171"/>
              <p:cNvSpPr/>
              <p:nvPr/>
            </p:nvSpPr>
            <p:spPr>
              <a:xfrm>
                <a:off x="5181852" y="3691963"/>
                <a:ext cx="1143172" cy="1069185"/>
              </a:xfrm>
              <a:prstGeom prst="rect">
                <a:avLst/>
              </a:prstGeom>
              <a:solidFill>
                <a:srgbClr val="C1E6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algn="ctr" eaLnBrk="1" latinLnBrk="0" hangingPunct="1"/>
                <a:endParaRPr lang="ko-KR" altLang="en-US" sz="12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cxnSp>
            <p:nvCxnSpPr>
              <p:cNvPr id="173" name="직선 연결선 172"/>
              <p:cNvCxnSpPr/>
              <p:nvPr/>
            </p:nvCxnSpPr>
            <p:spPr>
              <a:xfrm>
                <a:off x="5216799" y="4350246"/>
                <a:ext cx="1028236" cy="0"/>
              </a:xfrm>
              <a:prstGeom prst="line">
                <a:avLst/>
              </a:prstGeom>
              <a:ln w="6350">
                <a:solidFill>
                  <a:srgbClr val="B2B2B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직선 연결선 173"/>
              <p:cNvCxnSpPr/>
              <p:nvPr/>
            </p:nvCxnSpPr>
            <p:spPr>
              <a:xfrm>
                <a:off x="5216799" y="4020025"/>
                <a:ext cx="1028236" cy="0"/>
              </a:xfrm>
              <a:prstGeom prst="line">
                <a:avLst/>
              </a:prstGeom>
              <a:ln w="6350">
                <a:solidFill>
                  <a:srgbClr val="B2B2B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AutoShape 34"/>
              <p:cNvSpPr>
                <a:spLocks noChangeArrowheads="1"/>
              </p:cNvSpPr>
              <p:nvPr/>
            </p:nvSpPr>
            <p:spPr bwMode="auto">
              <a:xfrm>
                <a:off x="5297184" y="3763940"/>
                <a:ext cx="912508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algn="ctr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00000"/>
                </a:pPr>
                <a:r>
                  <a:rPr kumimoji="1" lang="en-US" altLang="ko-KR" sz="1200" b="1" dirty="0"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HP</a:t>
                </a:r>
                <a:endParaRPr kumimoji="1" lang="ko-KR" altLang="en-US" sz="1200" b="1" dirty="0"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  <p:sp>
            <p:nvSpPr>
              <p:cNvPr id="176" name="AutoShape 34"/>
              <p:cNvSpPr>
                <a:spLocks noChangeArrowheads="1"/>
              </p:cNvSpPr>
              <p:nvPr/>
            </p:nvSpPr>
            <p:spPr bwMode="auto">
              <a:xfrm>
                <a:off x="5297184" y="4089380"/>
                <a:ext cx="912508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algn="ctr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00000"/>
                </a:pPr>
                <a:r>
                  <a:rPr lang="en-US" altLang="ko-KR" sz="1200" b="1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IBM</a:t>
                </a:r>
                <a:endParaRPr lang="ko-KR" altLang="en-US" sz="1200" b="1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  <p:sp>
            <p:nvSpPr>
              <p:cNvPr id="177" name="AutoShape 34"/>
              <p:cNvSpPr>
                <a:spLocks noChangeArrowheads="1"/>
              </p:cNvSpPr>
              <p:nvPr/>
            </p:nvSpPr>
            <p:spPr bwMode="auto">
              <a:xfrm>
                <a:off x="5297184" y="4449420"/>
                <a:ext cx="912508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algn="ctr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00000"/>
                </a:pPr>
                <a:r>
                  <a:rPr lang="en-US" altLang="ko-KR" sz="1200" b="1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DELL</a:t>
                </a:r>
                <a:endParaRPr lang="ko-KR" altLang="en-US" sz="1200" b="1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</p:grpSp>
        <p:grpSp>
          <p:nvGrpSpPr>
            <p:cNvPr id="165" name="그룹 164"/>
            <p:cNvGrpSpPr/>
            <p:nvPr/>
          </p:nvGrpSpPr>
          <p:grpSpPr>
            <a:xfrm>
              <a:off x="5171996" y="3352381"/>
              <a:ext cx="4159128" cy="361455"/>
              <a:chOff x="5171996" y="3352381"/>
              <a:chExt cx="4159128" cy="361455"/>
            </a:xfrm>
          </p:grpSpPr>
          <p:sp>
            <p:nvSpPr>
              <p:cNvPr id="166" name="직사각형 165"/>
              <p:cNvSpPr/>
              <p:nvPr/>
            </p:nvSpPr>
            <p:spPr>
              <a:xfrm>
                <a:off x="5171996" y="3352381"/>
                <a:ext cx="4159128" cy="361455"/>
              </a:xfrm>
              <a:prstGeom prst="rect">
                <a:avLst/>
              </a:prstGeom>
              <a:gradFill flip="none" rotWithShape="1">
                <a:gsLst>
                  <a:gs pos="20000">
                    <a:srgbClr val="0B87DB"/>
                  </a:gs>
                  <a:gs pos="7000">
                    <a:srgbClr val="096FB7"/>
                  </a:gs>
                </a:gsLst>
                <a:lin ang="16200000" scaled="1"/>
                <a:tileRect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 eaLnBrk="1" latinLnBrk="0" hangingPunct="1"/>
                <a:endParaRPr lang="ko-KR" altLang="en-US" sz="1200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167" name="AutoShape 34"/>
              <p:cNvSpPr>
                <a:spLocks noChangeArrowheads="1"/>
              </p:cNvSpPr>
              <p:nvPr/>
            </p:nvSpPr>
            <p:spPr bwMode="auto">
              <a:xfrm>
                <a:off x="5544632" y="3436159"/>
                <a:ext cx="416480" cy="193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buClr>
                    <a:srgbClr val="969696"/>
                  </a:buClr>
                  <a:buSzPct val="80000"/>
                </a:pPr>
                <a:r>
                  <a:rPr lang="ko-KR" altLang="en-US" sz="1400" dirty="0" smtClean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 rotWithShape="0">
                        <a:prstClr val="black">
                          <a:alpha val="60000"/>
                        </a:prstClr>
                      </a:outerShdw>
                    </a:effectLst>
                    <a:latin typeface="나눔고딕 Bold" panose="020D0804000000000000" pitchFamily="50" charset="-127"/>
                    <a:ea typeface="나눔고딕 Bold" panose="020D0804000000000000" pitchFamily="50" charset="-127"/>
                    <a:cs typeface="Times New Roman" pitchFamily="18" charset="0"/>
                  </a:rPr>
                  <a:t>벤더</a:t>
                </a:r>
                <a:endParaRPr lang="ko-KR" altLang="en-US" sz="1400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68" name="AutoShape 34"/>
              <p:cNvSpPr>
                <a:spLocks noChangeArrowheads="1"/>
              </p:cNvSpPr>
              <p:nvPr/>
            </p:nvSpPr>
            <p:spPr bwMode="auto">
              <a:xfrm>
                <a:off x="6573180" y="3436159"/>
                <a:ext cx="952349" cy="193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buClr>
                    <a:srgbClr val="969696"/>
                  </a:buClr>
                  <a:buSzPct val="80000"/>
                </a:pPr>
                <a:r>
                  <a:rPr lang="en-US" altLang="ko-KR" sz="1400" dirty="0" smtClean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 rotWithShape="0">
                        <a:prstClr val="black">
                          <a:alpha val="60000"/>
                        </a:prstClr>
                      </a:outerShdw>
                    </a:effectLst>
                    <a:latin typeface="나눔고딕 Bold" panose="020D0804000000000000" pitchFamily="50" charset="-127"/>
                    <a:ea typeface="나눔고딕 Bold" panose="020D0804000000000000" pitchFamily="50" charset="-127"/>
                    <a:cs typeface="Times New Roman" pitchFamily="18" charset="0"/>
                  </a:rPr>
                  <a:t>Web </a:t>
                </a:r>
                <a:r>
                  <a:rPr lang="ko-KR" altLang="en-US" sz="1400" dirty="0" smtClean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 rotWithShape="0">
                        <a:prstClr val="black">
                          <a:alpha val="60000"/>
                        </a:prstClr>
                      </a:outerShdw>
                    </a:effectLst>
                    <a:latin typeface="나눔고딕 Bold" panose="020D0804000000000000" pitchFamily="50" charset="-127"/>
                    <a:ea typeface="나눔고딕 Bold" panose="020D0804000000000000" pitchFamily="50" charset="-127"/>
                    <a:cs typeface="Times New Roman" pitchFamily="18" charset="0"/>
                  </a:rPr>
                  <a:t>서버</a:t>
                </a:r>
                <a:endParaRPr lang="ko-KR" altLang="en-US" sz="1400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169" name="AutoShape 34"/>
              <p:cNvSpPr>
                <a:spLocks noChangeArrowheads="1"/>
              </p:cNvSpPr>
              <p:nvPr/>
            </p:nvSpPr>
            <p:spPr bwMode="auto">
              <a:xfrm>
                <a:off x="8138326" y="3436159"/>
                <a:ext cx="775114" cy="193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base" latinLnBrk="0">
                  <a:lnSpc>
                    <a:spcPct val="90000"/>
                  </a:lnSpc>
                  <a:spcBef>
                    <a:spcPct val="0"/>
                  </a:spcBef>
                  <a:buClr>
                    <a:srgbClr val="969696"/>
                  </a:buClr>
                  <a:buSzPct val="80000"/>
                </a:pPr>
                <a:r>
                  <a:rPr lang="en-US" altLang="ko-KR" sz="1400" dirty="0" smtClean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 rotWithShape="0">
                        <a:prstClr val="black">
                          <a:alpha val="60000"/>
                        </a:prstClr>
                      </a:outerShdw>
                    </a:effectLst>
                    <a:latin typeface="나눔고딕 Bold" panose="020D0804000000000000" pitchFamily="50" charset="-127"/>
                    <a:ea typeface="나눔고딕 Bold" panose="020D0804000000000000" pitchFamily="50" charset="-127"/>
                    <a:cs typeface="Times New Roman" pitchFamily="18" charset="0"/>
                  </a:rPr>
                  <a:t>DB </a:t>
                </a:r>
                <a:r>
                  <a:rPr lang="ko-KR" altLang="en-US" sz="1400" dirty="0" smtClean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 rotWithShape="0">
                        <a:prstClr val="black">
                          <a:alpha val="60000"/>
                        </a:prstClr>
                      </a:outerShdw>
                    </a:effectLst>
                    <a:latin typeface="나눔고딕 Bold" panose="020D0804000000000000" pitchFamily="50" charset="-127"/>
                    <a:ea typeface="나눔고딕 Bold" panose="020D0804000000000000" pitchFamily="50" charset="-127"/>
                    <a:cs typeface="Times New Roman" pitchFamily="18" charset="0"/>
                  </a:rPr>
                  <a:t>서버</a:t>
                </a:r>
                <a:endParaRPr lang="en-US" altLang="ko-KR" sz="1400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나눔고딕 Bold" panose="020D0804000000000000" pitchFamily="50" charset="-127"/>
                  <a:ea typeface="나눔고딕 Bold" panose="020D0804000000000000" pitchFamily="50" charset="-127"/>
                  <a:cs typeface="Times New Roman" pitchFamily="18" charset="0"/>
                </a:endParaRPr>
              </a:p>
            </p:txBody>
          </p:sp>
          <p:cxnSp>
            <p:nvCxnSpPr>
              <p:cNvPr id="170" name="직선 연결선 169"/>
              <p:cNvCxnSpPr/>
              <p:nvPr/>
            </p:nvCxnSpPr>
            <p:spPr>
              <a:xfrm>
                <a:off x="6304198" y="3432383"/>
                <a:ext cx="0" cy="184735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25400" dist="12700" dir="2700000" algn="tl" rotWithShape="0">
                  <a:prstClr val="black">
                    <a:alpha val="6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cxnSp>
          <p:cxnSp>
            <p:nvCxnSpPr>
              <p:cNvPr id="171" name="직선 연결선 170"/>
              <p:cNvCxnSpPr/>
              <p:nvPr/>
            </p:nvCxnSpPr>
            <p:spPr>
              <a:xfrm>
                <a:off x="7761312" y="3432383"/>
                <a:ext cx="0" cy="184735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25400" dist="12700" dir="2700000" algn="tl" rotWithShape="0">
                  <a:prstClr val="black">
                    <a:alpha val="6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cxnSp>
        </p:grpSp>
      </p:grpSp>
      <p:sp>
        <p:nvSpPr>
          <p:cNvPr id="178" name="AutoShape 34"/>
          <p:cNvSpPr>
            <a:spLocks noChangeArrowheads="1"/>
          </p:cNvSpPr>
          <p:nvPr/>
        </p:nvSpPr>
        <p:spPr bwMode="auto">
          <a:xfrm>
            <a:off x="7891596" y="2005022"/>
            <a:ext cx="93402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marL="171450" indent="-171450" eaLnBrk="1" latinLnBrk="0" hangingPunct="1">
              <a:spcBef>
                <a:spcPct val="0"/>
              </a:spcBef>
              <a:buClr>
                <a:srgbClr val="0085CD"/>
              </a:buClr>
              <a:buSzPct val="120000"/>
              <a:buFont typeface="Arial" panose="020B0604020202020204" pitchFamily="34" charset="0"/>
              <a:buChar char="•"/>
            </a:pPr>
            <a:r>
              <a:rPr kumimoji="1" lang="en-US" altLang="ko-KR" sz="1600" b="1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HP</a:t>
            </a:r>
            <a:endParaRPr lang="ko-KR" altLang="en-US" sz="14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179" name="AutoShape 34"/>
          <p:cNvSpPr>
            <a:spLocks noChangeArrowheads="1"/>
          </p:cNvSpPr>
          <p:nvPr/>
        </p:nvSpPr>
        <p:spPr bwMode="auto">
          <a:xfrm>
            <a:off x="7891596" y="2472494"/>
            <a:ext cx="934024" cy="246221"/>
          </a:xfrm>
          <a:prstGeom prst="rect">
            <a:avLst/>
          </a:prstGeom>
          <a:extLst/>
        </p:spPr>
        <p:txBody>
          <a:bodyPr wrap="square" lIns="0" tIns="0" rIns="0" bIns="0" anchor="t" anchorCtr="0">
            <a:spAutoFit/>
          </a:bodyPr>
          <a:lstStyle/>
          <a:p>
            <a:pPr marL="171450" indent="-171450" eaLnBrk="1" latinLnBrk="0" hangingPunct="1">
              <a:spcBef>
                <a:spcPct val="0"/>
              </a:spcBef>
              <a:buClr>
                <a:srgbClr val="0085CD"/>
              </a:buClr>
              <a:buSzPct val="120000"/>
              <a:buFont typeface="Arial" panose="020B0604020202020204" pitchFamily="34" charset="0"/>
              <a:buChar char="•"/>
            </a:pPr>
            <a:r>
              <a:rPr kumimoji="1" lang="en-US" altLang="ko-KR" sz="1600" b="1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IBM</a:t>
            </a:r>
            <a:endParaRPr lang="ko-KR" altLang="en-US" sz="14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180" name="AutoShape 34"/>
          <p:cNvSpPr>
            <a:spLocks noChangeArrowheads="1"/>
          </p:cNvSpPr>
          <p:nvPr/>
        </p:nvSpPr>
        <p:spPr bwMode="auto">
          <a:xfrm>
            <a:off x="7891596" y="2976550"/>
            <a:ext cx="10274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/>
          <a:p>
            <a:pPr marL="171450" indent="-171450" eaLnBrk="1" latinLnBrk="0" hangingPunct="1">
              <a:spcBef>
                <a:spcPct val="0"/>
              </a:spcBef>
              <a:buClr>
                <a:srgbClr val="0085CD"/>
              </a:buClr>
              <a:buSzPct val="120000"/>
              <a:buFont typeface="Arial" panose="020B0604020202020204" pitchFamily="34" charset="0"/>
              <a:buChar char="•"/>
            </a:pPr>
            <a:r>
              <a:rPr kumimoji="1" lang="en-US" altLang="ko-KR" sz="1600" b="1" dirty="0" smtClean="0">
                <a:gradFill>
                  <a:gsLst>
                    <a:gs pos="0">
                      <a:srgbClr val="FF6600"/>
                    </a:gs>
                    <a:gs pos="100000">
                      <a:srgbClr val="FF6600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rPr>
              <a:t>DELL</a:t>
            </a:r>
            <a:endParaRPr lang="ko-KR" altLang="en-US" sz="1400" b="1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나눔고딕" panose="020D0604000000000000" pitchFamily="50" charset="-127"/>
              <a:ea typeface="나눔고딕" panose="020D0604000000000000" pitchFamily="50" charset="-127"/>
              <a:cs typeface="Arial" charset="0"/>
            </a:endParaRPr>
          </a:p>
        </p:txBody>
      </p:sp>
      <p:sp>
        <p:nvSpPr>
          <p:cNvPr id="78" name="오른쪽 중괄호 77"/>
          <p:cNvSpPr/>
          <p:nvPr/>
        </p:nvSpPr>
        <p:spPr>
          <a:xfrm rot="16200000">
            <a:off x="2514071" y="909675"/>
            <a:ext cx="269020" cy="4200166"/>
          </a:xfrm>
          <a:prstGeom prst="rightBrace">
            <a:avLst>
              <a:gd name="adj1" fmla="val 48077"/>
              <a:gd name="adj2" fmla="val 49371"/>
            </a:avLst>
          </a:prstGeom>
          <a:gradFill>
            <a:gsLst>
              <a:gs pos="0">
                <a:schemeClr val="tx1">
                  <a:lumMod val="75000"/>
                  <a:lumOff val="25000"/>
                  <a:alpha val="76000"/>
                </a:schemeClr>
              </a:gs>
              <a:gs pos="38000">
                <a:schemeClr val="tx1">
                  <a:lumMod val="50000"/>
                  <a:lumOff val="50000"/>
                  <a:alpha val="34000"/>
                </a:schemeClr>
              </a:gs>
              <a:gs pos="82000">
                <a:schemeClr val="bg1">
                  <a:lumMod val="75000"/>
                  <a:alpha val="0"/>
                </a:schemeClr>
              </a:gs>
            </a:gsLst>
            <a:lin ang="10800000" scaled="1"/>
          </a:gradFill>
          <a:ln w="28575"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38000">
                  <a:schemeClr val="tx1">
                    <a:lumMod val="50000"/>
                    <a:lumOff val="50000"/>
                  </a:schemeClr>
                </a:gs>
                <a:gs pos="82000">
                  <a:schemeClr val="bg1">
                    <a:lumMod val="75000"/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algn="ctr"/>
            <a:endParaRPr lang="ko-KR" altLang="en-US" spc="-100">
              <a:ln>
                <a:solidFill>
                  <a:schemeClr val="bg1">
                    <a:lumMod val="75000"/>
                    <a:alpha val="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84988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322069" y="888510"/>
            <a:ext cx="7015993" cy="478357"/>
          </a:xfrm>
        </p:spPr>
        <p:txBody>
          <a:bodyPr/>
          <a:lstStyle/>
          <a:p>
            <a:r>
              <a:rPr lang="ko-KR" altLang="en-US" dirty="0" err="1" smtClean="0"/>
              <a:t>벤더별</a:t>
            </a:r>
            <a:r>
              <a:rPr lang="ko-KR" altLang="en-US" dirty="0" smtClean="0"/>
              <a:t> 모델 변경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848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247929" y="155342"/>
            <a:ext cx="7562123" cy="478357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/>
              <a:t>2. </a:t>
            </a:r>
            <a:r>
              <a:rPr lang="ko-KR" altLang="en-US" dirty="0" smtClean="0"/>
              <a:t>서버 </a:t>
            </a:r>
            <a:r>
              <a:rPr lang="ko-KR" altLang="en-US" dirty="0" err="1" smtClean="0"/>
              <a:t>호스팅</a:t>
            </a:r>
            <a:r>
              <a:rPr lang="ko-KR" altLang="en-US" dirty="0" smtClean="0"/>
              <a:t> </a:t>
            </a:r>
            <a:r>
              <a:rPr lang="en-US" altLang="ko-KR" dirty="0"/>
              <a:t>(Server-Hosting) </a:t>
            </a:r>
            <a:r>
              <a:rPr lang="ko-KR" altLang="en-US" dirty="0"/>
              <a:t>서비스</a:t>
            </a:r>
            <a:r>
              <a:rPr lang="en-US" altLang="ko-KR" dirty="0"/>
              <a:t>) </a:t>
            </a:r>
            <a:r>
              <a:rPr lang="en-US" altLang="ko-KR" dirty="0" smtClean="0"/>
              <a:t>(2/2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921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63613"/>
            <a:ext cx="1782694" cy="387350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서버호스팅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서비스 종류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5254" y="1459683"/>
            <a:ext cx="9014055" cy="4176000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고객의 요구사항을 적극 반영한 맞춤형 사양 제공 </a:t>
            </a:r>
            <a:r>
              <a:rPr lang="en-US" altLang="ko-KR" sz="2200" dirty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520994" y="1618795"/>
            <a:ext cx="4021066" cy="3744416"/>
            <a:chOff x="463882" y="1484784"/>
            <a:chExt cx="4021066" cy="3744416"/>
          </a:xfrm>
        </p:grpSpPr>
        <p:grpSp>
          <p:nvGrpSpPr>
            <p:cNvPr id="18" name="그룹 17"/>
            <p:cNvGrpSpPr/>
            <p:nvPr/>
          </p:nvGrpSpPr>
          <p:grpSpPr>
            <a:xfrm>
              <a:off x="463882" y="1484784"/>
              <a:ext cx="4021066" cy="1128435"/>
              <a:chOff x="463882" y="1484784"/>
              <a:chExt cx="4021066" cy="1128435"/>
            </a:xfrm>
          </p:grpSpPr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463882" y="1484784"/>
                <a:ext cx="1128435" cy="1128435"/>
              </a:xfrm>
              <a:prstGeom prst="ellipse">
                <a:avLst/>
              </a:prstGeom>
              <a:solidFill>
                <a:srgbClr val="61ACFF"/>
              </a:solidFill>
              <a:ln>
                <a:noFill/>
              </a:ln>
              <a:effectLst/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marR="0" lvl="0" indent="0" algn="ctr" defTabSz="914400" eaLnBrk="1" latinLnBrk="0" hangingPunct="1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나눔고딕" panose="020D0604000000000000" pitchFamily="50" charset="-127"/>
                    <a:ea typeface="나눔고딕" panose="020D0604000000000000" pitchFamily="50" charset="-127"/>
                    <a:cs typeface="굴림" pitchFamily="50" charset="-127"/>
                  </a:defRPr>
                </a:lvl1pPr>
                <a:lvl2pPr defTabSz="914400" eaLnBrk="1" hangingPunct="1">
                  <a:defRPr sz="1800">
                    <a:latin typeface="+mn-lt"/>
                    <a:ea typeface="+mn-ea"/>
                  </a:defRPr>
                </a:lvl2pPr>
                <a:lvl3pPr defTabSz="914400" eaLnBrk="1" hangingPunct="1">
                  <a:defRPr sz="1800">
                    <a:latin typeface="+mn-lt"/>
                    <a:ea typeface="+mn-ea"/>
                  </a:defRPr>
                </a:lvl3pPr>
                <a:lvl4pPr defTabSz="914400" eaLnBrk="1" hangingPunct="1">
                  <a:defRPr sz="1800">
                    <a:latin typeface="+mn-lt"/>
                    <a:ea typeface="+mn-ea"/>
                  </a:defRPr>
                </a:lvl4pPr>
                <a:lvl5pPr defTabSz="914400" eaLnBrk="1" hangingPunct="1">
                  <a:defRPr sz="1800">
                    <a:latin typeface="+mn-lt"/>
                    <a:ea typeface="+mn-ea"/>
                  </a:defRPr>
                </a:lvl5pPr>
                <a:lvl6pPr>
                  <a:defRPr sz="1800">
                    <a:latin typeface="+mn-lt"/>
                    <a:ea typeface="+mn-ea"/>
                  </a:defRPr>
                </a:lvl6pPr>
                <a:lvl7pPr>
                  <a:defRPr sz="1800">
                    <a:latin typeface="+mn-lt"/>
                    <a:ea typeface="+mn-ea"/>
                  </a:defRPr>
                </a:lvl7pPr>
                <a:lvl8pPr>
                  <a:defRPr sz="1800">
                    <a:latin typeface="+mn-lt"/>
                    <a:ea typeface="+mn-ea"/>
                  </a:defRPr>
                </a:lvl8pPr>
                <a:lvl9pPr>
                  <a:defRPr sz="1800">
                    <a:latin typeface="+mn-lt"/>
                    <a:ea typeface="+mn-ea"/>
                  </a:defRPr>
                </a:lvl9pPr>
              </a:lstStyle>
              <a:p>
                <a:r>
                  <a:rPr lang="ko-KR" altLang="en-US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소유권</a:t>
                </a:r>
                <a: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/>
                </a:r>
                <a:b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</a:br>
                <a:r>
                  <a:rPr lang="ko-KR" altLang="en-US" sz="2000" b="1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이전형</a:t>
                </a:r>
                <a:endParaRPr lang="ko-KR" altLang="en-US" sz="2000" b="1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38" name="TextBox 20"/>
              <p:cNvSpPr txBox="1">
                <a:spLocks noChangeArrowheads="1"/>
              </p:cNvSpPr>
              <p:nvPr/>
            </p:nvSpPr>
            <p:spPr bwMode="auto">
              <a:xfrm>
                <a:off x="1679686" y="2374255"/>
                <a:ext cx="2805262" cy="166394"/>
              </a:xfrm>
              <a:prstGeom prst="rect">
                <a:avLst/>
              </a:prstGeom>
              <a:gradFill flip="none" rotWithShape="0">
                <a:gsLst>
                  <a:gs pos="0">
                    <a:srgbClr val="E4E4E4"/>
                  </a:gs>
                  <a:gs pos="100000">
                    <a:srgbClr val="FFFFFF"/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wrap="none" lIns="0" tIns="0" rIns="0" bIns="0" anchor="ctr"/>
              <a:lstStyle>
                <a:defPPr>
                  <a:defRPr lang="ko-KR"/>
                </a:defPPr>
                <a:lvl1pPr marL="0" algn="ctr" defTabSz="882650" eaLnBrk="1" latinLnBrk="0" hangingPunct="1">
                  <a:defRPr sz="100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defRPr>
                </a:lvl1pPr>
                <a:lvl2pPr marL="742950" indent="-28575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2pPr>
                <a:lvl3pPr marL="11430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3pPr>
                <a:lvl4pPr marL="16002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4pPr>
                <a:lvl5pPr marL="20574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5pPr>
                <a:lvl6pPr marL="25146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6pPr>
                <a:lvl7pPr marL="29718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7pPr>
                <a:lvl8pPr marL="34290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8pPr>
                <a:lvl9pPr marL="38862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9pPr>
              </a:lstStyle>
              <a:p>
                <a:endParaRPr lang="ko-KR" altLang="en-US" sz="1100" b="1" dirty="0"/>
              </a:p>
            </p:txBody>
          </p:sp>
          <p:sp>
            <p:nvSpPr>
              <p:cNvPr id="39" name="AutoShape 34"/>
              <p:cNvSpPr>
                <a:spLocks noChangeArrowheads="1"/>
              </p:cNvSpPr>
              <p:nvPr/>
            </p:nvSpPr>
            <p:spPr bwMode="auto">
              <a:xfrm>
                <a:off x="1679686" y="1699432"/>
                <a:ext cx="275051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marL="171450" indent="-171450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계약기간 </a:t>
                </a:r>
                <a:r>
                  <a:rPr lang="ko-KR" altLang="en-US" dirty="0" err="1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종료후</a:t>
                </a: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 </a:t>
                </a:r>
                <a: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/>
                </a:r>
                <a:b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</a:br>
                <a:r>
                  <a:rPr lang="ko-KR" altLang="en-US" b="1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소유권 양도</a:t>
                </a:r>
                <a:endParaRPr lang="ko-KR" altLang="en-US" b="1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488039" y="2792774"/>
              <a:ext cx="3996909" cy="1128435"/>
              <a:chOff x="488039" y="2792774"/>
              <a:chExt cx="3996909" cy="1128435"/>
            </a:xfrm>
          </p:grpSpPr>
          <p:sp>
            <p:nvSpPr>
              <p:cNvPr id="32" name="Text Box 49"/>
              <p:cNvSpPr txBox="1">
                <a:spLocks noChangeArrowheads="1"/>
              </p:cNvSpPr>
              <p:nvPr/>
            </p:nvSpPr>
            <p:spPr bwMode="auto">
              <a:xfrm>
                <a:off x="488039" y="2792774"/>
                <a:ext cx="1128435" cy="1128435"/>
              </a:xfrm>
              <a:prstGeom prst="ellipse">
                <a:avLst/>
              </a:prstGeom>
              <a:solidFill>
                <a:srgbClr val="61ACFF"/>
              </a:solidFill>
              <a:ln>
                <a:noFill/>
              </a:ln>
              <a:effectLst/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marR="0" lvl="0" indent="0" algn="ctr" defTabSz="914400" eaLnBrk="1" latinLnBrk="0" hangingPunct="1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나눔고딕" panose="020D0604000000000000" pitchFamily="50" charset="-127"/>
                    <a:ea typeface="나눔고딕" panose="020D0604000000000000" pitchFamily="50" charset="-127"/>
                    <a:cs typeface="굴림" pitchFamily="50" charset="-127"/>
                  </a:defRPr>
                </a:lvl1pPr>
                <a:lvl2pPr defTabSz="914400" eaLnBrk="1" hangingPunct="1">
                  <a:defRPr sz="1800">
                    <a:latin typeface="+mn-lt"/>
                    <a:ea typeface="+mn-ea"/>
                  </a:defRPr>
                </a:lvl2pPr>
                <a:lvl3pPr defTabSz="914400" eaLnBrk="1" hangingPunct="1">
                  <a:defRPr sz="1800">
                    <a:latin typeface="+mn-lt"/>
                    <a:ea typeface="+mn-ea"/>
                  </a:defRPr>
                </a:lvl3pPr>
                <a:lvl4pPr defTabSz="914400" eaLnBrk="1" hangingPunct="1">
                  <a:defRPr sz="1800">
                    <a:latin typeface="+mn-lt"/>
                    <a:ea typeface="+mn-ea"/>
                  </a:defRPr>
                </a:lvl4pPr>
                <a:lvl5pPr defTabSz="914400" eaLnBrk="1" hangingPunct="1">
                  <a:defRPr sz="1800">
                    <a:latin typeface="+mn-lt"/>
                    <a:ea typeface="+mn-ea"/>
                  </a:defRPr>
                </a:lvl5pPr>
                <a:lvl6pPr>
                  <a:defRPr sz="1800">
                    <a:latin typeface="+mn-lt"/>
                    <a:ea typeface="+mn-ea"/>
                  </a:defRPr>
                </a:lvl6pPr>
                <a:lvl7pPr>
                  <a:defRPr sz="1800">
                    <a:latin typeface="+mn-lt"/>
                    <a:ea typeface="+mn-ea"/>
                  </a:defRPr>
                </a:lvl7pPr>
                <a:lvl8pPr>
                  <a:defRPr sz="1800">
                    <a:latin typeface="+mn-lt"/>
                    <a:ea typeface="+mn-ea"/>
                  </a:defRPr>
                </a:lvl8pPr>
                <a:lvl9pPr>
                  <a:defRPr sz="1800">
                    <a:latin typeface="+mn-lt"/>
                    <a:ea typeface="+mn-ea"/>
                  </a:defRPr>
                </a:lvl9pPr>
              </a:lstStyle>
              <a:p>
                <a:r>
                  <a:rPr lang="ko-KR" altLang="en-US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소유권</a:t>
                </a:r>
                <a: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/>
                </a:r>
                <a:b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</a:br>
                <a:r>
                  <a:rPr lang="ko-KR" altLang="en-US" sz="2000" b="1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미이전형</a:t>
                </a:r>
                <a:endParaRPr lang="ko-KR" altLang="en-US" sz="2000" b="1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33" name="TextBox 20"/>
              <p:cNvSpPr txBox="1">
                <a:spLocks noChangeArrowheads="1"/>
              </p:cNvSpPr>
              <p:nvPr/>
            </p:nvSpPr>
            <p:spPr bwMode="auto">
              <a:xfrm>
                <a:off x="1679686" y="3682245"/>
                <a:ext cx="2805262" cy="166394"/>
              </a:xfrm>
              <a:prstGeom prst="rect">
                <a:avLst/>
              </a:prstGeom>
              <a:gradFill flip="none" rotWithShape="0">
                <a:gsLst>
                  <a:gs pos="0">
                    <a:srgbClr val="E4E4E4"/>
                  </a:gs>
                  <a:gs pos="100000">
                    <a:srgbClr val="FFFFFF"/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wrap="none" lIns="0" tIns="0" rIns="0" bIns="0" anchor="ctr"/>
              <a:lstStyle>
                <a:defPPr>
                  <a:defRPr lang="ko-KR"/>
                </a:defPPr>
                <a:lvl1pPr marL="0" algn="ctr" defTabSz="882650" eaLnBrk="1" latinLnBrk="0" hangingPunct="1">
                  <a:defRPr sz="100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defRPr>
                </a:lvl1pPr>
                <a:lvl2pPr marL="742950" indent="-28575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2pPr>
                <a:lvl3pPr marL="11430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3pPr>
                <a:lvl4pPr marL="16002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4pPr>
                <a:lvl5pPr marL="20574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5pPr>
                <a:lvl6pPr marL="25146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6pPr>
                <a:lvl7pPr marL="29718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7pPr>
                <a:lvl8pPr marL="34290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8pPr>
                <a:lvl9pPr marL="38862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9pPr>
              </a:lstStyle>
              <a:p>
                <a:endParaRPr lang="ko-KR" altLang="en-US" sz="1100" b="1" dirty="0"/>
              </a:p>
            </p:txBody>
          </p:sp>
          <p:sp>
            <p:nvSpPr>
              <p:cNvPr id="36" name="AutoShape 34"/>
              <p:cNvSpPr>
                <a:spLocks noChangeArrowheads="1"/>
              </p:cNvSpPr>
              <p:nvPr/>
            </p:nvSpPr>
            <p:spPr bwMode="auto">
              <a:xfrm>
                <a:off x="1679686" y="3007422"/>
                <a:ext cx="275051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marL="171450" indent="-171450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계약기간 </a:t>
                </a:r>
                <a:r>
                  <a:rPr lang="ko-KR" altLang="en-US" dirty="0" err="1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종료후</a:t>
                </a: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 </a:t>
                </a:r>
                <a: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/>
                </a:r>
                <a:b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</a:br>
                <a:r>
                  <a:rPr lang="ko-KR" altLang="en-US" b="1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소유권 미양도 </a:t>
                </a:r>
                <a: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(</a:t>
                </a: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임대</a:t>
                </a:r>
                <a: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)</a:t>
                </a:r>
                <a:endParaRPr lang="ko-KR" altLang="en-US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512197" y="4100765"/>
              <a:ext cx="3972751" cy="1128435"/>
              <a:chOff x="512197" y="4100765"/>
              <a:chExt cx="3972751" cy="1128435"/>
            </a:xfrm>
          </p:grpSpPr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512197" y="4100765"/>
                <a:ext cx="1128435" cy="1128435"/>
              </a:xfrm>
              <a:prstGeom prst="ellipse">
                <a:avLst/>
              </a:prstGeom>
              <a:solidFill>
                <a:srgbClr val="61ACFF"/>
              </a:solidFill>
              <a:ln>
                <a:noFill/>
              </a:ln>
              <a:effectLst/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marR="0" lvl="0" indent="0" algn="ctr" defTabSz="914400" eaLnBrk="1" latinLnBrk="0" hangingPunct="1">
                  <a:lnSpc>
                    <a:spcPct val="100000"/>
                  </a:lnSpc>
                  <a:buClrTx/>
                  <a:buSzTx/>
                  <a:buFontTx/>
                  <a:buNone/>
                  <a:tabLst/>
                  <a:defRPr sz="900" i="0" u="none" strike="noStrike" cap="none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나눔고딕" panose="020D0604000000000000" pitchFamily="50" charset="-127"/>
                    <a:ea typeface="나눔고딕" panose="020D0604000000000000" pitchFamily="50" charset="-127"/>
                    <a:cs typeface="굴림" pitchFamily="50" charset="-127"/>
                  </a:defRPr>
                </a:lvl1pPr>
                <a:lvl2pPr defTabSz="914400" eaLnBrk="1" hangingPunct="1">
                  <a:defRPr sz="1800">
                    <a:latin typeface="+mn-lt"/>
                    <a:ea typeface="+mn-ea"/>
                  </a:defRPr>
                </a:lvl2pPr>
                <a:lvl3pPr defTabSz="914400" eaLnBrk="1" hangingPunct="1">
                  <a:defRPr sz="1800">
                    <a:latin typeface="+mn-lt"/>
                    <a:ea typeface="+mn-ea"/>
                  </a:defRPr>
                </a:lvl3pPr>
                <a:lvl4pPr defTabSz="914400" eaLnBrk="1" hangingPunct="1">
                  <a:defRPr sz="1800">
                    <a:latin typeface="+mn-lt"/>
                    <a:ea typeface="+mn-ea"/>
                  </a:defRPr>
                </a:lvl4pPr>
                <a:lvl5pPr defTabSz="914400" eaLnBrk="1" hangingPunct="1">
                  <a:defRPr sz="1800">
                    <a:latin typeface="+mn-lt"/>
                    <a:ea typeface="+mn-ea"/>
                  </a:defRPr>
                </a:lvl5pPr>
                <a:lvl6pPr>
                  <a:defRPr sz="1800">
                    <a:latin typeface="+mn-lt"/>
                    <a:ea typeface="+mn-ea"/>
                  </a:defRPr>
                </a:lvl6pPr>
                <a:lvl7pPr>
                  <a:defRPr sz="1800">
                    <a:latin typeface="+mn-lt"/>
                    <a:ea typeface="+mn-ea"/>
                  </a:defRPr>
                </a:lvl7pPr>
                <a:lvl8pPr>
                  <a:defRPr sz="1800">
                    <a:latin typeface="+mn-lt"/>
                    <a:ea typeface="+mn-ea"/>
                  </a:defRPr>
                </a:lvl8pPr>
                <a:lvl9pPr>
                  <a:defRPr sz="1800">
                    <a:latin typeface="+mn-lt"/>
                    <a:ea typeface="+mn-ea"/>
                  </a:defRPr>
                </a:lvl9pPr>
              </a:lstStyle>
              <a:p>
                <a:r>
                  <a:rPr lang="ko-KR" altLang="en-US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맞춤형</a:t>
                </a:r>
                <a: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/>
                </a:r>
                <a:br>
                  <a:rPr lang="en-US" altLang="ko-KR" sz="2000" b="1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</a:br>
                <a:r>
                  <a:rPr lang="ko-KR" altLang="en-US" sz="2000" b="1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호스팅</a:t>
                </a:r>
                <a:endParaRPr lang="ko-KR" altLang="en-US" sz="2000" b="1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sp>
            <p:nvSpPr>
              <p:cNvPr id="23" name="TextBox 20"/>
              <p:cNvSpPr txBox="1">
                <a:spLocks noChangeArrowheads="1"/>
              </p:cNvSpPr>
              <p:nvPr/>
            </p:nvSpPr>
            <p:spPr bwMode="auto">
              <a:xfrm>
                <a:off x="1679686" y="4990236"/>
                <a:ext cx="2805262" cy="166394"/>
              </a:xfrm>
              <a:prstGeom prst="rect">
                <a:avLst/>
              </a:prstGeom>
              <a:gradFill flip="none" rotWithShape="0">
                <a:gsLst>
                  <a:gs pos="0">
                    <a:srgbClr val="E4E4E4"/>
                  </a:gs>
                  <a:gs pos="100000">
                    <a:srgbClr val="FFFFFF"/>
                  </a:gs>
                </a:gsLst>
                <a:lin ang="16200000" scaled="1"/>
                <a:tileRect/>
              </a:gradFill>
              <a:ln>
                <a:noFill/>
              </a:ln>
            </p:spPr>
            <p:txBody>
              <a:bodyPr wrap="none" lIns="0" tIns="0" rIns="0" bIns="0" anchor="ctr"/>
              <a:lstStyle>
                <a:defPPr>
                  <a:defRPr lang="ko-KR"/>
                </a:defPPr>
                <a:lvl1pPr marL="0" algn="ctr" defTabSz="882650" eaLnBrk="1" latinLnBrk="0" hangingPunct="1">
                  <a:defRPr sz="100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Times New Roman" pitchFamily="18" charset="0"/>
                  </a:defRPr>
                </a:lvl1pPr>
                <a:lvl2pPr marL="742950" indent="-28575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2pPr>
                <a:lvl3pPr marL="11430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3pPr>
                <a:lvl4pPr marL="16002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4pPr>
                <a:lvl5pPr marL="2057400" indent="-228600" defTabSz="882650" eaLnBrk="0" hangingPunct="0">
                  <a:defRPr sz="1000">
                    <a:latin typeface="산돌고딕B" pitchFamily="18" charset="-127"/>
                    <a:ea typeface="-윤명조360" pitchFamily="18" charset="-127"/>
                  </a:defRPr>
                </a:lvl5pPr>
                <a:lvl6pPr marL="25146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6pPr>
                <a:lvl7pPr marL="29718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7pPr>
                <a:lvl8pPr marL="34290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8pPr>
                <a:lvl9pPr marL="3886200" indent="-228600" defTabSz="8826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000">
                    <a:latin typeface="산돌고딕B" pitchFamily="18" charset="-127"/>
                    <a:ea typeface="-윤명조360" pitchFamily="18" charset="-127"/>
                  </a:defRPr>
                </a:lvl9pPr>
              </a:lstStyle>
              <a:p>
                <a:endParaRPr lang="ko-KR" altLang="en-US" sz="1100" b="1" dirty="0"/>
              </a:p>
            </p:txBody>
          </p:sp>
          <p:sp>
            <p:nvSpPr>
              <p:cNvPr id="24" name="AutoShape 34"/>
              <p:cNvSpPr>
                <a:spLocks noChangeArrowheads="1"/>
              </p:cNvSpPr>
              <p:nvPr/>
            </p:nvSpPr>
            <p:spPr bwMode="auto">
              <a:xfrm>
                <a:off x="1679686" y="4315413"/>
                <a:ext cx="275051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 anchorCtr="0">
                <a:spAutoFit/>
              </a:bodyPr>
              <a:lstStyle/>
              <a:p>
                <a:pPr marL="171450" indent="-171450" eaLnBrk="1" latinLnBrk="0" hangingPunct="1">
                  <a:spcBef>
                    <a:spcPct val="0"/>
                  </a:spcBef>
                  <a:buClr>
                    <a:srgbClr val="0085CD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ko-KR" altLang="en-US" b="1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맞춤형 컨설팅</a:t>
                </a: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으로</a:t>
                </a:r>
                <a: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/>
                </a:r>
                <a:br>
                  <a:rPr lang="en-US" altLang="ko-KR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</a:br>
                <a:r>
                  <a:rPr lang="ko-KR" altLang="en-US" dirty="0" smtClean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" panose="020D0604000000000000" pitchFamily="50" charset="-127"/>
                    <a:ea typeface="나눔고딕" panose="020D0604000000000000" pitchFamily="50" charset="-127"/>
                    <a:cs typeface="Arial" charset="0"/>
                  </a:rPr>
                  <a:t>서버 및 시스템 제안</a:t>
                </a:r>
                <a:endParaRPr lang="ko-KR" altLang="en-US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endParaRPr>
              </a:p>
            </p:txBody>
          </p:sp>
        </p:grpSp>
      </p:grpSp>
      <p:grpSp>
        <p:nvGrpSpPr>
          <p:cNvPr id="40" name="그룹 39"/>
          <p:cNvGrpSpPr/>
          <p:nvPr/>
        </p:nvGrpSpPr>
        <p:grpSpPr>
          <a:xfrm>
            <a:off x="4376562" y="1758463"/>
            <a:ext cx="5015996" cy="887728"/>
            <a:chOff x="4581520" y="1624452"/>
            <a:chExt cx="5015996" cy="887728"/>
          </a:xfrm>
        </p:grpSpPr>
        <p:sp>
          <p:nvSpPr>
            <p:cNvPr id="41" name="직사각형 44"/>
            <p:cNvSpPr>
              <a:spLocks noChangeArrowheads="1"/>
            </p:cNvSpPr>
            <p:nvPr/>
          </p:nvSpPr>
          <p:spPr bwMode="ltGray">
            <a:xfrm>
              <a:off x="5523921" y="1624452"/>
              <a:ext cx="4073595" cy="887728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2" name="Text Box 697"/>
            <p:cNvSpPr txBox="1">
              <a:spLocks noChangeArrowheads="1"/>
            </p:cNvSpPr>
            <p:nvPr/>
          </p:nvSpPr>
          <p:spPr bwMode="ltGray">
            <a:xfrm>
              <a:off x="5611867" y="1804170"/>
              <a:ext cx="3949647" cy="538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lnSpc>
                  <a:spcPts val="2100"/>
                </a:lnSpc>
                <a:spcBef>
                  <a:spcPts val="0"/>
                </a:spcBef>
                <a:defRPr/>
              </a:pP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월비용으로 임대하고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,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계약기간 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(12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개월 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/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24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개월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) 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종료 후 </a:t>
              </a:r>
              <a:r>
                <a:rPr lang="ko-KR" altLang="en-US" sz="1400" kern="1200" dirty="0" err="1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고객사에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 소유권을 이전</a:t>
              </a:r>
              <a:endParaRPr lang="en-US" altLang="ko-KR" sz="14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5204834" y="1782366"/>
              <a:ext cx="296529" cy="262082"/>
              <a:chOff x="6801447" y="2600616"/>
              <a:chExt cx="577851" cy="464294"/>
            </a:xfrm>
          </p:grpSpPr>
          <p:sp>
            <p:nvSpPr>
              <p:cNvPr id="45" name="Freeform 93"/>
              <p:cNvSpPr>
                <a:spLocks noEditPoints="1"/>
              </p:cNvSpPr>
              <p:nvPr/>
            </p:nvSpPr>
            <p:spPr bwMode="auto">
              <a:xfrm>
                <a:off x="6801447" y="2600616"/>
                <a:ext cx="386253" cy="387593"/>
              </a:xfrm>
              <a:custGeom>
                <a:avLst/>
                <a:gdLst>
                  <a:gd name="T0" fmla="*/ 254 w 2274"/>
                  <a:gd name="T1" fmla="*/ 163 h 2274"/>
                  <a:gd name="T2" fmla="*/ 215 w 2274"/>
                  <a:gd name="T3" fmla="*/ 181 h 2274"/>
                  <a:gd name="T4" fmla="*/ 184 w 2274"/>
                  <a:gd name="T5" fmla="*/ 211 h 2274"/>
                  <a:gd name="T6" fmla="*/ 165 w 2274"/>
                  <a:gd name="T7" fmla="*/ 247 h 2274"/>
                  <a:gd name="T8" fmla="*/ 160 w 2274"/>
                  <a:gd name="T9" fmla="*/ 285 h 2274"/>
                  <a:gd name="T10" fmla="*/ 168 w 2274"/>
                  <a:gd name="T11" fmla="*/ 328 h 2274"/>
                  <a:gd name="T12" fmla="*/ 190 w 2274"/>
                  <a:gd name="T13" fmla="*/ 366 h 2274"/>
                  <a:gd name="T14" fmla="*/ 223 w 2274"/>
                  <a:gd name="T15" fmla="*/ 393 h 2274"/>
                  <a:gd name="T16" fmla="*/ 260 w 2274"/>
                  <a:gd name="T17" fmla="*/ 406 h 2274"/>
                  <a:gd name="T18" fmla="*/ 300 w 2274"/>
                  <a:gd name="T19" fmla="*/ 408 h 2274"/>
                  <a:gd name="T20" fmla="*/ 342 w 2274"/>
                  <a:gd name="T21" fmla="*/ 395 h 2274"/>
                  <a:gd name="T22" fmla="*/ 376 w 2274"/>
                  <a:gd name="T23" fmla="*/ 369 h 2274"/>
                  <a:gd name="T24" fmla="*/ 400 w 2274"/>
                  <a:gd name="T25" fmla="*/ 333 h 2274"/>
                  <a:gd name="T26" fmla="*/ 409 w 2274"/>
                  <a:gd name="T27" fmla="*/ 297 h 2274"/>
                  <a:gd name="T28" fmla="*/ 406 w 2274"/>
                  <a:gd name="T29" fmla="*/ 254 h 2274"/>
                  <a:gd name="T30" fmla="*/ 388 w 2274"/>
                  <a:gd name="T31" fmla="*/ 215 h 2274"/>
                  <a:gd name="T32" fmla="*/ 358 w 2274"/>
                  <a:gd name="T33" fmla="*/ 184 h 2274"/>
                  <a:gd name="T34" fmla="*/ 322 w 2274"/>
                  <a:gd name="T35" fmla="*/ 165 h 2274"/>
                  <a:gd name="T36" fmla="*/ 285 w 2274"/>
                  <a:gd name="T37" fmla="*/ 160 h 2274"/>
                  <a:gd name="T38" fmla="*/ 329 w 2274"/>
                  <a:gd name="T39" fmla="*/ 1 h 2274"/>
                  <a:gd name="T40" fmla="*/ 337 w 2274"/>
                  <a:gd name="T41" fmla="*/ 13 h 2274"/>
                  <a:gd name="T42" fmla="*/ 376 w 2274"/>
                  <a:gd name="T43" fmla="*/ 83 h 2274"/>
                  <a:gd name="T44" fmla="*/ 442 w 2274"/>
                  <a:gd name="T45" fmla="*/ 53 h 2274"/>
                  <a:gd name="T46" fmla="*/ 454 w 2274"/>
                  <a:gd name="T47" fmla="*/ 53 h 2274"/>
                  <a:gd name="T48" fmla="*/ 516 w 2274"/>
                  <a:gd name="T49" fmla="*/ 115 h 2274"/>
                  <a:gd name="T50" fmla="*/ 516 w 2274"/>
                  <a:gd name="T51" fmla="*/ 127 h 2274"/>
                  <a:gd name="T52" fmla="*/ 484 w 2274"/>
                  <a:gd name="T53" fmla="*/ 189 h 2274"/>
                  <a:gd name="T54" fmla="*/ 497 w 2274"/>
                  <a:gd name="T55" fmla="*/ 221 h 2274"/>
                  <a:gd name="T56" fmla="*/ 565 w 2274"/>
                  <a:gd name="T57" fmla="*/ 236 h 2274"/>
                  <a:gd name="T58" fmla="*/ 569 w 2274"/>
                  <a:gd name="T59" fmla="*/ 324 h 2274"/>
                  <a:gd name="T60" fmla="*/ 561 w 2274"/>
                  <a:gd name="T61" fmla="*/ 336 h 2274"/>
                  <a:gd name="T62" fmla="*/ 492 w 2274"/>
                  <a:gd name="T63" fmla="*/ 362 h 2274"/>
                  <a:gd name="T64" fmla="*/ 514 w 2274"/>
                  <a:gd name="T65" fmla="*/ 438 h 2274"/>
                  <a:gd name="T66" fmla="*/ 517 w 2274"/>
                  <a:gd name="T67" fmla="*/ 450 h 2274"/>
                  <a:gd name="T68" fmla="*/ 458 w 2274"/>
                  <a:gd name="T69" fmla="*/ 514 h 2274"/>
                  <a:gd name="T70" fmla="*/ 446 w 2274"/>
                  <a:gd name="T71" fmla="*/ 517 h 2274"/>
                  <a:gd name="T72" fmla="*/ 389 w 2274"/>
                  <a:gd name="T73" fmla="*/ 480 h 2274"/>
                  <a:gd name="T74" fmla="*/ 360 w 2274"/>
                  <a:gd name="T75" fmla="*/ 493 h 2274"/>
                  <a:gd name="T76" fmla="*/ 336 w 2274"/>
                  <a:gd name="T77" fmla="*/ 561 h 2274"/>
                  <a:gd name="T78" fmla="*/ 324 w 2274"/>
                  <a:gd name="T79" fmla="*/ 569 h 2274"/>
                  <a:gd name="T80" fmla="*/ 236 w 2274"/>
                  <a:gd name="T81" fmla="*/ 565 h 2274"/>
                  <a:gd name="T82" fmla="*/ 221 w 2274"/>
                  <a:gd name="T83" fmla="*/ 496 h 2274"/>
                  <a:gd name="T84" fmla="*/ 180 w 2274"/>
                  <a:gd name="T85" fmla="*/ 480 h 2274"/>
                  <a:gd name="T86" fmla="*/ 123 w 2274"/>
                  <a:gd name="T87" fmla="*/ 517 h 2274"/>
                  <a:gd name="T88" fmla="*/ 111 w 2274"/>
                  <a:gd name="T89" fmla="*/ 514 h 2274"/>
                  <a:gd name="T90" fmla="*/ 52 w 2274"/>
                  <a:gd name="T91" fmla="*/ 450 h 2274"/>
                  <a:gd name="T92" fmla="*/ 56 w 2274"/>
                  <a:gd name="T93" fmla="*/ 438 h 2274"/>
                  <a:gd name="T94" fmla="*/ 80 w 2274"/>
                  <a:gd name="T95" fmla="*/ 371 h 2274"/>
                  <a:gd name="T96" fmla="*/ 14 w 2274"/>
                  <a:gd name="T97" fmla="*/ 337 h 2274"/>
                  <a:gd name="T98" fmla="*/ 1 w 2274"/>
                  <a:gd name="T99" fmla="*/ 329 h 2274"/>
                  <a:gd name="T100" fmla="*/ 1 w 2274"/>
                  <a:gd name="T101" fmla="*/ 240 h 2274"/>
                  <a:gd name="T102" fmla="*/ 14 w 2274"/>
                  <a:gd name="T103" fmla="*/ 232 h 2274"/>
                  <a:gd name="T104" fmla="*/ 83 w 2274"/>
                  <a:gd name="T105" fmla="*/ 193 h 2274"/>
                  <a:gd name="T106" fmla="*/ 53 w 2274"/>
                  <a:gd name="T107" fmla="*/ 127 h 2274"/>
                  <a:gd name="T108" fmla="*/ 53 w 2274"/>
                  <a:gd name="T109" fmla="*/ 115 h 2274"/>
                  <a:gd name="T110" fmla="*/ 115 w 2274"/>
                  <a:gd name="T111" fmla="*/ 53 h 2274"/>
                  <a:gd name="T112" fmla="*/ 127 w 2274"/>
                  <a:gd name="T113" fmla="*/ 53 h 2274"/>
                  <a:gd name="T114" fmla="*/ 189 w 2274"/>
                  <a:gd name="T115" fmla="*/ 84 h 2274"/>
                  <a:gd name="T116" fmla="*/ 221 w 2274"/>
                  <a:gd name="T117" fmla="*/ 72 h 2274"/>
                  <a:gd name="T118" fmla="*/ 236 w 2274"/>
                  <a:gd name="T119" fmla="*/ 4 h 227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274"/>
                  <a:gd name="T181" fmla="*/ 0 h 2274"/>
                  <a:gd name="T182" fmla="*/ 2274 w 2274"/>
                  <a:gd name="T183" fmla="*/ 2274 h 227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274" h="2274">
                    <a:moveTo>
                      <a:pt x="1138" y="638"/>
                    </a:moveTo>
                    <a:lnTo>
                      <a:pt x="1076" y="641"/>
                    </a:lnTo>
                    <a:lnTo>
                      <a:pt x="1017" y="652"/>
                    </a:lnTo>
                    <a:lnTo>
                      <a:pt x="961" y="671"/>
                    </a:lnTo>
                    <a:lnTo>
                      <a:pt x="909" y="693"/>
                    </a:lnTo>
                    <a:lnTo>
                      <a:pt x="858" y="723"/>
                    </a:lnTo>
                    <a:lnTo>
                      <a:pt x="813" y="758"/>
                    </a:lnTo>
                    <a:lnTo>
                      <a:pt x="771" y="799"/>
                    </a:lnTo>
                    <a:lnTo>
                      <a:pt x="734" y="842"/>
                    </a:lnTo>
                    <a:lnTo>
                      <a:pt x="704" y="891"/>
                    </a:lnTo>
                    <a:lnTo>
                      <a:pt x="678" y="943"/>
                    </a:lnTo>
                    <a:lnTo>
                      <a:pt x="661" y="988"/>
                    </a:lnTo>
                    <a:lnTo>
                      <a:pt x="649" y="1036"/>
                    </a:lnTo>
                    <a:lnTo>
                      <a:pt x="642" y="1085"/>
                    </a:lnTo>
                    <a:lnTo>
                      <a:pt x="639" y="1137"/>
                    </a:lnTo>
                    <a:lnTo>
                      <a:pt x="643" y="1198"/>
                    </a:lnTo>
                    <a:lnTo>
                      <a:pt x="653" y="1257"/>
                    </a:lnTo>
                    <a:lnTo>
                      <a:pt x="671" y="1313"/>
                    </a:lnTo>
                    <a:lnTo>
                      <a:pt x="694" y="1367"/>
                    </a:lnTo>
                    <a:lnTo>
                      <a:pt x="723" y="1416"/>
                    </a:lnTo>
                    <a:lnTo>
                      <a:pt x="758" y="1462"/>
                    </a:lnTo>
                    <a:lnTo>
                      <a:pt x="799" y="1503"/>
                    </a:lnTo>
                    <a:lnTo>
                      <a:pt x="843" y="1540"/>
                    </a:lnTo>
                    <a:lnTo>
                      <a:pt x="892" y="1571"/>
                    </a:lnTo>
                    <a:lnTo>
                      <a:pt x="944" y="1597"/>
                    </a:lnTo>
                    <a:lnTo>
                      <a:pt x="989" y="1614"/>
                    </a:lnTo>
                    <a:lnTo>
                      <a:pt x="1037" y="1625"/>
                    </a:lnTo>
                    <a:lnTo>
                      <a:pt x="1086" y="1634"/>
                    </a:lnTo>
                    <a:lnTo>
                      <a:pt x="1138" y="1637"/>
                    </a:lnTo>
                    <a:lnTo>
                      <a:pt x="1199" y="1632"/>
                    </a:lnTo>
                    <a:lnTo>
                      <a:pt x="1258" y="1621"/>
                    </a:lnTo>
                    <a:lnTo>
                      <a:pt x="1314" y="1604"/>
                    </a:lnTo>
                    <a:lnTo>
                      <a:pt x="1367" y="1580"/>
                    </a:lnTo>
                    <a:lnTo>
                      <a:pt x="1417" y="1551"/>
                    </a:lnTo>
                    <a:lnTo>
                      <a:pt x="1463" y="1516"/>
                    </a:lnTo>
                    <a:lnTo>
                      <a:pt x="1504" y="1476"/>
                    </a:lnTo>
                    <a:lnTo>
                      <a:pt x="1540" y="1431"/>
                    </a:lnTo>
                    <a:lnTo>
                      <a:pt x="1571" y="1384"/>
                    </a:lnTo>
                    <a:lnTo>
                      <a:pt x="1598" y="1331"/>
                    </a:lnTo>
                    <a:lnTo>
                      <a:pt x="1615" y="1285"/>
                    </a:lnTo>
                    <a:lnTo>
                      <a:pt x="1626" y="1237"/>
                    </a:lnTo>
                    <a:lnTo>
                      <a:pt x="1635" y="1188"/>
                    </a:lnTo>
                    <a:lnTo>
                      <a:pt x="1637" y="1137"/>
                    </a:lnTo>
                    <a:lnTo>
                      <a:pt x="1633" y="1076"/>
                    </a:lnTo>
                    <a:lnTo>
                      <a:pt x="1622" y="1017"/>
                    </a:lnTo>
                    <a:lnTo>
                      <a:pt x="1605" y="960"/>
                    </a:lnTo>
                    <a:lnTo>
                      <a:pt x="1581" y="908"/>
                    </a:lnTo>
                    <a:lnTo>
                      <a:pt x="1552" y="858"/>
                    </a:lnTo>
                    <a:lnTo>
                      <a:pt x="1516" y="813"/>
                    </a:lnTo>
                    <a:lnTo>
                      <a:pt x="1477" y="770"/>
                    </a:lnTo>
                    <a:lnTo>
                      <a:pt x="1432" y="734"/>
                    </a:lnTo>
                    <a:lnTo>
                      <a:pt x="1384" y="703"/>
                    </a:lnTo>
                    <a:lnTo>
                      <a:pt x="1332" y="678"/>
                    </a:lnTo>
                    <a:lnTo>
                      <a:pt x="1286" y="661"/>
                    </a:lnTo>
                    <a:lnTo>
                      <a:pt x="1238" y="648"/>
                    </a:lnTo>
                    <a:lnTo>
                      <a:pt x="1189" y="641"/>
                    </a:lnTo>
                    <a:lnTo>
                      <a:pt x="1138" y="638"/>
                    </a:lnTo>
                    <a:close/>
                    <a:moveTo>
                      <a:pt x="981" y="0"/>
                    </a:moveTo>
                    <a:lnTo>
                      <a:pt x="1296" y="0"/>
                    </a:lnTo>
                    <a:lnTo>
                      <a:pt x="1315" y="4"/>
                    </a:lnTo>
                    <a:lnTo>
                      <a:pt x="1334" y="15"/>
                    </a:lnTo>
                    <a:lnTo>
                      <a:pt x="1345" y="32"/>
                    </a:lnTo>
                    <a:lnTo>
                      <a:pt x="1349" y="53"/>
                    </a:lnTo>
                    <a:lnTo>
                      <a:pt x="1393" y="288"/>
                    </a:lnTo>
                    <a:lnTo>
                      <a:pt x="1449" y="308"/>
                    </a:lnTo>
                    <a:lnTo>
                      <a:pt x="1504" y="330"/>
                    </a:lnTo>
                    <a:lnTo>
                      <a:pt x="1557" y="357"/>
                    </a:lnTo>
                    <a:lnTo>
                      <a:pt x="1754" y="222"/>
                    </a:lnTo>
                    <a:lnTo>
                      <a:pt x="1768" y="212"/>
                    </a:lnTo>
                    <a:lnTo>
                      <a:pt x="1785" y="207"/>
                    </a:lnTo>
                    <a:lnTo>
                      <a:pt x="1801" y="207"/>
                    </a:lnTo>
                    <a:lnTo>
                      <a:pt x="1816" y="212"/>
                    </a:lnTo>
                    <a:lnTo>
                      <a:pt x="1830" y="222"/>
                    </a:lnTo>
                    <a:lnTo>
                      <a:pt x="2054" y="444"/>
                    </a:lnTo>
                    <a:lnTo>
                      <a:pt x="2064" y="458"/>
                    </a:lnTo>
                    <a:lnTo>
                      <a:pt x="2068" y="474"/>
                    </a:lnTo>
                    <a:lnTo>
                      <a:pt x="2068" y="491"/>
                    </a:lnTo>
                    <a:lnTo>
                      <a:pt x="2064" y="506"/>
                    </a:lnTo>
                    <a:lnTo>
                      <a:pt x="2054" y="520"/>
                    </a:lnTo>
                    <a:lnTo>
                      <a:pt x="1919" y="717"/>
                    </a:lnTo>
                    <a:lnTo>
                      <a:pt x="1937" y="755"/>
                    </a:lnTo>
                    <a:lnTo>
                      <a:pt x="1954" y="792"/>
                    </a:lnTo>
                    <a:lnTo>
                      <a:pt x="1971" y="837"/>
                    </a:lnTo>
                    <a:lnTo>
                      <a:pt x="1986" y="882"/>
                    </a:lnTo>
                    <a:lnTo>
                      <a:pt x="2221" y="927"/>
                    </a:lnTo>
                    <a:lnTo>
                      <a:pt x="2242" y="931"/>
                    </a:lnTo>
                    <a:lnTo>
                      <a:pt x="2259" y="942"/>
                    </a:lnTo>
                    <a:lnTo>
                      <a:pt x="2270" y="959"/>
                    </a:lnTo>
                    <a:lnTo>
                      <a:pt x="2274" y="980"/>
                    </a:lnTo>
                    <a:lnTo>
                      <a:pt x="2274" y="1295"/>
                    </a:lnTo>
                    <a:lnTo>
                      <a:pt x="2270" y="1315"/>
                    </a:lnTo>
                    <a:lnTo>
                      <a:pt x="2259" y="1333"/>
                    </a:lnTo>
                    <a:lnTo>
                      <a:pt x="2242" y="1344"/>
                    </a:lnTo>
                    <a:lnTo>
                      <a:pt x="2221" y="1348"/>
                    </a:lnTo>
                    <a:lnTo>
                      <a:pt x="1986" y="1392"/>
                    </a:lnTo>
                    <a:lnTo>
                      <a:pt x="1966" y="1448"/>
                    </a:lnTo>
                    <a:lnTo>
                      <a:pt x="1944" y="1503"/>
                    </a:lnTo>
                    <a:lnTo>
                      <a:pt x="1919" y="1556"/>
                    </a:lnTo>
                    <a:lnTo>
                      <a:pt x="2054" y="1753"/>
                    </a:lnTo>
                    <a:lnTo>
                      <a:pt x="2064" y="1767"/>
                    </a:lnTo>
                    <a:lnTo>
                      <a:pt x="2068" y="1784"/>
                    </a:lnTo>
                    <a:lnTo>
                      <a:pt x="2068" y="1800"/>
                    </a:lnTo>
                    <a:lnTo>
                      <a:pt x="2064" y="1815"/>
                    </a:lnTo>
                    <a:lnTo>
                      <a:pt x="2054" y="1829"/>
                    </a:lnTo>
                    <a:lnTo>
                      <a:pt x="1830" y="2053"/>
                    </a:lnTo>
                    <a:lnTo>
                      <a:pt x="1816" y="2063"/>
                    </a:lnTo>
                    <a:lnTo>
                      <a:pt x="1801" y="2067"/>
                    </a:lnTo>
                    <a:lnTo>
                      <a:pt x="1785" y="2067"/>
                    </a:lnTo>
                    <a:lnTo>
                      <a:pt x="1768" y="2063"/>
                    </a:lnTo>
                    <a:lnTo>
                      <a:pt x="1754" y="2053"/>
                    </a:lnTo>
                    <a:lnTo>
                      <a:pt x="1557" y="1918"/>
                    </a:lnTo>
                    <a:lnTo>
                      <a:pt x="1521" y="1936"/>
                    </a:lnTo>
                    <a:lnTo>
                      <a:pt x="1483" y="1953"/>
                    </a:lnTo>
                    <a:lnTo>
                      <a:pt x="1438" y="1970"/>
                    </a:lnTo>
                    <a:lnTo>
                      <a:pt x="1393" y="1985"/>
                    </a:lnTo>
                    <a:lnTo>
                      <a:pt x="1349" y="2220"/>
                    </a:lnTo>
                    <a:lnTo>
                      <a:pt x="1345" y="2241"/>
                    </a:lnTo>
                    <a:lnTo>
                      <a:pt x="1334" y="2258"/>
                    </a:lnTo>
                    <a:lnTo>
                      <a:pt x="1315" y="2269"/>
                    </a:lnTo>
                    <a:lnTo>
                      <a:pt x="1296" y="2274"/>
                    </a:lnTo>
                    <a:lnTo>
                      <a:pt x="981" y="2274"/>
                    </a:lnTo>
                    <a:lnTo>
                      <a:pt x="960" y="2269"/>
                    </a:lnTo>
                    <a:lnTo>
                      <a:pt x="943" y="2258"/>
                    </a:lnTo>
                    <a:lnTo>
                      <a:pt x="931" y="2241"/>
                    </a:lnTo>
                    <a:lnTo>
                      <a:pt x="927" y="2220"/>
                    </a:lnTo>
                    <a:lnTo>
                      <a:pt x="882" y="1985"/>
                    </a:lnTo>
                    <a:lnTo>
                      <a:pt x="826" y="1966"/>
                    </a:lnTo>
                    <a:lnTo>
                      <a:pt x="771" y="1943"/>
                    </a:lnTo>
                    <a:lnTo>
                      <a:pt x="718" y="1918"/>
                    </a:lnTo>
                    <a:lnTo>
                      <a:pt x="521" y="2053"/>
                    </a:lnTo>
                    <a:lnTo>
                      <a:pt x="507" y="2063"/>
                    </a:lnTo>
                    <a:lnTo>
                      <a:pt x="491" y="2067"/>
                    </a:lnTo>
                    <a:lnTo>
                      <a:pt x="474" y="2067"/>
                    </a:lnTo>
                    <a:lnTo>
                      <a:pt x="459" y="2063"/>
                    </a:lnTo>
                    <a:lnTo>
                      <a:pt x="445" y="2053"/>
                    </a:lnTo>
                    <a:lnTo>
                      <a:pt x="223" y="1829"/>
                    </a:lnTo>
                    <a:lnTo>
                      <a:pt x="213" y="1815"/>
                    </a:lnTo>
                    <a:lnTo>
                      <a:pt x="207" y="1800"/>
                    </a:lnTo>
                    <a:lnTo>
                      <a:pt x="207" y="1784"/>
                    </a:lnTo>
                    <a:lnTo>
                      <a:pt x="213" y="1767"/>
                    </a:lnTo>
                    <a:lnTo>
                      <a:pt x="223" y="1753"/>
                    </a:lnTo>
                    <a:lnTo>
                      <a:pt x="358" y="1556"/>
                    </a:lnTo>
                    <a:lnTo>
                      <a:pt x="338" y="1520"/>
                    </a:lnTo>
                    <a:lnTo>
                      <a:pt x="321" y="1482"/>
                    </a:lnTo>
                    <a:lnTo>
                      <a:pt x="304" y="1437"/>
                    </a:lnTo>
                    <a:lnTo>
                      <a:pt x="289" y="1392"/>
                    </a:lnTo>
                    <a:lnTo>
                      <a:pt x="54" y="1348"/>
                    </a:lnTo>
                    <a:lnTo>
                      <a:pt x="33" y="1344"/>
                    </a:lnTo>
                    <a:lnTo>
                      <a:pt x="16" y="1333"/>
                    </a:lnTo>
                    <a:lnTo>
                      <a:pt x="5" y="1315"/>
                    </a:lnTo>
                    <a:lnTo>
                      <a:pt x="0" y="1295"/>
                    </a:lnTo>
                    <a:lnTo>
                      <a:pt x="0" y="980"/>
                    </a:lnTo>
                    <a:lnTo>
                      <a:pt x="5" y="959"/>
                    </a:lnTo>
                    <a:lnTo>
                      <a:pt x="16" y="942"/>
                    </a:lnTo>
                    <a:lnTo>
                      <a:pt x="33" y="931"/>
                    </a:lnTo>
                    <a:lnTo>
                      <a:pt x="54" y="927"/>
                    </a:lnTo>
                    <a:lnTo>
                      <a:pt x="289" y="882"/>
                    </a:lnTo>
                    <a:lnTo>
                      <a:pt x="308" y="825"/>
                    </a:lnTo>
                    <a:lnTo>
                      <a:pt x="331" y="770"/>
                    </a:lnTo>
                    <a:lnTo>
                      <a:pt x="358" y="717"/>
                    </a:lnTo>
                    <a:lnTo>
                      <a:pt x="223" y="520"/>
                    </a:lnTo>
                    <a:lnTo>
                      <a:pt x="213" y="506"/>
                    </a:lnTo>
                    <a:lnTo>
                      <a:pt x="207" y="491"/>
                    </a:lnTo>
                    <a:lnTo>
                      <a:pt x="207" y="474"/>
                    </a:lnTo>
                    <a:lnTo>
                      <a:pt x="213" y="458"/>
                    </a:lnTo>
                    <a:lnTo>
                      <a:pt x="223" y="444"/>
                    </a:lnTo>
                    <a:lnTo>
                      <a:pt x="445" y="222"/>
                    </a:lnTo>
                    <a:lnTo>
                      <a:pt x="459" y="212"/>
                    </a:lnTo>
                    <a:lnTo>
                      <a:pt x="474" y="207"/>
                    </a:lnTo>
                    <a:lnTo>
                      <a:pt x="491" y="207"/>
                    </a:lnTo>
                    <a:lnTo>
                      <a:pt x="507" y="212"/>
                    </a:lnTo>
                    <a:lnTo>
                      <a:pt x="521" y="222"/>
                    </a:lnTo>
                    <a:lnTo>
                      <a:pt x="718" y="357"/>
                    </a:lnTo>
                    <a:lnTo>
                      <a:pt x="756" y="337"/>
                    </a:lnTo>
                    <a:lnTo>
                      <a:pt x="792" y="321"/>
                    </a:lnTo>
                    <a:lnTo>
                      <a:pt x="837" y="304"/>
                    </a:lnTo>
                    <a:lnTo>
                      <a:pt x="882" y="288"/>
                    </a:lnTo>
                    <a:lnTo>
                      <a:pt x="927" y="53"/>
                    </a:lnTo>
                    <a:lnTo>
                      <a:pt x="931" y="32"/>
                    </a:lnTo>
                    <a:lnTo>
                      <a:pt x="943" y="15"/>
                    </a:lnTo>
                    <a:lnTo>
                      <a:pt x="960" y="4"/>
                    </a:lnTo>
                    <a:lnTo>
                      <a:pt x="981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  <p:sp>
            <p:nvSpPr>
              <p:cNvPr id="46" name="Freeform 94"/>
              <p:cNvSpPr>
                <a:spLocks noEditPoints="1"/>
              </p:cNvSpPr>
              <p:nvPr/>
            </p:nvSpPr>
            <p:spPr bwMode="auto">
              <a:xfrm>
                <a:off x="7140480" y="2825263"/>
                <a:ext cx="238818" cy="239647"/>
              </a:xfrm>
              <a:custGeom>
                <a:avLst/>
                <a:gdLst>
                  <a:gd name="T0" fmla="*/ 153 w 1407"/>
                  <a:gd name="T1" fmla="*/ 102 h 1406"/>
                  <a:gd name="T2" fmla="*/ 123 w 1407"/>
                  <a:gd name="T3" fmla="*/ 119 h 1406"/>
                  <a:gd name="T4" fmla="*/ 105 w 1407"/>
                  <a:gd name="T5" fmla="*/ 146 h 1406"/>
                  <a:gd name="T6" fmla="*/ 99 w 1407"/>
                  <a:gd name="T7" fmla="*/ 176 h 1406"/>
                  <a:gd name="T8" fmla="*/ 106 w 1407"/>
                  <a:gd name="T9" fmla="*/ 209 h 1406"/>
                  <a:gd name="T10" fmla="*/ 126 w 1407"/>
                  <a:gd name="T11" fmla="*/ 235 h 1406"/>
                  <a:gd name="T12" fmla="*/ 155 w 1407"/>
                  <a:gd name="T13" fmla="*/ 250 h 1406"/>
                  <a:gd name="T14" fmla="*/ 187 w 1407"/>
                  <a:gd name="T15" fmla="*/ 252 h 1406"/>
                  <a:gd name="T16" fmla="*/ 218 w 1407"/>
                  <a:gd name="T17" fmla="*/ 240 h 1406"/>
                  <a:gd name="T18" fmla="*/ 242 w 1407"/>
                  <a:gd name="T19" fmla="*/ 216 h 1406"/>
                  <a:gd name="T20" fmla="*/ 252 w 1407"/>
                  <a:gd name="T21" fmla="*/ 186 h 1406"/>
                  <a:gd name="T22" fmla="*/ 249 w 1407"/>
                  <a:gd name="T23" fmla="*/ 153 h 1406"/>
                  <a:gd name="T24" fmla="*/ 232 w 1407"/>
                  <a:gd name="T25" fmla="*/ 124 h 1406"/>
                  <a:gd name="T26" fmla="*/ 205 w 1407"/>
                  <a:gd name="T27" fmla="*/ 105 h 1406"/>
                  <a:gd name="T28" fmla="*/ 176 w 1407"/>
                  <a:gd name="T29" fmla="*/ 99 h 1406"/>
                  <a:gd name="T30" fmla="*/ 203 w 1407"/>
                  <a:gd name="T31" fmla="*/ 1 h 1406"/>
                  <a:gd name="T32" fmla="*/ 208 w 1407"/>
                  <a:gd name="T33" fmla="*/ 9 h 1406"/>
                  <a:gd name="T34" fmla="*/ 240 w 1407"/>
                  <a:gd name="T35" fmla="*/ 55 h 1406"/>
                  <a:gd name="T36" fmla="*/ 277 w 1407"/>
                  <a:gd name="T37" fmla="*/ 32 h 1406"/>
                  <a:gd name="T38" fmla="*/ 317 w 1407"/>
                  <a:gd name="T39" fmla="*/ 69 h 1406"/>
                  <a:gd name="T40" fmla="*/ 319 w 1407"/>
                  <a:gd name="T41" fmla="*/ 78 h 1406"/>
                  <a:gd name="T42" fmla="*/ 302 w 1407"/>
                  <a:gd name="T43" fmla="*/ 122 h 1406"/>
                  <a:gd name="T44" fmla="*/ 346 w 1407"/>
                  <a:gd name="T45" fmla="*/ 144 h 1406"/>
                  <a:gd name="T46" fmla="*/ 351 w 1407"/>
                  <a:gd name="T47" fmla="*/ 152 h 1406"/>
                  <a:gd name="T48" fmla="*/ 349 w 1407"/>
                  <a:gd name="T49" fmla="*/ 206 h 1406"/>
                  <a:gd name="T50" fmla="*/ 307 w 1407"/>
                  <a:gd name="T51" fmla="*/ 215 h 1406"/>
                  <a:gd name="T52" fmla="*/ 317 w 1407"/>
                  <a:gd name="T53" fmla="*/ 271 h 1406"/>
                  <a:gd name="T54" fmla="*/ 319 w 1407"/>
                  <a:gd name="T55" fmla="*/ 281 h 1406"/>
                  <a:gd name="T56" fmla="*/ 280 w 1407"/>
                  <a:gd name="T57" fmla="*/ 320 h 1406"/>
                  <a:gd name="T58" fmla="*/ 271 w 1407"/>
                  <a:gd name="T59" fmla="*/ 317 h 1406"/>
                  <a:gd name="T60" fmla="*/ 215 w 1407"/>
                  <a:gd name="T61" fmla="*/ 307 h 1406"/>
                  <a:gd name="T62" fmla="*/ 206 w 1407"/>
                  <a:gd name="T63" fmla="*/ 349 h 1406"/>
                  <a:gd name="T64" fmla="*/ 151 w 1407"/>
                  <a:gd name="T65" fmla="*/ 352 h 1406"/>
                  <a:gd name="T66" fmla="*/ 144 w 1407"/>
                  <a:gd name="T67" fmla="*/ 347 h 1406"/>
                  <a:gd name="T68" fmla="*/ 123 w 1407"/>
                  <a:gd name="T69" fmla="*/ 303 h 1406"/>
                  <a:gd name="T70" fmla="*/ 77 w 1407"/>
                  <a:gd name="T71" fmla="*/ 320 h 1406"/>
                  <a:gd name="T72" fmla="*/ 68 w 1407"/>
                  <a:gd name="T73" fmla="*/ 317 h 1406"/>
                  <a:gd name="T74" fmla="*/ 32 w 1407"/>
                  <a:gd name="T75" fmla="*/ 277 h 1406"/>
                  <a:gd name="T76" fmla="*/ 55 w 1407"/>
                  <a:gd name="T77" fmla="*/ 241 h 1406"/>
                  <a:gd name="T78" fmla="*/ 8 w 1407"/>
                  <a:gd name="T79" fmla="*/ 209 h 1406"/>
                  <a:gd name="T80" fmla="*/ 0 w 1407"/>
                  <a:gd name="T81" fmla="*/ 203 h 1406"/>
                  <a:gd name="T82" fmla="*/ 0 w 1407"/>
                  <a:gd name="T83" fmla="*/ 149 h 1406"/>
                  <a:gd name="T84" fmla="*/ 8 w 1407"/>
                  <a:gd name="T85" fmla="*/ 143 h 1406"/>
                  <a:gd name="T86" fmla="*/ 55 w 1407"/>
                  <a:gd name="T87" fmla="*/ 111 h 1406"/>
                  <a:gd name="T88" fmla="*/ 32 w 1407"/>
                  <a:gd name="T89" fmla="*/ 75 h 1406"/>
                  <a:gd name="T90" fmla="*/ 68 w 1407"/>
                  <a:gd name="T91" fmla="*/ 35 h 1406"/>
                  <a:gd name="T92" fmla="*/ 77 w 1407"/>
                  <a:gd name="T93" fmla="*/ 33 h 1406"/>
                  <a:gd name="T94" fmla="*/ 122 w 1407"/>
                  <a:gd name="T95" fmla="*/ 50 h 1406"/>
                  <a:gd name="T96" fmla="*/ 144 w 1407"/>
                  <a:gd name="T97" fmla="*/ 5 h 1406"/>
                  <a:gd name="T98" fmla="*/ 151 w 1407"/>
                  <a:gd name="T99" fmla="*/ 0 h 140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407"/>
                  <a:gd name="T151" fmla="*/ 0 h 1406"/>
                  <a:gd name="T152" fmla="*/ 1407 w 1407"/>
                  <a:gd name="T153" fmla="*/ 1406 h 140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407" h="1406">
                    <a:moveTo>
                      <a:pt x="704" y="395"/>
                    </a:moveTo>
                    <a:lnTo>
                      <a:pt x="656" y="398"/>
                    </a:lnTo>
                    <a:lnTo>
                      <a:pt x="612" y="408"/>
                    </a:lnTo>
                    <a:lnTo>
                      <a:pt x="570" y="425"/>
                    </a:lnTo>
                    <a:lnTo>
                      <a:pt x="531" y="447"/>
                    </a:lnTo>
                    <a:lnTo>
                      <a:pt x="495" y="475"/>
                    </a:lnTo>
                    <a:lnTo>
                      <a:pt x="466" y="506"/>
                    </a:lnTo>
                    <a:lnTo>
                      <a:pt x="439" y="543"/>
                    </a:lnTo>
                    <a:lnTo>
                      <a:pt x="420" y="584"/>
                    </a:lnTo>
                    <a:lnTo>
                      <a:pt x="405" y="622"/>
                    </a:lnTo>
                    <a:lnTo>
                      <a:pt x="398" y="661"/>
                    </a:lnTo>
                    <a:lnTo>
                      <a:pt x="396" y="703"/>
                    </a:lnTo>
                    <a:lnTo>
                      <a:pt x="398" y="751"/>
                    </a:lnTo>
                    <a:lnTo>
                      <a:pt x="408" y="794"/>
                    </a:lnTo>
                    <a:lnTo>
                      <a:pt x="425" y="837"/>
                    </a:lnTo>
                    <a:lnTo>
                      <a:pt x="448" y="876"/>
                    </a:lnTo>
                    <a:lnTo>
                      <a:pt x="474" y="910"/>
                    </a:lnTo>
                    <a:lnTo>
                      <a:pt x="507" y="941"/>
                    </a:lnTo>
                    <a:lnTo>
                      <a:pt x="543" y="967"/>
                    </a:lnTo>
                    <a:lnTo>
                      <a:pt x="584" y="987"/>
                    </a:lnTo>
                    <a:lnTo>
                      <a:pt x="622" y="1001"/>
                    </a:lnTo>
                    <a:lnTo>
                      <a:pt x="661" y="1008"/>
                    </a:lnTo>
                    <a:lnTo>
                      <a:pt x="704" y="1011"/>
                    </a:lnTo>
                    <a:lnTo>
                      <a:pt x="750" y="1008"/>
                    </a:lnTo>
                    <a:lnTo>
                      <a:pt x="795" y="998"/>
                    </a:lnTo>
                    <a:lnTo>
                      <a:pt x="837" y="981"/>
                    </a:lnTo>
                    <a:lnTo>
                      <a:pt x="875" y="959"/>
                    </a:lnTo>
                    <a:lnTo>
                      <a:pt x="910" y="931"/>
                    </a:lnTo>
                    <a:lnTo>
                      <a:pt x="941" y="900"/>
                    </a:lnTo>
                    <a:lnTo>
                      <a:pt x="968" y="863"/>
                    </a:lnTo>
                    <a:lnTo>
                      <a:pt x="988" y="823"/>
                    </a:lnTo>
                    <a:lnTo>
                      <a:pt x="1000" y="785"/>
                    </a:lnTo>
                    <a:lnTo>
                      <a:pt x="1009" y="745"/>
                    </a:lnTo>
                    <a:lnTo>
                      <a:pt x="1012" y="703"/>
                    </a:lnTo>
                    <a:lnTo>
                      <a:pt x="1009" y="655"/>
                    </a:lnTo>
                    <a:lnTo>
                      <a:pt x="998" y="612"/>
                    </a:lnTo>
                    <a:lnTo>
                      <a:pt x="982" y="569"/>
                    </a:lnTo>
                    <a:lnTo>
                      <a:pt x="960" y="530"/>
                    </a:lnTo>
                    <a:lnTo>
                      <a:pt x="931" y="495"/>
                    </a:lnTo>
                    <a:lnTo>
                      <a:pt x="899" y="465"/>
                    </a:lnTo>
                    <a:lnTo>
                      <a:pt x="864" y="439"/>
                    </a:lnTo>
                    <a:lnTo>
                      <a:pt x="823" y="419"/>
                    </a:lnTo>
                    <a:lnTo>
                      <a:pt x="785" y="405"/>
                    </a:lnTo>
                    <a:lnTo>
                      <a:pt x="746" y="398"/>
                    </a:lnTo>
                    <a:lnTo>
                      <a:pt x="704" y="395"/>
                    </a:lnTo>
                    <a:close/>
                    <a:moveTo>
                      <a:pt x="607" y="0"/>
                    </a:moveTo>
                    <a:lnTo>
                      <a:pt x="801" y="0"/>
                    </a:lnTo>
                    <a:lnTo>
                      <a:pt x="813" y="3"/>
                    </a:lnTo>
                    <a:lnTo>
                      <a:pt x="825" y="10"/>
                    </a:lnTo>
                    <a:lnTo>
                      <a:pt x="832" y="20"/>
                    </a:lnTo>
                    <a:lnTo>
                      <a:pt x="834" y="34"/>
                    </a:lnTo>
                    <a:lnTo>
                      <a:pt x="861" y="179"/>
                    </a:lnTo>
                    <a:lnTo>
                      <a:pt x="913" y="197"/>
                    </a:lnTo>
                    <a:lnTo>
                      <a:pt x="962" y="221"/>
                    </a:lnTo>
                    <a:lnTo>
                      <a:pt x="1085" y="138"/>
                    </a:lnTo>
                    <a:lnTo>
                      <a:pt x="1096" y="129"/>
                    </a:lnTo>
                    <a:lnTo>
                      <a:pt x="1109" y="128"/>
                    </a:lnTo>
                    <a:lnTo>
                      <a:pt x="1121" y="129"/>
                    </a:lnTo>
                    <a:lnTo>
                      <a:pt x="1131" y="138"/>
                    </a:lnTo>
                    <a:lnTo>
                      <a:pt x="1269" y="274"/>
                    </a:lnTo>
                    <a:lnTo>
                      <a:pt x="1276" y="285"/>
                    </a:lnTo>
                    <a:lnTo>
                      <a:pt x="1279" y="298"/>
                    </a:lnTo>
                    <a:lnTo>
                      <a:pt x="1276" y="311"/>
                    </a:lnTo>
                    <a:lnTo>
                      <a:pt x="1269" y="322"/>
                    </a:lnTo>
                    <a:lnTo>
                      <a:pt x="1186" y="444"/>
                    </a:lnTo>
                    <a:lnTo>
                      <a:pt x="1208" y="489"/>
                    </a:lnTo>
                    <a:lnTo>
                      <a:pt x="1228" y="546"/>
                    </a:lnTo>
                    <a:lnTo>
                      <a:pt x="1373" y="572"/>
                    </a:lnTo>
                    <a:lnTo>
                      <a:pt x="1386" y="575"/>
                    </a:lnTo>
                    <a:lnTo>
                      <a:pt x="1397" y="582"/>
                    </a:lnTo>
                    <a:lnTo>
                      <a:pt x="1404" y="593"/>
                    </a:lnTo>
                    <a:lnTo>
                      <a:pt x="1407" y="606"/>
                    </a:lnTo>
                    <a:lnTo>
                      <a:pt x="1407" y="800"/>
                    </a:lnTo>
                    <a:lnTo>
                      <a:pt x="1404" y="813"/>
                    </a:lnTo>
                    <a:lnTo>
                      <a:pt x="1397" y="824"/>
                    </a:lnTo>
                    <a:lnTo>
                      <a:pt x="1386" y="831"/>
                    </a:lnTo>
                    <a:lnTo>
                      <a:pt x="1373" y="834"/>
                    </a:lnTo>
                    <a:lnTo>
                      <a:pt x="1228" y="861"/>
                    </a:lnTo>
                    <a:lnTo>
                      <a:pt x="1210" y="913"/>
                    </a:lnTo>
                    <a:lnTo>
                      <a:pt x="1186" y="962"/>
                    </a:lnTo>
                    <a:lnTo>
                      <a:pt x="1269" y="1084"/>
                    </a:lnTo>
                    <a:lnTo>
                      <a:pt x="1276" y="1095"/>
                    </a:lnTo>
                    <a:lnTo>
                      <a:pt x="1279" y="1108"/>
                    </a:lnTo>
                    <a:lnTo>
                      <a:pt x="1276" y="1121"/>
                    </a:lnTo>
                    <a:lnTo>
                      <a:pt x="1269" y="1132"/>
                    </a:lnTo>
                    <a:lnTo>
                      <a:pt x="1131" y="1268"/>
                    </a:lnTo>
                    <a:lnTo>
                      <a:pt x="1121" y="1277"/>
                    </a:lnTo>
                    <a:lnTo>
                      <a:pt x="1109" y="1278"/>
                    </a:lnTo>
                    <a:lnTo>
                      <a:pt x="1096" y="1277"/>
                    </a:lnTo>
                    <a:lnTo>
                      <a:pt x="1085" y="1268"/>
                    </a:lnTo>
                    <a:lnTo>
                      <a:pt x="962" y="1185"/>
                    </a:lnTo>
                    <a:lnTo>
                      <a:pt x="917" y="1208"/>
                    </a:lnTo>
                    <a:lnTo>
                      <a:pt x="861" y="1228"/>
                    </a:lnTo>
                    <a:lnTo>
                      <a:pt x="834" y="1372"/>
                    </a:lnTo>
                    <a:lnTo>
                      <a:pt x="832" y="1385"/>
                    </a:lnTo>
                    <a:lnTo>
                      <a:pt x="825" y="1396"/>
                    </a:lnTo>
                    <a:lnTo>
                      <a:pt x="813" y="1403"/>
                    </a:lnTo>
                    <a:lnTo>
                      <a:pt x="801" y="1406"/>
                    </a:lnTo>
                    <a:lnTo>
                      <a:pt x="607" y="1406"/>
                    </a:lnTo>
                    <a:lnTo>
                      <a:pt x="594" y="1403"/>
                    </a:lnTo>
                    <a:lnTo>
                      <a:pt x="583" y="1396"/>
                    </a:lnTo>
                    <a:lnTo>
                      <a:pt x="576" y="1385"/>
                    </a:lnTo>
                    <a:lnTo>
                      <a:pt x="573" y="1372"/>
                    </a:lnTo>
                    <a:lnTo>
                      <a:pt x="546" y="1228"/>
                    </a:lnTo>
                    <a:lnTo>
                      <a:pt x="494" y="1209"/>
                    </a:lnTo>
                    <a:lnTo>
                      <a:pt x="445" y="1185"/>
                    </a:lnTo>
                    <a:lnTo>
                      <a:pt x="322" y="1268"/>
                    </a:lnTo>
                    <a:lnTo>
                      <a:pt x="311" y="1277"/>
                    </a:lnTo>
                    <a:lnTo>
                      <a:pt x="299" y="1278"/>
                    </a:lnTo>
                    <a:lnTo>
                      <a:pt x="286" y="1277"/>
                    </a:lnTo>
                    <a:lnTo>
                      <a:pt x="275" y="1268"/>
                    </a:lnTo>
                    <a:lnTo>
                      <a:pt x="137" y="1132"/>
                    </a:lnTo>
                    <a:lnTo>
                      <a:pt x="130" y="1121"/>
                    </a:lnTo>
                    <a:lnTo>
                      <a:pt x="128" y="1108"/>
                    </a:lnTo>
                    <a:lnTo>
                      <a:pt x="130" y="1095"/>
                    </a:lnTo>
                    <a:lnTo>
                      <a:pt x="137" y="1084"/>
                    </a:lnTo>
                    <a:lnTo>
                      <a:pt x="221" y="962"/>
                    </a:lnTo>
                    <a:lnTo>
                      <a:pt x="199" y="917"/>
                    </a:lnTo>
                    <a:lnTo>
                      <a:pt x="179" y="861"/>
                    </a:lnTo>
                    <a:lnTo>
                      <a:pt x="34" y="834"/>
                    </a:lnTo>
                    <a:lnTo>
                      <a:pt x="20" y="831"/>
                    </a:lnTo>
                    <a:lnTo>
                      <a:pt x="10" y="824"/>
                    </a:lnTo>
                    <a:lnTo>
                      <a:pt x="3" y="813"/>
                    </a:lnTo>
                    <a:lnTo>
                      <a:pt x="0" y="800"/>
                    </a:lnTo>
                    <a:lnTo>
                      <a:pt x="0" y="606"/>
                    </a:lnTo>
                    <a:lnTo>
                      <a:pt x="3" y="593"/>
                    </a:lnTo>
                    <a:lnTo>
                      <a:pt x="10" y="582"/>
                    </a:lnTo>
                    <a:lnTo>
                      <a:pt x="20" y="575"/>
                    </a:lnTo>
                    <a:lnTo>
                      <a:pt x="34" y="572"/>
                    </a:lnTo>
                    <a:lnTo>
                      <a:pt x="179" y="546"/>
                    </a:lnTo>
                    <a:lnTo>
                      <a:pt x="197" y="494"/>
                    </a:lnTo>
                    <a:lnTo>
                      <a:pt x="221" y="444"/>
                    </a:lnTo>
                    <a:lnTo>
                      <a:pt x="137" y="322"/>
                    </a:lnTo>
                    <a:lnTo>
                      <a:pt x="130" y="311"/>
                    </a:lnTo>
                    <a:lnTo>
                      <a:pt x="128" y="298"/>
                    </a:lnTo>
                    <a:lnTo>
                      <a:pt x="130" y="285"/>
                    </a:lnTo>
                    <a:lnTo>
                      <a:pt x="137" y="274"/>
                    </a:lnTo>
                    <a:lnTo>
                      <a:pt x="275" y="138"/>
                    </a:lnTo>
                    <a:lnTo>
                      <a:pt x="286" y="129"/>
                    </a:lnTo>
                    <a:lnTo>
                      <a:pt x="299" y="128"/>
                    </a:lnTo>
                    <a:lnTo>
                      <a:pt x="311" y="129"/>
                    </a:lnTo>
                    <a:lnTo>
                      <a:pt x="322" y="138"/>
                    </a:lnTo>
                    <a:lnTo>
                      <a:pt x="445" y="221"/>
                    </a:lnTo>
                    <a:lnTo>
                      <a:pt x="490" y="198"/>
                    </a:lnTo>
                    <a:lnTo>
                      <a:pt x="546" y="179"/>
                    </a:lnTo>
                    <a:lnTo>
                      <a:pt x="573" y="34"/>
                    </a:lnTo>
                    <a:lnTo>
                      <a:pt x="576" y="20"/>
                    </a:lnTo>
                    <a:lnTo>
                      <a:pt x="583" y="10"/>
                    </a:lnTo>
                    <a:lnTo>
                      <a:pt x="594" y="3"/>
                    </a:lnTo>
                    <a:lnTo>
                      <a:pt x="607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</p:grpSp>
        <p:sp>
          <p:nvSpPr>
            <p:cNvPr id="44" name="자유형 43"/>
            <p:cNvSpPr/>
            <p:nvPr/>
          </p:nvSpPr>
          <p:spPr>
            <a:xfrm flipV="1">
              <a:off x="4581520" y="1865148"/>
              <a:ext cx="628106" cy="45719"/>
            </a:xfrm>
            <a:custGeom>
              <a:avLst/>
              <a:gdLst>
                <a:gd name="connsiteX0" fmla="*/ 0 w 466725"/>
                <a:gd name="connsiteY0" fmla="*/ 0 h 0"/>
                <a:gd name="connsiteX1" fmla="*/ 466725 w 4667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6725">
                  <a:moveTo>
                    <a:pt x="0" y="0"/>
                  </a:moveTo>
                  <a:lnTo>
                    <a:pt x="466725" y="0"/>
                  </a:lnTo>
                </a:path>
              </a:pathLst>
            </a:custGeom>
            <a:noFill/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`</a:t>
              </a: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4375302" y="3018603"/>
            <a:ext cx="5015996" cy="887728"/>
            <a:chOff x="4581520" y="1624452"/>
            <a:chExt cx="5015996" cy="887728"/>
          </a:xfrm>
        </p:grpSpPr>
        <p:sp>
          <p:nvSpPr>
            <p:cNvPr id="48" name="직사각형 44"/>
            <p:cNvSpPr>
              <a:spLocks noChangeArrowheads="1"/>
            </p:cNvSpPr>
            <p:nvPr/>
          </p:nvSpPr>
          <p:spPr bwMode="ltGray">
            <a:xfrm>
              <a:off x="5523921" y="1624452"/>
              <a:ext cx="4073595" cy="887728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9" name="Text Box 697"/>
            <p:cNvSpPr txBox="1">
              <a:spLocks noChangeArrowheads="1"/>
            </p:cNvSpPr>
            <p:nvPr/>
          </p:nvSpPr>
          <p:spPr bwMode="ltGray">
            <a:xfrm>
              <a:off x="5611867" y="1804171"/>
              <a:ext cx="3949647" cy="538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lnSpc>
                  <a:spcPts val="2100"/>
                </a:lnSpc>
                <a:spcBef>
                  <a:spcPts val="0"/>
                </a:spcBef>
                <a:defRPr/>
              </a:pP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서버운영 인프라 제공과 운영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/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관리 서비스를 제공하며 월비용으로 저렴하게 서버를 이용</a:t>
              </a:r>
              <a:endParaRPr lang="en-US" altLang="ko-KR" sz="14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5204834" y="1782366"/>
              <a:ext cx="296529" cy="262082"/>
              <a:chOff x="6801447" y="2600616"/>
              <a:chExt cx="577851" cy="464294"/>
            </a:xfrm>
          </p:grpSpPr>
          <p:sp>
            <p:nvSpPr>
              <p:cNvPr id="52" name="Freeform 93"/>
              <p:cNvSpPr>
                <a:spLocks noEditPoints="1"/>
              </p:cNvSpPr>
              <p:nvPr/>
            </p:nvSpPr>
            <p:spPr bwMode="auto">
              <a:xfrm>
                <a:off x="6801447" y="2600616"/>
                <a:ext cx="386253" cy="387593"/>
              </a:xfrm>
              <a:custGeom>
                <a:avLst/>
                <a:gdLst>
                  <a:gd name="T0" fmla="*/ 254 w 2274"/>
                  <a:gd name="T1" fmla="*/ 163 h 2274"/>
                  <a:gd name="T2" fmla="*/ 215 w 2274"/>
                  <a:gd name="T3" fmla="*/ 181 h 2274"/>
                  <a:gd name="T4" fmla="*/ 184 w 2274"/>
                  <a:gd name="T5" fmla="*/ 211 h 2274"/>
                  <a:gd name="T6" fmla="*/ 165 w 2274"/>
                  <a:gd name="T7" fmla="*/ 247 h 2274"/>
                  <a:gd name="T8" fmla="*/ 160 w 2274"/>
                  <a:gd name="T9" fmla="*/ 285 h 2274"/>
                  <a:gd name="T10" fmla="*/ 168 w 2274"/>
                  <a:gd name="T11" fmla="*/ 328 h 2274"/>
                  <a:gd name="T12" fmla="*/ 190 w 2274"/>
                  <a:gd name="T13" fmla="*/ 366 h 2274"/>
                  <a:gd name="T14" fmla="*/ 223 w 2274"/>
                  <a:gd name="T15" fmla="*/ 393 h 2274"/>
                  <a:gd name="T16" fmla="*/ 260 w 2274"/>
                  <a:gd name="T17" fmla="*/ 406 h 2274"/>
                  <a:gd name="T18" fmla="*/ 300 w 2274"/>
                  <a:gd name="T19" fmla="*/ 408 h 2274"/>
                  <a:gd name="T20" fmla="*/ 342 w 2274"/>
                  <a:gd name="T21" fmla="*/ 395 h 2274"/>
                  <a:gd name="T22" fmla="*/ 376 w 2274"/>
                  <a:gd name="T23" fmla="*/ 369 h 2274"/>
                  <a:gd name="T24" fmla="*/ 400 w 2274"/>
                  <a:gd name="T25" fmla="*/ 333 h 2274"/>
                  <a:gd name="T26" fmla="*/ 409 w 2274"/>
                  <a:gd name="T27" fmla="*/ 297 h 2274"/>
                  <a:gd name="T28" fmla="*/ 406 w 2274"/>
                  <a:gd name="T29" fmla="*/ 254 h 2274"/>
                  <a:gd name="T30" fmla="*/ 388 w 2274"/>
                  <a:gd name="T31" fmla="*/ 215 h 2274"/>
                  <a:gd name="T32" fmla="*/ 358 w 2274"/>
                  <a:gd name="T33" fmla="*/ 184 h 2274"/>
                  <a:gd name="T34" fmla="*/ 322 w 2274"/>
                  <a:gd name="T35" fmla="*/ 165 h 2274"/>
                  <a:gd name="T36" fmla="*/ 285 w 2274"/>
                  <a:gd name="T37" fmla="*/ 160 h 2274"/>
                  <a:gd name="T38" fmla="*/ 329 w 2274"/>
                  <a:gd name="T39" fmla="*/ 1 h 2274"/>
                  <a:gd name="T40" fmla="*/ 337 w 2274"/>
                  <a:gd name="T41" fmla="*/ 13 h 2274"/>
                  <a:gd name="T42" fmla="*/ 376 w 2274"/>
                  <a:gd name="T43" fmla="*/ 83 h 2274"/>
                  <a:gd name="T44" fmla="*/ 442 w 2274"/>
                  <a:gd name="T45" fmla="*/ 53 h 2274"/>
                  <a:gd name="T46" fmla="*/ 454 w 2274"/>
                  <a:gd name="T47" fmla="*/ 53 h 2274"/>
                  <a:gd name="T48" fmla="*/ 516 w 2274"/>
                  <a:gd name="T49" fmla="*/ 115 h 2274"/>
                  <a:gd name="T50" fmla="*/ 516 w 2274"/>
                  <a:gd name="T51" fmla="*/ 127 h 2274"/>
                  <a:gd name="T52" fmla="*/ 484 w 2274"/>
                  <a:gd name="T53" fmla="*/ 189 h 2274"/>
                  <a:gd name="T54" fmla="*/ 497 w 2274"/>
                  <a:gd name="T55" fmla="*/ 221 h 2274"/>
                  <a:gd name="T56" fmla="*/ 565 w 2274"/>
                  <a:gd name="T57" fmla="*/ 236 h 2274"/>
                  <a:gd name="T58" fmla="*/ 569 w 2274"/>
                  <a:gd name="T59" fmla="*/ 324 h 2274"/>
                  <a:gd name="T60" fmla="*/ 561 w 2274"/>
                  <a:gd name="T61" fmla="*/ 336 h 2274"/>
                  <a:gd name="T62" fmla="*/ 492 w 2274"/>
                  <a:gd name="T63" fmla="*/ 362 h 2274"/>
                  <a:gd name="T64" fmla="*/ 514 w 2274"/>
                  <a:gd name="T65" fmla="*/ 438 h 2274"/>
                  <a:gd name="T66" fmla="*/ 517 w 2274"/>
                  <a:gd name="T67" fmla="*/ 450 h 2274"/>
                  <a:gd name="T68" fmla="*/ 458 w 2274"/>
                  <a:gd name="T69" fmla="*/ 514 h 2274"/>
                  <a:gd name="T70" fmla="*/ 446 w 2274"/>
                  <a:gd name="T71" fmla="*/ 517 h 2274"/>
                  <a:gd name="T72" fmla="*/ 389 w 2274"/>
                  <a:gd name="T73" fmla="*/ 480 h 2274"/>
                  <a:gd name="T74" fmla="*/ 360 w 2274"/>
                  <a:gd name="T75" fmla="*/ 493 h 2274"/>
                  <a:gd name="T76" fmla="*/ 336 w 2274"/>
                  <a:gd name="T77" fmla="*/ 561 h 2274"/>
                  <a:gd name="T78" fmla="*/ 324 w 2274"/>
                  <a:gd name="T79" fmla="*/ 569 h 2274"/>
                  <a:gd name="T80" fmla="*/ 236 w 2274"/>
                  <a:gd name="T81" fmla="*/ 565 h 2274"/>
                  <a:gd name="T82" fmla="*/ 221 w 2274"/>
                  <a:gd name="T83" fmla="*/ 496 h 2274"/>
                  <a:gd name="T84" fmla="*/ 180 w 2274"/>
                  <a:gd name="T85" fmla="*/ 480 h 2274"/>
                  <a:gd name="T86" fmla="*/ 123 w 2274"/>
                  <a:gd name="T87" fmla="*/ 517 h 2274"/>
                  <a:gd name="T88" fmla="*/ 111 w 2274"/>
                  <a:gd name="T89" fmla="*/ 514 h 2274"/>
                  <a:gd name="T90" fmla="*/ 52 w 2274"/>
                  <a:gd name="T91" fmla="*/ 450 h 2274"/>
                  <a:gd name="T92" fmla="*/ 56 w 2274"/>
                  <a:gd name="T93" fmla="*/ 438 h 2274"/>
                  <a:gd name="T94" fmla="*/ 80 w 2274"/>
                  <a:gd name="T95" fmla="*/ 371 h 2274"/>
                  <a:gd name="T96" fmla="*/ 14 w 2274"/>
                  <a:gd name="T97" fmla="*/ 337 h 2274"/>
                  <a:gd name="T98" fmla="*/ 1 w 2274"/>
                  <a:gd name="T99" fmla="*/ 329 h 2274"/>
                  <a:gd name="T100" fmla="*/ 1 w 2274"/>
                  <a:gd name="T101" fmla="*/ 240 h 2274"/>
                  <a:gd name="T102" fmla="*/ 14 w 2274"/>
                  <a:gd name="T103" fmla="*/ 232 h 2274"/>
                  <a:gd name="T104" fmla="*/ 83 w 2274"/>
                  <a:gd name="T105" fmla="*/ 193 h 2274"/>
                  <a:gd name="T106" fmla="*/ 53 w 2274"/>
                  <a:gd name="T107" fmla="*/ 127 h 2274"/>
                  <a:gd name="T108" fmla="*/ 53 w 2274"/>
                  <a:gd name="T109" fmla="*/ 115 h 2274"/>
                  <a:gd name="T110" fmla="*/ 115 w 2274"/>
                  <a:gd name="T111" fmla="*/ 53 h 2274"/>
                  <a:gd name="T112" fmla="*/ 127 w 2274"/>
                  <a:gd name="T113" fmla="*/ 53 h 2274"/>
                  <a:gd name="T114" fmla="*/ 189 w 2274"/>
                  <a:gd name="T115" fmla="*/ 84 h 2274"/>
                  <a:gd name="T116" fmla="*/ 221 w 2274"/>
                  <a:gd name="T117" fmla="*/ 72 h 2274"/>
                  <a:gd name="T118" fmla="*/ 236 w 2274"/>
                  <a:gd name="T119" fmla="*/ 4 h 227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274"/>
                  <a:gd name="T181" fmla="*/ 0 h 2274"/>
                  <a:gd name="T182" fmla="*/ 2274 w 2274"/>
                  <a:gd name="T183" fmla="*/ 2274 h 227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274" h="2274">
                    <a:moveTo>
                      <a:pt x="1138" y="638"/>
                    </a:moveTo>
                    <a:lnTo>
                      <a:pt x="1076" y="641"/>
                    </a:lnTo>
                    <a:lnTo>
                      <a:pt x="1017" y="652"/>
                    </a:lnTo>
                    <a:lnTo>
                      <a:pt x="961" y="671"/>
                    </a:lnTo>
                    <a:lnTo>
                      <a:pt x="909" y="693"/>
                    </a:lnTo>
                    <a:lnTo>
                      <a:pt x="858" y="723"/>
                    </a:lnTo>
                    <a:lnTo>
                      <a:pt x="813" y="758"/>
                    </a:lnTo>
                    <a:lnTo>
                      <a:pt x="771" y="799"/>
                    </a:lnTo>
                    <a:lnTo>
                      <a:pt x="734" y="842"/>
                    </a:lnTo>
                    <a:lnTo>
                      <a:pt x="704" y="891"/>
                    </a:lnTo>
                    <a:lnTo>
                      <a:pt x="678" y="943"/>
                    </a:lnTo>
                    <a:lnTo>
                      <a:pt x="661" y="988"/>
                    </a:lnTo>
                    <a:lnTo>
                      <a:pt x="649" y="1036"/>
                    </a:lnTo>
                    <a:lnTo>
                      <a:pt x="642" y="1085"/>
                    </a:lnTo>
                    <a:lnTo>
                      <a:pt x="639" y="1137"/>
                    </a:lnTo>
                    <a:lnTo>
                      <a:pt x="643" y="1198"/>
                    </a:lnTo>
                    <a:lnTo>
                      <a:pt x="653" y="1257"/>
                    </a:lnTo>
                    <a:lnTo>
                      <a:pt x="671" y="1313"/>
                    </a:lnTo>
                    <a:lnTo>
                      <a:pt x="694" y="1367"/>
                    </a:lnTo>
                    <a:lnTo>
                      <a:pt x="723" y="1416"/>
                    </a:lnTo>
                    <a:lnTo>
                      <a:pt x="758" y="1462"/>
                    </a:lnTo>
                    <a:lnTo>
                      <a:pt x="799" y="1503"/>
                    </a:lnTo>
                    <a:lnTo>
                      <a:pt x="843" y="1540"/>
                    </a:lnTo>
                    <a:lnTo>
                      <a:pt x="892" y="1571"/>
                    </a:lnTo>
                    <a:lnTo>
                      <a:pt x="944" y="1597"/>
                    </a:lnTo>
                    <a:lnTo>
                      <a:pt x="989" y="1614"/>
                    </a:lnTo>
                    <a:lnTo>
                      <a:pt x="1037" y="1625"/>
                    </a:lnTo>
                    <a:lnTo>
                      <a:pt x="1086" y="1634"/>
                    </a:lnTo>
                    <a:lnTo>
                      <a:pt x="1138" y="1637"/>
                    </a:lnTo>
                    <a:lnTo>
                      <a:pt x="1199" y="1632"/>
                    </a:lnTo>
                    <a:lnTo>
                      <a:pt x="1258" y="1621"/>
                    </a:lnTo>
                    <a:lnTo>
                      <a:pt x="1314" y="1604"/>
                    </a:lnTo>
                    <a:lnTo>
                      <a:pt x="1367" y="1580"/>
                    </a:lnTo>
                    <a:lnTo>
                      <a:pt x="1417" y="1551"/>
                    </a:lnTo>
                    <a:lnTo>
                      <a:pt x="1463" y="1516"/>
                    </a:lnTo>
                    <a:lnTo>
                      <a:pt x="1504" y="1476"/>
                    </a:lnTo>
                    <a:lnTo>
                      <a:pt x="1540" y="1431"/>
                    </a:lnTo>
                    <a:lnTo>
                      <a:pt x="1571" y="1384"/>
                    </a:lnTo>
                    <a:lnTo>
                      <a:pt x="1598" y="1331"/>
                    </a:lnTo>
                    <a:lnTo>
                      <a:pt x="1615" y="1285"/>
                    </a:lnTo>
                    <a:lnTo>
                      <a:pt x="1626" y="1237"/>
                    </a:lnTo>
                    <a:lnTo>
                      <a:pt x="1635" y="1188"/>
                    </a:lnTo>
                    <a:lnTo>
                      <a:pt x="1637" y="1137"/>
                    </a:lnTo>
                    <a:lnTo>
                      <a:pt x="1633" y="1076"/>
                    </a:lnTo>
                    <a:lnTo>
                      <a:pt x="1622" y="1017"/>
                    </a:lnTo>
                    <a:lnTo>
                      <a:pt x="1605" y="960"/>
                    </a:lnTo>
                    <a:lnTo>
                      <a:pt x="1581" y="908"/>
                    </a:lnTo>
                    <a:lnTo>
                      <a:pt x="1552" y="858"/>
                    </a:lnTo>
                    <a:lnTo>
                      <a:pt x="1516" y="813"/>
                    </a:lnTo>
                    <a:lnTo>
                      <a:pt x="1477" y="770"/>
                    </a:lnTo>
                    <a:lnTo>
                      <a:pt x="1432" y="734"/>
                    </a:lnTo>
                    <a:lnTo>
                      <a:pt x="1384" y="703"/>
                    </a:lnTo>
                    <a:lnTo>
                      <a:pt x="1332" y="678"/>
                    </a:lnTo>
                    <a:lnTo>
                      <a:pt x="1286" y="661"/>
                    </a:lnTo>
                    <a:lnTo>
                      <a:pt x="1238" y="648"/>
                    </a:lnTo>
                    <a:lnTo>
                      <a:pt x="1189" y="641"/>
                    </a:lnTo>
                    <a:lnTo>
                      <a:pt x="1138" y="638"/>
                    </a:lnTo>
                    <a:close/>
                    <a:moveTo>
                      <a:pt x="981" y="0"/>
                    </a:moveTo>
                    <a:lnTo>
                      <a:pt x="1296" y="0"/>
                    </a:lnTo>
                    <a:lnTo>
                      <a:pt x="1315" y="4"/>
                    </a:lnTo>
                    <a:lnTo>
                      <a:pt x="1334" y="15"/>
                    </a:lnTo>
                    <a:lnTo>
                      <a:pt x="1345" y="32"/>
                    </a:lnTo>
                    <a:lnTo>
                      <a:pt x="1349" y="53"/>
                    </a:lnTo>
                    <a:lnTo>
                      <a:pt x="1393" y="288"/>
                    </a:lnTo>
                    <a:lnTo>
                      <a:pt x="1449" y="308"/>
                    </a:lnTo>
                    <a:lnTo>
                      <a:pt x="1504" y="330"/>
                    </a:lnTo>
                    <a:lnTo>
                      <a:pt x="1557" y="357"/>
                    </a:lnTo>
                    <a:lnTo>
                      <a:pt x="1754" y="222"/>
                    </a:lnTo>
                    <a:lnTo>
                      <a:pt x="1768" y="212"/>
                    </a:lnTo>
                    <a:lnTo>
                      <a:pt x="1785" y="207"/>
                    </a:lnTo>
                    <a:lnTo>
                      <a:pt x="1801" y="207"/>
                    </a:lnTo>
                    <a:lnTo>
                      <a:pt x="1816" y="212"/>
                    </a:lnTo>
                    <a:lnTo>
                      <a:pt x="1830" y="222"/>
                    </a:lnTo>
                    <a:lnTo>
                      <a:pt x="2054" y="444"/>
                    </a:lnTo>
                    <a:lnTo>
                      <a:pt x="2064" y="458"/>
                    </a:lnTo>
                    <a:lnTo>
                      <a:pt x="2068" y="474"/>
                    </a:lnTo>
                    <a:lnTo>
                      <a:pt x="2068" y="491"/>
                    </a:lnTo>
                    <a:lnTo>
                      <a:pt x="2064" y="506"/>
                    </a:lnTo>
                    <a:lnTo>
                      <a:pt x="2054" y="520"/>
                    </a:lnTo>
                    <a:lnTo>
                      <a:pt x="1919" y="717"/>
                    </a:lnTo>
                    <a:lnTo>
                      <a:pt x="1937" y="755"/>
                    </a:lnTo>
                    <a:lnTo>
                      <a:pt x="1954" y="792"/>
                    </a:lnTo>
                    <a:lnTo>
                      <a:pt x="1971" y="837"/>
                    </a:lnTo>
                    <a:lnTo>
                      <a:pt x="1986" y="882"/>
                    </a:lnTo>
                    <a:lnTo>
                      <a:pt x="2221" y="927"/>
                    </a:lnTo>
                    <a:lnTo>
                      <a:pt x="2242" y="931"/>
                    </a:lnTo>
                    <a:lnTo>
                      <a:pt x="2259" y="942"/>
                    </a:lnTo>
                    <a:lnTo>
                      <a:pt x="2270" y="959"/>
                    </a:lnTo>
                    <a:lnTo>
                      <a:pt x="2274" y="980"/>
                    </a:lnTo>
                    <a:lnTo>
                      <a:pt x="2274" y="1295"/>
                    </a:lnTo>
                    <a:lnTo>
                      <a:pt x="2270" y="1315"/>
                    </a:lnTo>
                    <a:lnTo>
                      <a:pt x="2259" y="1333"/>
                    </a:lnTo>
                    <a:lnTo>
                      <a:pt x="2242" y="1344"/>
                    </a:lnTo>
                    <a:lnTo>
                      <a:pt x="2221" y="1348"/>
                    </a:lnTo>
                    <a:lnTo>
                      <a:pt x="1986" y="1392"/>
                    </a:lnTo>
                    <a:lnTo>
                      <a:pt x="1966" y="1448"/>
                    </a:lnTo>
                    <a:lnTo>
                      <a:pt x="1944" y="1503"/>
                    </a:lnTo>
                    <a:lnTo>
                      <a:pt x="1919" y="1556"/>
                    </a:lnTo>
                    <a:lnTo>
                      <a:pt x="2054" y="1753"/>
                    </a:lnTo>
                    <a:lnTo>
                      <a:pt x="2064" y="1767"/>
                    </a:lnTo>
                    <a:lnTo>
                      <a:pt x="2068" y="1784"/>
                    </a:lnTo>
                    <a:lnTo>
                      <a:pt x="2068" y="1800"/>
                    </a:lnTo>
                    <a:lnTo>
                      <a:pt x="2064" y="1815"/>
                    </a:lnTo>
                    <a:lnTo>
                      <a:pt x="2054" y="1829"/>
                    </a:lnTo>
                    <a:lnTo>
                      <a:pt x="1830" y="2053"/>
                    </a:lnTo>
                    <a:lnTo>
                      <a:pt x="1816" y="2063"/>
                    </a:lnTo>
                    <a:lnTo>
                      <a:pt x="1801" y="2067"/>
                    </a:lnTo>
                    <a:lnTo>
                      <a:pt x="1785" y="2067"/>
                    </a:lnTo>
                    <a:lnTo>
                      <a:pt x="1768" y="2063"/>
                    </a:lnTo>
                    <a:lnTo>
                      <a:pt x="1754" y="2053"/>
                    </a:lnTo>
                    <a:lnTo>
                      <a:pt x="1557" y="1918"/>
                    </a:lnTo>
                    <a:lnTo>
                      <a:pt x="1521" y="1936"/>
                    </a:lnTo>
                    <a:lnTo>
                      <a:pt x="1483" y="1953"/>
                    </a:lnTo>
                    <a:lnTo>
                      <a:pt x="1438" y="1970"/>
                    </a:lnTo>
                    <a:lnTo>
                      <a:pt x="1393" y="1985"/>
                    </a:lnTo>
                    <a:lnTo>
                      <a:pt x="1349" y="2220"/>
                    </a:lnTo>
                    <a:lnTo>
                      <a:pt x="1345" y="2241"/>
                    </a:lnTo>
                    <a:lnTo>
                      <a:pt x="1334" y="2258"/>
                    </a:lnTo>
                    <a:lnTo>
                      <a:pt x="1315" y="2269"/>
                    </a:lnTo>
                    <a:lnTo>
                      <a:pt x="1296" y="2274"/>
                    </a:lnTo>
                    <a:lnTo>
                      <a:pt x="981" y="2274"/>
                    </a:lnTo>
                    <a:lnTo>
                      <a:pt x="960" y="2269"/>
                    </a:lnTo>
                    <a:lnTo>
                      <a:pt x="943" y="2258"/>
                    </a:lnTo>
                    <a:lnTo>
                      <a:pt x="931" y="2241"/>
                    </a:lnTo>
                    <a:lnTo>
                      <a:pt x="927" y="2220"/>
                    </a:lnTo>
                    <a:lnTo>
                      <a:pt x="882" y="1985"/>
                    </a:lnTo>
                    <a:lnTo>
                      <a:pt x="826" y="1966"/>
                    </a:lnTo>
                    <a:lnTo>
                      <a:pt x="771" y="1943"/>
                    </a:lnTo>
                    <a:lnTo>
                      <a:pt x="718" y="1918"/>
                    </a:lnTo>
                    <a:lnTo>
                      <a:pt x="521" y="2053"/>
                    </a:lnTo>
                    <a:lnTo>
                      <a:pt x="507" y="2063"/>
                    </a:lnTo>
                    <a:lnTo>
                      <a:pt x="491" y="2067"/>
                    </a:lnTo>
                    <a:lnTo>
                      <a:pt x="474" y="2067"/>
                    </a:lnTo>
                    <a:lnTo>
                      <a:pt x="459" y="2063"/>
                    </a:lnTo>
                    <a:lnTo>
                      <a:pt x="445" y="2053"/>
                    </a:lnTo>
                    <a:lnTo>
                      <a:pt x="223" y="1829"/>
                    </a:lnTo>
                    <a:lnTo>
                      <a:pt x="213" y="1815"/>
                    </a:lnTo>
                    <a:lnTo>
                      <a:pt x="207" y="1800"/>
                    </a:lnTo>
                    <a:lnTo>
                      <a:pt x="207" y="1784"/>
                    </a:lnTo>
                    <a:lnTo>
                      <a:pt x="213" y="1767"/>
                    </a:lnTo>
                    <a:lnTo>
                      <a:pt x="223" y="1753"/>
                    </a:lnTo>
                    <a:lnTo>
                      <a:pt x="358" y="1556"/>
                    </a:lnTo>
                    <a:lnTo>
                      <a:pt x="338" y="1520"/>
                    </a:lnTo>
                    <a:lnTo>
                      <a:pt x="321" y="1482"/>
                    </a:lnTo>
                    <a:lnTo>
                      <a:pt x="304" y="1437"/>
                    </a:lnTo>
                    <a:lnTo>
                      <a:pt x="289" y="1392"/>
                    </a:lnTo>
                    <a:lnTo>
                      <a:pt x="54" y="1348"/>
                    </a:lnTo>
                    <a:lnTo>
                      <a:pt x="33" y="1344"/>
                    </a:lnTo>
                    <a:lnTo>
                      <a:pt x="16" y="1333"/>
                    </a:lnTo>
                    <a:lnTo>
                      <a:pt x="5" y="1315"/>
                    </a:lnTo>
                    <a:lnTo>
                      <a:pt x="0" y="1295"/>
                    </a:lnTo>
                    <a:lnTo>
                      <a:pt x="0" y="980"/>
                    </a:lnTo>
                    <a:lnTo>
                      <a:pt x="5" y="959"/>
                    </a:lnTo>
                    <a:lnTo>
                      <a:pt x="16" y="942"/>
                    </a:lnTo>
                    <a:lnTo>
                      <a:pt x="33" y="931"/>
                    </a:lnTo>
                    <a:lnTo>
                      <a:pt x="54" y="927"/>
                    </a:lnTo>
                    <a:lnTo>
                      <a:pt x="289" y="882"/>
                    </a:lnTo>
                    <a:lnTo>
                      <a:pt x="308" y="825"/>
                    </a:lnTo>
                    <a:lnTo>
                      <a:pt x="331" y="770"/>
                    </a:lnTo>
                    <a:lnTo>
                      <a:pt x="358" y="717"/>
                    </a:lnTo>
                    <a:lnTo>
                      <a:pt x="223" y="520"/>
                    </a:lnTo>
                    <a:lnTo>
                      <a:pt x="213" y="506"/>
                    </a:lnTo>
                    <a:lnTo>
                      <a:pt x="207" y="491"/>
                    </a:lnTo>
                    <a:lnTo>
                      <a:pt x="207" y="474"/>
                    </a:lnTo>
                    <a:lnTo>
                      <a:pt x="213" y="458"/>
                    </a:lnTo>
                    <a:lnTo>
                      <a:pt x="223" y="444"/>
                    </a:lnTo>
                    <a:lnTo>
                      <a:pt x="445" y="222"/>
                    </a:lnTo>
                    <a:lnTo>
                      <a:pt x="459" y="212"/>
                    </a:lnTo>
                    <a:lnTo>
                      <a:pt x="474" y="207"/>
                    </a:lnTo>
                    <a:lnTo>
                      <a:pt x="491" y="207"/>
                    </a:lnTo>
                    <a:lnTo>
                      <a:pt x="507" y="212"/>
                    </a:lnTo>
                    <a:lnTo>
                      <a:pt x="521" y="222"/>
                    </a:lnTo>
                    <a:lnTo>
                      <a:pt x="718" y="357"/>
                    </a:lnTo>
                    <a:lnTo>
                      <a:pt x="756" y="337"/>
                    </a:lnTo>
                    <a:lnTo>
                      <a:pt x="792" y="321"/>
                    </a:lnTo>
                    <a:lnTo>
                      <a:pt x="837" y="304"/>
                    </a:lnTo>
                    <a:lnTo>
                      <a:pt x="882" y="288"/>
                    </a:lnTo>
                    <a:lnTo>
                      <a:pt x="927" y="53"/>
                    </a:lnTo>
                    <a:lnTo>
                      <a:pt x="931" y="32"/>
                    </a:lnTo>
                    <a:lnTo>
                      <a:pt x="943" y="15"/>
                    </a:lnTo>
                    <a:lnTo>
                      <a:pt x="960" y="4"/>
                    </a:lnTo>
                    <a:lnTo>
                      <a:pt x="981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  <p:sp>
            <p:nvSpPr>
              <p:cNvPr id="53" name="Freeform 94"/>
              <p:cNvSpPr>
                <a:spLocks noEditPoints="1"/>
              </p:cNvSpPr>
              <p:nvPr/>
            </p:nvSpPr>
            <p:spPr bwMode="auto">
              <a:xfrm>
                <a:off x="7140480" y="2825263"/>
                <a:ext cx="238818" cy="239647"/>
              </a:xfrm>
              <a:custGeom>
                <a:avLst/>
                <a:gdLst>
                  <a:gd name="T0" fmla="*/ 153 w 1407"/>
                  <a:gd name="T1" fmla="*/ 102 h 1406"/>
                  <a:gd name="T2" fmla="*/ 123 w 1407"/>
                  <a:gd name="T3" fmla="*/ 119 h 1406"/>
                  <a:gd name="T4" fmla="*/ 105 w 1407"/>
                  <a:gd name="T5" fmla="*/ 146 h 1406"/>
                  <a:gd name="T6" fmla="*/ 99 w 1407"/>
                  <a:gd name="T7" fmla="*/ 176 h 1406"/>
                  <a:gd name="T8" fmla="*/ 106 w 1407"/>
                  <a:gd name="T9" fmla="*/ 209 h 1406"/>
                  <a:gd name="T10" fmla="*/ 126 w 1407"/>
                  <a:gd name="T11" fmla="*/ 235 h 1406"/>
                  <a:gd name="T12" fmla="*/ 155 w 1407"/>
                  <a:gd name="T13" fmla="*/ 250 h 1406"/>
                  <a:gd name="T14" fmla="*/ 187 w 1407"/>
                  <a:gd name="T15" fmla="*/ 252 h 1406"/>
                  <a:gd name="T16" fmla="*/ 218 w 1407"/>
                  <a:gd name="T17" fmla="*/ 240 h 1406"/>
                  <a:gd name="T18" fmla="*/ 242 w 1407"/>
                  <a:gd name="T19" fmla="*/ 216 h 1406"/>
                  <a:gd name="T20" fmla="*/ 252 w 1407"/>
                  <a:gd name="T21" fmla="*/ 186 h 1406"/>
                  <a:gd name="T22" fmla="*/ 249 w 1407"/>
                  <a:gd name="T23" fmla="*/ 153 h 1406"/>
                  <a:gd name="T24" fmla="*/ 232 w 1407"/>
                  <a:gd name="T25" fmla="*/ 124 h 1406"/>
                  <a:gd name="T26" fmla="*/ 205 w 1407"/>
                  <a:gd name="T27" fmla="*/ 105 h 1406"/>
                  <a:gd name="T28" fmla="*/ 176 w 1407"/>
                  <a:gd name="T29" fmla="*/ 99 h 1406"/>
                  <a:gd name="T30" fmla="*/ 203 w 1407"/>
                  <a:gd name="T31" fmla="*/ 1 h 1406"/>
                  <a:gd name="T32" fmla="*/ 208 w 1407"/>
                  <a:gd name="T33" fmla="*/ 9 h 1406"/>
                  <a:gd name="T34" fmla="*/ 240 w 1407"/>
                  <a:gd name="T35" fmla="*/ 55 h 1406"/>
                  <a:gd name="T36" fmla="*/ 277 w 1407"/>
                  <a:gd name="T37" fmla="*/ 32 h 1406"/>
                  <a:gd name="T38" fmla="*/ 317 w 1407"/>
                  <a:gd name="T39" fmla="*/ 69 h 1406"/>
                  <a:gd name="T40" fmla="*/ 319 w 1407"/>
                  <a:gd name="T41" fmla="*/ 78 h 1406"/>
                  <a:gd name="T42" fmla="*/ 302 w 1407"/>
                  <a:gd name="T43" fmla="*/ 122 h 1406"/>
                  <a:gd name="T44" fmla="*/ 346 w 1407"/>
                  <a:gd name="T45" fmla="*/ 144 h 1406"/>
                  <a:gd name="T46" fmla="*/ 351 w 1407"/>
                  <a:gd name="T47" fmla="*/ 152 h 1406"/>
                  <a:gd name="T48" fmla="*/ 349 w 1407"/>
                  <a:gd name="T49" fmla="*/ 206 h 1406"/>
                  <a:gd name="T50" fmla="*/ 307 w 1407"/>
                  <a:gd name="T51" fmla="*/ 215 h 1406"/>
                  <a:gd name="T52" fmla="*/ 317 w 1407"/>
                  <a:gd name="T53" fmla="*/ 271 h 1406"/>
                  <a:gd name="T54" fmla="*/ 319 w 1407"/>
                  <a:gd name="T55" fmla="*/ 281 h 1406"/>
                  <a:gd name="T56" fmla="*/ 280 w 1407"/>
                  <a:gd name="T57" fmla="*/ 320 h 1406"/>
                  <a:gd name="T58" fmla="*/ 271 w 1407"/>
                  <a:gd name="T59" fmla="*/ 317 h 1406"/>
                  <a:gd name="T60" fmla="*/ 215 w 1407"/>
                  <a:gd name="T61" fmla="*/ 307 h 1406"/>
                  <a:gd name="T62" fmla="*/ 206 w 1407"/>
                  <a:gd name="T63" fmla="*/ 349 h 1406"/>
                  <a:gd name="T64" fmla="*/ 151 w 1407"/>
                  <a:gd name="T65" fmla="*/ 352 h 1406"/>
                  <a:gd name="T66" fmla="*/ 144 w 1407"/>
                  <a:gd name="T67" fmla="*/ 347 h 1406"/>
                  <a:gd name="T68" fmla="*/ 123 w 1407"/>
                  <a:gd name="T69" fmla="*/ 303 h 1406"/>
                  <a:gd name="T70" fmla="*/ 77 w 1407"/>
                  <a:gd name="T71" fmla="*/ 320 h 1406"/>
                  <a:gd name="T72" fmla="*/ 68 w 1407"/>
                  <a:gd name="T73" fmla="*/ 317 h 1406"/>
                  <a:gd name="T74" fmla="*/ 32 w 1407"/>
                  <a:gd name="T75" fmla="*/ 277 h 1406"/>
                  <a:gd name="T76" fmla="*/ 55 w 1407"/>
                  <a:gd name="T77" fmla="*/ 241 h 1406"/>
                  <a:gd name="T78" fmla="*/ 8 w 1407"/>
                  <a:gd name="T79" fmla="*/ 209 h 1406"/>
                  <a:gd name="T80" fmla="*/ 0 w 1407"/>
                  <a:gd name="T81" fmla="*/ 203 h 1406"/>
                  <a:gd name="T82" fmla="*/ 0 w 1407"/>
                  <a:gd name="T83" fmla="*/ 149 h 1406"/>
                  <a:gd name="T84" fmla="*/ 8 w 1407"/>
                  <a:gd name="T85" fmla="*/ 143 h 1406"/>
                  <a:gd name="T86" fmla="*/ 55 w 1407"/>
                  <a:gd name="T87" fmla="*/ 111 h 1406"/>
                  <a:gd name="T88" fmla="*/ 32 w 1407"/>
                  <a:gd name="T89" fmla="*/ 75 h 1406"/>
                  <a:gd name="T90" fmla="*/ 68 w 1407"/>
                  <a:gd name="T91" fmla="*/ 35 h 1406"/>
                  <a:gd name="T92" fmla="*/ 77 w 1407"/>
                  <a:gd name="T93" fmla="*/ 33 h 1406"/>
                  <a:gd name="T94" fmla="*/ 122 w 1407"/>
                  <a:gd name="T95" fmla="*/ 50 h 1406"/>
                  <a:gd name="T96" fmla="*/ 144 w 1407"/>
                  <a:gd name="T97" fmla="*/ 5 h 1406"/>
                  <a:gd name="T98" fmla="*/ 151 w 1407"/>
                  <a:gd name="T99" fmla="*/ 0 h 140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407"/>
                  <a:gd name="T151" fmla="*/ 0 h 1406"/>
                  <a:gd name="T152" fmla="*/ 1407 w 1407"/>
                  <a:gd name="T153" fmla="*/ 1406 h 140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407" h="1406">
                    <a:moveTo>
                      <a:pt x="704" y="395"/>
                    </a:moveTo>
                    <a:lnTo>
                      <a:pt x="656" y="398"/>
                    </a:lnTo>
                    <a:lnTo>
                      <a:pt x="612" y="408"/>
                    </a:lnTo>
                    <a:lnTo>
                      <a:pt x="570" y="425"/>
                    </a:lnTo>
                    <a:lnTo>
                      <a:pt x="531" y="447"/>
                    </a:lnTo>
                    <a:lnTo>
                      <a:pt x="495" y="475"/>
                    </a:lnTo>
                    <a:lnTo>
                      <a:pt x="466" y="506"/>
                    </a:lnTo>
                    <a:lnTo>
                      <a:pt x="439" y="543"/>
                    </a:lnTo>
                    <a:lnTo>
                      <a:pt x="420" y="584"/>
                    </a:lnTo>
                    <a:lnTo>
                      <a:pt x="405" y="622"/>
                    </a:lnTo>
                    <a:lnTo>
                      <a:pt x="398" y="661"/>
                    </a:lnTo>
                    <a:lnTo>
                      <a:pt x="396" y="703"/>
                    </a:lnTo>
                    <a:lnTo>
                      <a:pt x="398" y="751"/>
                    </a:lnTo>
                    <a:lnTo>
                      <a:pt x="408" y="794"/>
                    </a:lnTo>
                    <a:lnTo>
                      <a:pt x="425" y="837"/>
                    </a:lnTo>
                    <a:lnTo>
                      <a:pt x="448" y="876"/>
                    </a:lnTo>
                    <a:lnTo>
                      <a:pt x="474" y="910"/>
                    </a:lnTo>
                    <a:lnTo>
                      <a:pt x="507" y="941"/>
                    </a:lnTo>
                    <a:lnTo>
                      <a:pt x="543" y="967"/>
                    </a:lnTo>
                    <a:lnTo>
                      <a:pt x="584" y="987"/>
                    </a:lnTo>
                    <a:lnTo>
                      <a:pt x="622" y="1001"/>
                    </a:lnTo>
                    <a:lnTo>
                      <a:pt x="661" y="1008"/>
                    </a:lnTo>
                    <a:lnTo>
                      <a:pt x="704" y="1011"/>
                    </a:lnTo>
                    <a:lnTo>
                      <a:pt x="750" y="1008"/>
                    </a:lnTo>
                    <a:lnTo>
                      <a:pt x="795" y="998"/>
                    </a:lnTo>
                    <a:lnTo>
                      <a:pt x="837" y="981"/>
                    </a:lnTo>
                    <a:lnTo>
                      <a:pt x="875" y="959"/>
                    </a:lnTo>
                    <a:lnTo>
                      <a:pt x="910" y="931"/>
                    </a:lnTo>
                    <a:lnTo>
                      <a:pt x="941" y="900"/>
                    </a:lnTo>
                    <a:lnTo>
                      <a:pt x="968" y="863"/>
                    </a:lnTo>
                    <a:lnTo>
                      <a:pt x="988" y="823"/>
                    </a:lnTo>
                    <a:lnTo>
                      <a:pt x="1000" y="785"/>
                    </a:lnTo>
                    <a:lnTo>
                      <a:pt x="1009" y="745"/>
                    </a:lnTo>
                    <a:lnTo>
                      <a:pt x="1012" y="703"/>
                    </a:lnTo>
                    <a:lnTo>
                      <a:pt x="1009" y="655"/>
                    </a:lnTo>
                    <a:lnTo>
                      <a:pt x="998" y="612"/>
                    </a:lnTo>
                    <a:lnTo>
                      <a:pt x="982" y="569"/>
                    </a:lnTo>
                    <a:lnTo>
                      <a:pt x="960" y="530"/>
                    </a:lnTo>
                    <a:lnTo>
                      <a:pt x="931" y="495"/>
                    </a:lnTo>
                    <a:lnTo>
                      <a:pt x="899" y="465"/>
                    </a:lnTo>
                    <a:lnTo>
                      <a:pt x="864" y="439"/>
                    </a:lnTo>
                    <a:lnTo>
                      <a:pt x="823" y="419"/>
                    </a:lnTo>
                    <a:lnTo>
                      <a:pt x="785" y="405"/>
                    </a:lnTo>
                    <a:lnTo>
                      <a:pt x="746" y="398"/>
                    </a:lnTo>
                    <a:lnTo>
                      <a:pt x="704" y="395"/>
                    </a:lnTo>
                    <a:close/>
                    <a:moveTo>
                      <a:pt x="607" y="0"/>
                    </a:moveTo>
                    <a:lnTo>
                      <a:pt x="801" y="0"/>
                    </a:lnTo>
                    <a:lnTo>
                      <a:pt x="813" y="3"/>
                    </a:lnTo>
                    <a:lnTo>
                      <a:pt x="825" y="10"/>
                    </a:lnTo>
                    <a:lnTo>
                      <a:pt x="832" y="20"/>
                    </a:lnTo>
                    <a:lnTo>
                      <a:pt x="834" y="34"/>
                    </a:lnTo>
                    <a:lnTo>
                      <a:pt x="861" y="179"/>
                    </a:lnTo>
                    <a:lnTo>
                      <a:pt x="913" y="197"/>
                    </a:lnTo>
                    <a:lnTo>
                      <a:pt x="962" y="221"/>
                    </a:lnTo>
                    <a:lnTo>
                      <a:pt x="1085" y="138"/>
                    </a:lnTo>
                    <a:lnTo>
                      <a:pt x="1096" y="129"/>
                    </a:lnTo>
                    <a:lnTo>
                      <a:pt x="1109" y="128"/>
                    </a:lnTo>
                    <a:lnTo>
                      <a:pt x="1121" y="129"/>
                    </a:lnTo>
                    <a:lnTo>
                      <a:pt x="1131" y="138"/>
                    </a:lnTo>
                    <a:lnTo>
                      <a:pt x="1269" y="274"/>
                    </a:lnTo>
                    <a:lnTo>
                      <a:pt x="1276" y="285"/>
                    </a:lnTo>
                    <a:lnTo>
                      <a:pt x="1279" y="298"/>
                    </a:lnTo>
                    <a:lnTo>
                      <a:pt x="1276" y="311"/>
                    </a:lnTo>
                    <a:lnTo>
                      <a:pt x="1269" y="322"/>
                    </a:lnTo>
                    <a:lnTo>
                      <a:pt x="1186" y="444"/>
                    </a:lnTo>
                    <a:lnTo>
                      <a:pt x="1208" y="489"/>
                    </a:lnTo>
                    <a:lnTo>
                      <a:pt x="1228" y="546"/>
                    </a:lnTo>
                    <a:lnTo>
                      <a:pt x="1373" y="572"/>
                    </a:lnTo>
                    <a:lnTo>
                      <a:pt x="1386" y="575"/>
                    </a:lnTo>
                    <a:lnTo>
                      <a:pt x="1397" y="582"/>
                    </a:lnTo>
                    <a:lnTo>
                      <a:pt x="1404" y="593"/>
                    </a:lnTo>
                    <a:lnTo>
                      <a:pt x="1407" y="606"/>
                    </a:lnTo>
                    <a:lnTo>
                      <a:pt x="1407" y="800"/>
                    </a:lnTo>
                    <a:lnTo>
                      <a:pt x="1404" y="813"/>
                    </a:lnTo>
                    <a:lnTo>
                      <a:pt x="1397" y="824"/>
                    </a:lnTo>
                    <a:lnTo>
                      <a:pt x="1386" y="831"/>
                    </a:lnTo>
                    <a:lnTo>
                      <a:pt x="1373" y="834"/>
                    </a:lnTo>
                    <a:lnTo>
                      <a:pt x="1228" y="861"/>
                    </a:lnTo>
                    <a:lnTo>
                      <a:pt x="1210" y="913"/>
                    </a:lnTo>
                    <a:lnTo>
                      <a:pt x="1186" y="962"/>
                    </a:lnTo>
                    <a:lnTo>
                      <a:pt x="1269" y="1084"/>
                    </a:lnTo>
                    <a:lnTo>
                      <a:pt x="1276" y="1095"/>
                    </a:lnTo>
                    <a:lnTo>
                      <a:pt x="1279" y="1108"/>
                    </a:lnTo>
                    <a:lnTo>
                      <a:pt x="1276" y="1121"/>
                    </a:lnTo>
                    <a:lnTo>
                      <a:pt x="1269" y="1132"/>
                    </a:lnTo>
                    <a:lnTo>
                      <a:pt x="1131" y="1268"/>
                    </a:lnTo>
                    <a:lnTo>
                      <a:pt x="1121" y="1277"/>
                    </a:lnTo>
                    <a:lnTo>
                      <a:pt x="1109" y="1278"/>
                    </a:lnTo>
                    <a:lnTo>
                      <a:pt x="1096" y="1277"/>
                    </a:lnTo>
                    <a:lnTo>
                      <a:pt x="1085" y="1268"/>
                    </a:lnTo>
                    <a:lnTo>
                      <a:pt x="962" y="1185"/>
                    </a:lnTo>
                    <a:lnTo>
                      <a:pt x="917" y="1208"/>
                    </a:lnTo>
                    <a:lnTo>
                      <a:pt x="861" y="1228"/>
                    </a:lnTo>
                    <a:lnTo>
                      <a:pt x="834" y="1372"/>
                    </a:lnTo>
                    <a:lnTo>
                      <a:pt x="832" y="1385"/>
                    </a:lnTo>
                    <a:lnTo>
                      <a:pt x="825" y="1396"/>
                    </a:lnTo>
                    <a:lnTo>
                      <a:pt x="813" y="1403"/>
                    </a:lnTo>
                    <a:lnTo>
                      <a:pt x="801" y="1406"/>
                    </a:lnTo>
                    <a:lnTo>
                      <a:pt x="607" y="1406"/>
                    </a:lnTo>
                    <a:lnTo>
                      <a:pt x="594" y="1403"/>
                    </a:lnTo>
                    <a:lnTo>
                      <a:pt x="583" y="1396"/>
                    </a:lnTo>
                    <a:lnTo>
                      <a:pt x="576" y="1385"/>
                    </a:lnTo>
                    <a:lnTo>
                      <a:pt x="573" y="1372"/>
                    </a:lnTo>
                    <a:lnTo>
                      <a:pt x="546" y="1228"/>
                    </a:lnTo>
                    <a:lnTo>
                      <a:pt x="494" y="1209"/>
                    </a:lnTo>
                    <a:lnTo>
                      <a:pt x="445" y="1185"/>
                    </a:lnTo>
                    <a:lnTo>
                      <a:pt x="322" y="1268"/>
                    </a:lnTo>
                    <a:lnTo>
                      <a:pt x="311" y="1277"/>
                    </a:lnTo>
                    <a:lnTo>
                      <a:pt x="299" y="1278"/>
                    </a:lnTo>
                    <a:lnTo>
                      <a:pt x="286" y="1277"/>
                    </a:lnTo>
                    <a:lnTo>
                      <a:pt x="275" y="1268"/>
                    </a:lnTo>
                    <a:lnTo>
                      <a:pt x="137" y="1132"/>
                    </a:lnTo>
                    <a:lnTo>
                      <a:pt x="130" y="1121"/>
                    </a:lnTo>
                    <a:lnTo>
                      <a:pt x="128" y="1108"/>
                    </a:lnTo>
                    <a:lnTo>
                      <a:pt x="130" y="1095"/>
                    </a:lnTo>
                    <a:lnTo>
                      <a:pt x="137" y="1084"/>
                    </a:lnTo>
                    <a:lnTo>
                      <a:pt x="221" y="962"/>
                    </a:lnTo>
                    <a:lnTo>
                      <a:pt x="199" y="917"/>
                    </a:lnTo>
                    <a:lnTo>
                      <a:pt x="179" y="861"/>
                    </a:lnTo>
                    <a:lnTo>
                      <a:pt x="34" y="834"/>
                    </a:lnTo>
                    <a:lnTo>
                      <a:pt x="20" y="831"/>
                    </a:lnTo>
                    <a:lnTo>
                      <a:pt x="10" y="824"/>
                    </a:lnTo>
                    <a:lnTo>
                      <a:pt x="3" y="813"/>
                    </a:lnTo>
                    <a:lnTo>
                      <a:pt x="0" y="800"/>
                    </a:lnTo>
                    <a:lnTo>
                      <a:pt x="0" y="606"/>
                    </a:lnTo>
                    <a:lnTo>
                      <a:pt x="3" y="593"/>
                    </a:lnTo>
                    <a:lnTo>
                      <a:pt x="10" y="582"/>
                    </a:lnTo>
                    <a:lnTo>
                      <a:pt x="20" y="575"/>
                    </a:lnTo>
                    <a:lnTo>
                      <a:pt x="34" y="572"/>
                    </a:lnTo>
                    <a:lnTo>
                      <a:pt x="179" y="546"/>
                    </a:lnTo>
                    <a:lnTo>
                      <a:pt x="197" y="494"/>
                    </a:lnTo>
                    <a:lnTo>
                      <a:pt x="221" y="444"/>
                    </a:lnTo>
                    <a:lnTo>
                      <a:pt x="137" y="322"/>
                    </a:lnTo>
                    <a:lnTo>
                      <a:pt x="130" y="311"/>
                    </a:lnTo>
                    <a:lnTo>
                      <a:pt x="128" y="298"/>
                    </a:lnTo>
                    <a:lnTo>
                      <a:pt x="130" y="285"/>
                    </a:lnTo>
                    <a:lnTo>
                      <a:pt x="137" y="274"/>
                    </a:lnTo>
                    <a:lnTo>
                      <a:pt x="275" y="138"/>
                    </a:lnTo>
                    <a:lnTo>
                      <a:pt x="286" y="129"/>
                    </a:lnTo>
                    <a:lnTo>
                      <a:pt x="299" y="128"/>
                    </a:lnTo>
                    <a:lnTo>
                      <a:pt x="311" y="129"/>
                    </a:lnTo>
                    <a:lnTo>
                      <a:pt x="322" y="138"/>
                    </a:lnTo>
                    <a:lnTo>
                      <a:pt x="445" y="221"/>
                    </a:lnTo>
                    <a:lnTo>
                      <a:pt x="490" y="198"/>
                    </a:lnTo>
                    <a:lnTo>
                      <a:pt x="546" y="179"/>
                    </a:lnTo>
                    <a:lnTo>
                      <a:pt x="573" y="34"/>
                    </a:lnTo>
                    <a:lnTo>
                      <a:pt x="576" y="20"/>
                    </a:lnTo>
                    <a:lnTo>
                      <a:pt x="583" y="10"/>
                    </a:lnTo>
                    <a:lnTo>
                      <a:pt x="594" y="3"/>
                    </a:lnTo>
                    <a:lnTo>
                      <a:pt x="607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</p:grpSp>
        <p:sp>
          <p:nvSpPr>
            <p:cNvPr id="51" name="자유형 50"/>
            <p:cNvSpPr/>
            <p:nvPr/>
          </p:nvSpPr>
          <p:spPr>
            <a:xfrm flipV="1">
              <a:off x="4581520" y="1865148"/>
              <a:ext cx="628106" cy="45719"/>
            </a:xfrm>
            <a:custGeom>
              <a:avLst/>
              <a:gdLst>
                <a:gd name="connsiteX0" fmla="*/ 0 w 466725"/>
                <a:gd name="connsiteY0" fmla="*/ 0 h 0"/>
                <a:gd name="connsiteX1" fmla="*/ 466725 w 4667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6725">
                  <a:moveTo>
                    <a:pt x="0" y="0"/>
                  </a:moveTo>
                  <a:lnTo>
                    <a:pt x="466725" y="0"/>
                  </a:lnTo>
                </a:path>
              </a:pathLst>
            </a:custGeom>
            <a:noFill/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`</a:t>
              </a: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4375302" y="4314747"/>
            <a:ext cx="5015996" cy="887728"/>
            <a:chOff x="4581520" y="1624452"/>
            <a:chExt cx="5015996" cy="887728"/>
          </a:xfrm>
        </p:grpSpPr>
        <p:sp>
          <p:nvSpPr>
            <p:cNvPr id="55" name="직사각형 44"/>
            <p:cNvSpPr>
              <a:spLocks noChangeArrowheads="1"/>
            </p:cNvSpPr>
            <p:nvPr/>
          </p:nvSpPr>
          <p:spPr bwMode="ltGray">
            <a:xfrm>
              <a:off x="5523921" y="1624452"/>
              <a:ext cx="4073595" cy="887728"/>
            </a:xfrm>
            <a:prstGeom prst="rect">
              <a:avLst/>
            </a:pr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ko-KR" sz="1000" kern="0" dirty="0">
                <a:solidFill>
                  <a:srgbClr val="F2F2F2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6" name="Text Box 697"/>
            <p:cNvSpPr txBox="1">
              <a:spLocks noChangeArrowheads="1"/>
            </p:cNvSpPr>
            <p:nvPr/>
          </p:nvSpPr>
          <p:spPr bwMode="ltGray">
            <a:xfrm>
              <a:off x="5611867" y="1669520"/>
              <a:ext cx="3949647" cy="80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marL="88900" indent="-88900" algn="l" defTabSz="849313" latinLnBrk="0">
                <a:lnSpc>
                  <a:spcPct val="110000"/>
                </a:lnSpc>
                <a:spcAft>
                  <a:spcPts val="600"/>
                </a:spcAft>
                <a:buClr>
                  <a:srgbClr val="969696"/>
                </a:buClr>
                <a:buSzPct val="80000"/>
                <a:buFont typeface="Wingdings" pitchFamily="2" charset="2"/>
                <a:buChar char="§"/>
                <a:defRPr kern="0">
                  <a:solidFill>
                    <a:srgbClr val="4D4D4D"/>
                  </a:solidFill>
                  <a:latin typeface="Rix모던고딕 L" panose="02020603020101020101" pitchFamily="18" charset="-127"/>
                  <a:ea typeface="Rix모던고딕 L" panose="02020603020101020101" pitchFamily="18" charset="-127"/>
                </a:defRPr>
              </a:lvl1pPr>
            </a:lstStyle>
            <a:p>
              <a:pPr fontAlgn="auto">
                <a:lnSpc>
                  <a:spcPts val="2100"/>
                </a:lnSpc>
                <a:spcBef>
                  <a:spcPts val="0"/>
                </a:spcBef>
                <a:defRPr/>
              </a:pPr>
              <a:r>
                <a:rPr lang="en-US" altLang="ko-KR" sz="1400" kern="1200" dirty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서버운영 인프라 제공과 운영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/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관리 서비스와 더불어 고객의 서비스 환경에 맞는 보안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, 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백업</a:t>
              </a:r>
              <a:r>
                <a:rPr lang="en-US" altLang="ko-KR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, </a:t>
              </a:r>
              <a:r>
                <a:rPr lang="ko-KR" altLang="en-US" sz="1400" kern="1200" dirty="0" smtClean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기타 서비스를 맞춤형으로 제공하는 서비스</a:t>
              </a:r>
              <a:endParaRPr lang="en-US" altLang="ko-KR" sz="1400" kern="1200" dirty="0" smtClean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  <p:grpSp>
          <p:nvGrpSpPr>
            <p:cNvPr id="57" name="그룹 56"/>
            <p:cNvGrpSpPr/>
            <p:nvPr/>
          </p:nvGrpSpPr>
          <p:grpSpPr>
            <a:xfrm>
              <a:off x="5204834" y="1782366"/>
              <a:ext cx="296529" cy="262082"/>
              <a:chOff x="6801447" y="2600616"/>
              <a:chExt cx="577851" cy="464294"/>
            </a:xfrm>
          </p:grpSpPr>
          <p:sp>
            <p:nvSpPr>
              <p:cNvPr id="59" name="Freeform 93"/>
              <p:cNvSpPr>
                <a:spLocks noEditPoints="1"/>
              </p:cNvSpPr>
              <p:nvPr/>
            </p:nvSpPr>
            <p:spPr bwMode="auto">
              <a:xfrm>
                <a:off x="6801447" y="2600616"/>
                <a:ext cx="386253" cy="387593"/>
              </a:xfrm>
              <a:custGeom>
                <a:avLst/>
                <a:gdLst>
                  <a:gd name="T0" fmla="*/ 254 w 2274"/>
                  <a:gd name="T1" fmla="*/ 163 h 2274"/>
                  <a:gd name="T2" fmla="*/ 215 w 2274"/>
                  <a:gd name="T3" fmla="*/ 181 h 2274"/>
                  <a:gd name="T4" fmla="*/ 184 w 2274"/>
                  <a:gd name="T5" fmla="*/ 211 h 2274"/>
                  <a:gd name="T6" fmla="*/ 165 w 2274"/>
                  <a:gd name="T7" fmla="*/ 247 h 2274"/>
                  <a:gd name="T8" fmla="*/ 160 w 2274"/>
                  <a:gd name="T9" fmla="*/ 285 h 2274"/>
                  <a:gd name="T10" fmla="*/ 168 w 2274"/>
                  <a:gd name="T11" fmla="*/ 328 h 2274"/>
                  <a:gd name="T12" fmla="*/ 190 w 2274"/>
                  <a:gd name="T13" fmla="*/ 366 h 2274"/>
                  <a:gd name="T14" fmla="*/ 223 w 2274"/>
                  <a:gd name="T15" fmla="*/ 393 h 2274"/>
                  <a:gd name="T16" fmla="*/ 260 w 2274"/>
                  <a:gd name="T17" fmla="*/ 406 h 2274"/>
                  <a:gd name="T18" fmla="*/ 300 w 2274"/>
                  <a:gd name="T19" fmla="*/ 408 h 2274"/>
                  <a:gd name="T20" fmla="*/ 342 w 2274"/>
                  <a:gd name="T21" fmla="*/ 395 h 2274"/>
                  <a:gd name="T22" fmla="*/ 376 w 2274"/>
                  <a:gd name="T23" fmla="*/ 369 h 2274"/>
                  <a:gd name="T24" fmla="*/ 400 w 2274"/>
                  <a:gd name="T25" fmla="*/ 333 h 2274"/>
                  <a:gd name="T26" fmla="*/ 409 w 2274"/>
                  <a:gd name="T27" fmla="*/ 297 h 2274"/>
                  <a:gd name="T28" fmla="*/ 406 w 2274"/>
                  <a:gd name="T29" fmla="*/ 254 h 2274"/>
                  <a:gd name="T30" fmla="*/ 388 w 2274"/>
                  <a:gd name="T31" fmla="*/ 215 h 2274"/>
                  <a:gd name="T32" fmla="*/ 358 w 2274"/>
                  <a:gd name="T33" fmla="*/ 184 h 2274"/>
                  <a:gd name="T34" fmla="*/ 322 w 2274"/>
                  <a:gd name="T35" fmla="*/ 165 h 2274"/>
                  <a:gd name="T36" fmla="*/ 285 w 2274"/>
                  <a:gd name="T37" fmla="*/ 160 h 2274"/>
                  <a:gd name="T38" fmla="*/ 329 w 2274"/>
                  <a:gd name="T39" fmla="*/ 1 h 2274"/>
                  <a:gd name="T40" fmla="*/ 337 w 2274"/>
                  <a:gd name="T41" fmla="*/ 13 h 2274"/>
                  <a:gd name="T42" fmla="*/ 376 w 2274"/>
                  <a:gd name="T43" fmla="*/ 83 h 2274"/>
                  <a:gd name="T44" fmla="*/ 442 w 2274"/>
                  <a:gd name="T45" fmla="*/ 53 h 2274"/>
                  <a:gd name="T46" fmla="*/ 454 w 2274"/>
                  <a:gd name="T47" fmla="*/ 53 h 2274"/>
                  <a:gd name="T48" fmla="*/ 516 w 2274"/>
                  <a:gd name="T49" fmla="*/ 115 h 2274"/>
                  <a:gd name="T50" fmla="*/ 516 w 2274"/>
                  <a:gd name="T51" fmla="*/ 127 h 2274"/>
                  <a:gd name="T52" fmla="*/ 484 w 2274"/>
                  <a:gd name="T53" fmla="*/ 189 h 2274"/>
                  <a:gd name="T54" fmla="*/ 497 w 2274"/>
                  <a:gd name="T55" fmla="*/ 221 h 2274"/>
                  <a:gd name="T56" fmla="*/ 565 w 2274"/>
                  <a:gd name="T57" fmla="*/ 236 h 2274"/>
                  <a:gd name="T58" fmla="*/ 569 w 2274"/>
                  <a:gd name="T59" fmla="*/ 324 h 2274"/>
                  <a:gd name="T60" fmla="*/ 561 w 2274"/>
                  <a:gd name="T61" fmla="*/ 336 h 2274"/>
                  <a:gd name="T62" fmla="*/ 492 w 2274"/>
                  <a:gd name="T63" fmla="*/ 362 h 2274"/>
                  <a:gd name="T64" fmla="*/ 514 w 2274"/>
                  <a:gd name="T65" fmla="*/ 438 h 2274"/>
                  <a:gd name="T66" fmla="*/ 517 w 2274"/>
                  <a:gd name="T67" fmla="*/ 450 h 2274"/>
                  <a:gd name="T68" fmla="*/ 458 w 2274"/>
                  <a:gd name="T69" fmla="*/ 514 h 2274"/>
                  <a:gd name="T70" fmla="*/ 446 w 2274"/>
                  <a:gd name="T71" fmla="*/ 517 h 2274"/>
                  <a:gd name="T72" fmla="*/ 389 w 2274"/>
                  <a:gd name="T73" fmla="*/ 480 h 2274"/>
                  <a:gd name="T74" fmla="*/ 360 w 2274"/>
                  <a:gd name="T75" fmla="*/ 493 h 2274"/>
                  <a:gd name="T76" fmla="*/ 336 w 2274"/>
                  <a:gd name="T77" fmla="*/ 561 h 2274"/>
                  <a:gd name="T78" fmla="*/ 324 w 2274"/>
                  <a:gd name="T79" fmla="*/ 569 h 2274"/>
                  <a:gd name="T80" fmla="*/ 236 w 2274"/>
                  <a:gd name="T81" fmla="*/ 565 h 2274"/>
                  <a:gd name="T82" fmla="*/ 221 w 2274"/>
                  <a:gd name="T83" fmla="*/ 496 h 2274"/>
                  <a:gd name="T84" fmla="*/ 180 w 2274"/>
                  <a:gd name="T85" fmla="*/ 480 h 2274"/>
                  <a:gd name="T86" fmla="*/ 123 w 2274"/>
                  <a:gd name="T87" fmla="*/ 517 h 2274"/>
                  <a:gd name="T88" fmla="*/ 111 w 2274"/>
                  <a:gd name="T89" fmla="*/ 514 h 2274"/>
                  <a:gd name="T90" fmla="*/ 52 w 2274"/>
                  <a:gd name="T91" fmla="*/ 450 h 2274"/>
                  <a:gd name="T92" fmla="*/ 56 w 2274"/>
                  <a:gd name="T93" fmla="*/ 438 h 2274"/>
                  <a:gd name="T94" fmla="*/ 80 w 2274"/>
                  <a:gd name="T95" fmla="*/ 371 h 2274"/>
                  <a:gd name="T96" fmla="*/ 14 w 2274"/>
                  <a:gd name="T97" fmla="*/ 337 h 2274"/>
                  <a:gd name="T98" fmla="*/ 1 w 2274"/>
                  <a:gd name="T99" fmla="*/ 329 h 2274"/>
                  <a:gd name="T100" fmla="*/ 1 w 2274"/>
                  <a:gd name="T101" fmla="*/ 240 h 2274"/>
                  <a:gd name="T102" fmla="*/ 14 w 2274"/>
                  <a:gd name="T103" fmla="*/ 232 h 2274"/>
                  <a:gd name="T104" fmla="*/ 83 w 2274"/>
                  <a:gd name="T105" fmla="*/ 193 h 2274"/>
                  <a:gd name="T106" fmla="*/ 53 w 2274"/>
                  <a:gd name="T107" fmla="*/ 127 h 2274"/>
                  <a:gd name="T108" fmla="*/ 53 w 2274"/>
                  <a:gd name="T109" fmla="*/ 115 h 2274"/>
                  <a:gd name="T110" fmla="*/ 115 w 2274"/>
                  <a:gd name="T111" fmla="*/ 53 h 2274"/>
                  <a:gd name="T112" fmla="*/ 127 w 2274"/>
                  <a:gd name="T113" fmla="*/ 53 h 2274"/>
                  <a:gd name="T114" fmla="*/ 189 w 2274"/>
                  <a:gd name="T115" fmla="*/ 84 h 2274"/>
                  <a:gd name="T116" fmla="*/ 221 w 2274"/>
                  <a:gd name="T117" fmla="*/ 72 h 2274"/>
                  <a:gd name="T118" fmla="*/ 236 w 2274"/>
                  <a:gd name="T119" fmla="*/ 4 h 227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274"/>
                  <a:gd name="T181" fmla="*/ 0 h 2274"/>
                  <a:gd name="T182" fmla="*/ 2274 w 2274"/>
                  <a:gd name="T183" fmla="*/ 2274 h 227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274" h="2274">
                    <a:moveTo>
                      <a:pt x="1138" y="638"/>
                    </a:moveTo>
                    <a:lnTo>
                      <a:pt x="1076" y="641"/>
                    </a:lnTo>
                    <a:lnTo>
                      <a:pt x="1017" y="652"/>
                    </a:lnTo>
                    <a:lnTo>
                      <a:pt x="961" y="671"/>
                    </a:lnTo>
                    <a:lnTo>
                      <a:pt x="909" y="693"/>
                    </a:lnTo>
                    <a:lnTo>
                      <a:pt x="858" y="723"/>
                    </a:lnTo>
                    <a:lnTo>
                      <a:pt x="813" y="758"/>
                    </a:lnTo>
                    <a:lnTo>
                      <a:pt x="771" y="799"/>
                    </a:lnTo>
                    <a:lnTo>
                      <a:pt x="734" y="842"/>
                    </a:lnTo>
                    <a:lnTo>
                      <a:pt x="704" y="891"/>
                    </a:lnTo>
                    <a:lnTo>
                      <a:pt x="678" y="943"/>
                    </a:lnTo>
                    <a:lnTo>
                      <a:pt x="661" y="988"/>
                    </a:lnTo>
                    <a:lnTo>
                      <a:pt x="649" y="1036"/>
                    </a:lnTo>
                    <a:lnTo>
                      <a:pt x="642" y="1085"/>
                    </a:lnTo>
                    <a:lnTo>
                      <a:pt x="639" y="1137"/>
                    </a:lnTo>
                    <a:lnTo>
                      <a:pt x="643" y="1198"/>
                    </a:lnTo>
                    <a:lnTo>
                      <a:pt x="653" y="1257"/>
                    </a:lnTo>
                    <a:lnTo>
                      <a:pt x="671" y="1313"/>
                    </a:lnTo>
                    <a:lnTo>
                      <a:pt x="694" y="1367"/>
                    </a:lnTo>
                    <a:lnTo>
                      <a:pt x="723" y="1416"/>
                    </a:lnTo>
                    <a:lnTo>
                      <a:pt x="758" y="1462"/>
                    </a:lnTo>
                    <a:lnTo>
                      <a:pt x="799" y="1503"/>
                    </a:lnTo>
                    <a:lnTo>
                      <a:pt x="843" y="1540"/>
                    </a:lnTo>
                    <a:lnTo>
                      <a:pt x="892" y="1571"/>
                    </a:lnTo>
                    <a:lnTo>
                      <a:pt x="944" y="1597"/>
                    </a:lnTo>
                    <a:lnTo>
                      <a:pt x="989" y="1614"/>
                    </a:lnTo>
                    <a:lnTo>
                      <a:pt x="1037" y="1625"/>
                    </a:lnTo>
                    <a:lnTo>
                      <a:pt x="1086" y="1634"/>
                    </a:lnTo>
                    <a:lnTo>
                      <a:pt x="1138" y="1637"/>
                    </a:lnTo>
                    <a:lnTo>
                      <a:pt x="1199" y="1632"/>
                    </a:lnTo>
                    <a:lnTo>
                      <a:pt x="1258" y="1621"/>
                    </a:lnTo>
                    <a:lnTo>
                      <a:pt x="1314" y="1604"/>
                    </a:lnTo>
                    <a:lnTo>
                      <a:pt x="1367" y="1580"/>
                    </a:lnTo>
                    <a:lnTo>
                      <a:pt x="1417" y="1551"/>
                    </a:lnTo>
                    <a:lnTo>
                      <a:pt x="1463" y="1516"/>
                    </a:lnTo>
                    <a:lnTo>
                      <a:pt x="1504" y="1476"/>
                    </a:lnTo>
                    <a:lnTo>
                      <a:pt x="1540" y="1431"/>
                    </a:lnTo>
                    <a:lnTo>
                      <a:pt x="1571" y="1384"/>
                    </a:lnTo>
                    <a:lnTo>
                      <a:pt x="1598" y="1331"/>
                    </a:lnTo>
                    <a:lnTo>
                      <a:pt x="1615" y="1285"/>
                    </a:lnTo>
                    <a:lnTo>
                      <a:pt x="1626" y="1237"/>
                    </a:lnTo>
                    <a:lnTo>
                      <a:pt x="1635" y="1188"/>
                    </a:lnTo>
                    <a:lnTo>
                      <a:pt x="1637" y="1137"/>
                    </a:lnTo>
                    <a:lnTo>
                      <a:pt x="1633" y="1076"/>
                    </a:lnTo>
                    <a:lnTo>
                      <a:pt x="1622" y="1017"/>
                    </a:lnTo>
                    <a:lnTo>
                      <a:pt x="1605" y="960"/>
                    </a:lnTo>
                    <a:lnTo>
                      <a:pt x="1581" y="908"/>
                    </a:lnTo>
                    <a:lnTo>
                      <a:pt x="1552" y="858"/>
                    </a:lnTo>
                    <a:lnTo>
                      <a:pt x="1516" y="813"/>
                    </a:lnTo>
                    <a:lnTo>
                      <a:pt x="1477" y="770"/>
                    </a:lnTo>
                    <a:lnTo>
                      <a:pt x="1432" y="734"/>
                    </a:lnTo>
                    <a:lnTo>
                      <a:pt x="1384" y="703"/>
                    </a:lnTo>
                    <a:lnTo>
                      <a:pt x="1332" y="678"/>
                    </a:lnTo>
                    <a:lnTo>
                      <a:pt x="1286" y="661"/>
                    </a:lnTo>
                    <a:lnTo>
                      <a:pt x="1238" y="648"/>
                    </a:lnTo>
                    <a:lnTo>
                      <a:pt x="1189" y="641"/>
                    </a:lnTo>
                    <a:lnTo>
                      <a:pt x="1138" y="638"/>
                    </a:lnTo>
                    <a:close/>
                    <a:moveTo>
                      <a:pt x="981" y="0"/>
                    </a:moveTo>
                    <a:lnTo>
                      <a:pt x="1296" y="0"/>
                    </a:lnTo>
                    <a:lnTo>
                      <a:pt x="1315" y="4"/>
                    </a:lnTo>
                    <a:lnTo>
                      <a:pt x="1334" y="15"/>
                    </a:lnTo>
                    <a:lnTo>
                      <a:pt x="1345" y="32"/>
                    </a:lnTo>
                    <a:lnTo>
                      <a:pt x="1349" y="53"/>
                    </a:lnTo>
                    <a:lnTo>
                      <a:pt x="1393" y="288"/>
                    </a:lnTo>
                    <a:lnTo>
                      <a:pt x="1449" y="308"/>
                    </a:lnTo>
                    <a:lnTo>
                      <a:pt x="1504" y="330"/>
                    </a:lnTo>
                    <a:lnTo>
                      <a:pt x="1557" y="357"/>
                    </a:lnTo>
                    <a:lnTo>
                      <a:pt x="1754" y="222"/>
                    </a:lnTo>
                    <a:lnTo>
                      <a:pt x="1768" y="212"/>
                    </a:lnTo>
                    <a:lnTo>
                      <a:pt x="1785" y="207"/>
                    </a:lnTo>
                    <a:lnTo>
                      <a:pt x="1801" y="207"/>
                    </a:lnTo>
                    <a:lnTo>
                      <a:pt x="1816" y="212"/>
                    </a:lnTo>
                    <a:lnTo>
                      <a:pt x="1830" y="222"/>
                    </a:lnTo>
                    <a:lnTo>
                      <a:pt x="2054" y="444"/>
                    </a:lnTo>
                    <a:lnTo>
                      <a:pt x="2064" y="458"/>
                    </a:lnTo>
                    <a:lnTo>
                      <a:pt x="2068" y="474"/>
                    </a:lnTo>
                    <a:lnTo>
                      <a:pt x="2068" y="491"/>
                    </a:lnTo>
                    <a:lnTo>
                      <a:pt x="2064" y="506"/>
                    </a:lnTo>
                    <a:lnTo>
                      <a:pt x="2054" y="520"/>
                    </a:lnTo>
                    <a:lnTo>
                      <a:pt x="1919" y="717"/>
                    </a:lnTo>
                    <a:lnTo>
                      <a:pt x="1937" y="755"/>
                    </a:lnTo>
                    <a:lnTo>
                      <a:pt x="1954" y="792"/>
                    </a:lnTo>
                    <a:lnTo>
                      <a:pt x="1971" y="837"/>
                    </a:lnTo>
                    <a:lnTo>
                      <a:pt x="1986" y="882"/>
                    </a:lnTo>
                    <a:lnTo>
                      <a:pt x="2221" y="927"/>
                    </a:lnTo>
                    <a:lnTo>
                      <a:pt x="2242" y="931"/>
                    </a:lnTo>
                    <a:lnTo>
                      <a:pt x="2259" y="942"/>
                    </a:lnTo>
                    <a:lnTo>
                      <a:pt x="2270" y="959"/>
                    </a:lnTo>
                    <a:lnTo>
                      <a:pt x="2274" y="980"/>
                    </a:lnTo>
                    <a:lnTo>
                      <a:pt x="2274" y="1295"/>
                    </a:lnTo>
                    <a:lnTo>
                      <a:pt x="2270" y="1315"/>
                    </a:lnTo>
                    <a:lnTo>
                      <a:pt x="2259" y="1333"/>
                    </a:lnTo>
                    <a:lnTo>
                      <a:pt x="2242" y="1344"/>
                    </a:lnTo>
                    <a:lnTo>
                      <a:pt x="2221" y="1348"/>
                    </a:lnTo>
                    <a:lnTo>
                      <a:pt x="1986" y="1392"/>
                    </a:lnTo>
                    <a:lnTo>
                      <a:pt x="1966" y="1448"/>
                    </a:lnTo>
                    <a:lnTo>
                      <a:pt x="1944" y="1503"/>
                    </a:lnTo>
                    <a:lnTo>
                      <a:pt x="1919" y="1556"/>
                    </a:lnTo>
                    <a:lnTo>
                      <a:pt x="2054" y="1753"/>
                    </a:lnTo>
                    <a:lnTo>
                      <a:pt x="2064" y="1767"/>
                    </a:lnTo>
                    <a:lnTo>
                      <a:pt x="2068" y="1784"/>
                    </a:lnTo>
                    <a:lnTo>
                      <a:pt x="2068" y="1800"/>
                    </a:lnTo>
                    <a:lnTo>
                      <a:pt x="2064" y="1815"/>
                    </a:lnTo>
                    <a:lnTo>
                      <a:pt x="2054" y="1829"/>
                    </a:lnTo>
                    <a:lnTo>
                      <a:pt x="1830" y="2053"/>
                    </a:lnTo>
                    <a:lnTo>
                      <a:pt x="1816" y="2063"/>
                    </a:lnTo>
                    <a:lnTo>
                      <a:pt x="1801" y="2067"/>
                    </a:lnTo>
                    <a:lnTo>
                      <a:pt x="1785" y="2067"/>
                    </a:lnTo>
                    <a:lnTo>
                      <a:pt x="1768" y="2063"/>
                    </a:lnTo>
                    <a:lnTo>
                      <a:pt x="1754" y="2053"/>
                    </a:lnTo>
                    <a:lnTo>
                      <a:pt x="1557" y="1918"/>
                    </a:lnTo>
                    <a:lnTo>
                      <a:pt x="1521" y="1936"/>
                    </a:lnTo>
                    <a:lnTo>
                      <a:pt x="1483" y="1953"/>
                    </a:lnTo>
                    <a:lnTo>
                      <a:pt x="1438" y="1970"/>
                    </a:lnTo>
                    <a:lnTo>
                      <a:pt x="1393" y="1985"/>
                    </a:lnTo>
                    <a:lnTo>
                      <a:pt x="1349" y="2220"/>
                    </a:lnTo>
                    <a:lnTo>
                      <a:pt x="1345" y="2241"/>
                    </a:lnTo>
                    <a:lnTo>
                      <a:pt x="1334" y="2258"/>
                    </a:lnTo>
                    <a:lnTo>
                      <a:pt x="1315" y="2269"/>
                    </a:lnTo>
                    <a:lnTo>
                      <a:pt x="1296" y="2274"/>
                    </a:lnTo>
                    <a:lnTo>
                      <a:pt x="981" y="2274"/>
                    </a:lnTo>
                    <a:lnTo>
                      <a:pt x="960" y="2269"/>
                    </a:lnTo>
                    <a:lnTo>
                      <a:pt x="943" y="2258"/>
                    </a:lnTo>
                    <a:lnTo>
                      <a:pt x="931" y="2241"/>
                    </a:lnTo>
                    <a:lnTo>
                      <a:pt x="927" y="2220"/>
                    </a:lnTo>
                    <a:lnTo>
                      <a:pt x="882" y="1985"/>
                    </a:lnTo>
                    <a:lnTo>
                      <a:pt x="826" y="1966"/>
                    </a:lnTo>
                    <a:lnTo>
                      <a:pt x="771" y="1943"/>
                    </a:lnTo>
                    <a:lnTo>
                      <a:pt x="718" y="1918"/>
                    </a:lnTo>
                    <a:lnTo>
                      <a:pt x="521" y="2053"/>
                    </a:lnTo>
                    <a:lnTo>
                      <a:pt x="507" y="2063"/>
                    </a:lnTo>
                    <a:lnTo>
                      <a:pt x="491" y="2067"/>
                    </a:lnTo>
                    <a:lnTo>
                      <a:pt x="474" y="2067"/>
                    </a:lnTo>
                    <a:lnTo>
                      <a:pt x="459" y="2063"/>
                    </a:lnTo>
                    <a:lnTo>
                      <a:pt x="445" y="2053"/>
                    </a:lnTo>
                    <a:lnTo>
                      <a:pt x="223" y="1829"/>
                    </a:lnTo>
                    <a:lnTo>
                      <a:pt x="213" y="1815"/>
                    </a:lnTo>
                    <a:lnTo>
                      <a:pt x="207" y="1800"/>
                    </a:lnTo>
                    <a:lnTo>
                      <a:pt x="207" y="1784"/>
                    </a:lnTo>
                    <a:lnTo>
                      <a:pt x="213" y="1767"/>
                    </a:lnTo>
                    <a:lnTo>
                      <a:pt x="223" y="1753"/>
                    </a:lnTo>
                    <a:lnTo>
                      <a:pt x="358" y="1556"/>
                    </a:lnTo>
                    <a:lnTo>
                      <a:pt x="338" y="1520"/>
                    </a:lnTo>
                    <a:lnTo>
                      <a:pt x="321" y="1482"/>
                    </a:lnTo>
                    <a:lnTo>
                      <a:pt x="304" y="1437"/>
                    </a:lnTo>
                    <a:lnTo>
                      <a:pt x="289" y="1392"/>
                    </a:lnTo>
                    <a:lnTo>
                      <a:pt x="54" y="1348"/>
                    </a:lnTo>
                    <a:lnTo>
                      <a:pt x="33" y="1344"/>
                    </a:lnTo>
                    <a:lnTo>
                      <a:pt x="16" y="1333"/>
                    </a:lnTo>
                    <a:lnTo>
                      <a:pt x="5" y="1315"/>
                    </a:lnTo>
                    <a:lnTo>
                      <a:pt x="0" y="1295"/>
                    </a:lnTo>
                    <a:lnTo>
                      <a:pt x="0" y="980"/>
                    </a:lnTo>
                    <a:lnTo>
                      <a:pt x="5" y="959"/>
                    </a:lnTo>
                    <a:lnTo>
                      <a:pt x="16" y="942"/>
                    </a:lnTo>
                    <a:lnTo>
                      <a:pt x="33" y="931"/>
                    </a:lnTo>
                    <a:lnTo>
                      <a:pt x="54" y="927"/>
                    </a:lnTo>
                    <a:lnTo>
                      <a:pt x="289" y="882"/>
                    </a:lnTo>
                    <a:lnTo>
                      <a:pt x="308" y="825"/>
                    </a:lnTo>
                    <a:lnTo>
                      <a:pt x="331" y="770"/>
                    </a:lnTo>
                    <a:lnTo>
                      <a:pt x="358" y="717"/>
                    </a:lnTo>
                    <a:lnTo>
                      <a:pt x="223" y="520"/>
                    </a:lnTo>
                    <a:lnTo>
                      <a:pt x="213" y="506"/>
                    </a:lnTo>
                    <a:lnTo>
                      <a:pt x="207" y="491"/>
                    </a:lnTo>
                    <a:lnTo>
                      <a:pt x="207" y="474"/>
                    </a:lnTo>
                    <a:lnTo>
                      <a:pt x="213" y="458"/>
                    </a:lnTo>
                    <a:lnTo>
                      <a:pt x="223" y="444"/>
                    </a:lnTo>
                    <a:lnTo>
                      <a:pt x="445" y="222"/>
                    </a:lnTo>
                    <a:lnTo>
                      <a:pt x="459" y="212"/>
                    </a:lnTo>
                    <a:lnTo>
                      <a:pt x="474" y="207"/>
                    </a:lnTo>
                    <a:lnTo>
                      <a:pt x="491" y="207"/>
                    </a:lnTo>
                    <a:lnTo>
                      <a:pt x="507" y="212"/>
                    </a:lnTo>
                    <a:lnTo>
                      <a:pt x="521" y="222"/>
                    </a:lnTo>
                    <a:lnTo>
                      <a:pt x="718" y="357"/>
                    </a:lnTo>
                    <a:lnTo>
                      <a:pt x="756" y="337"/>
                    </a:lnTo>
                    <a:lnTo>
                      <a:pt x="792" y="321"/>
                    </a:lnTo>
                    <a:lnTo>
                      <a:pt x="837" y="304"/>
                    </a:lnTo>
                    <a:lnTo>
                      <a:pt x="882" y="288"/>
                    </a:lnTo>
                    <a:lnTo>
                      <a:pt x="927" y="53"/>
                    </a:lnTo>
                    <a:lnTo>
                      <a:pt x="931" y="32"/>
                    </a:lnTo>
                    <a:lnTo>
                      <a:pt x="943" y="15"/>
                    </a:lnTo>
                    <a:lnTo>
                      <a:pt x="960" y="4"/>
                    </a:lnTo>
                    <a:lnTo>
                      <a:pt x="981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  <p:sp>
            <p:nvSpPr>
              <p:cNvPr id="60" name="Freeform 94"/>
              <p:cNvSpPr>
                <a:spLocks noEditPoints="1"/>
              </p:cNvSpPr>
              <p:nvPr/>
            </p:nvSpPr>
            <p:spPr bwMode="auto">
              <a:xfrm>
                <a:off x="7140480" y="2825263"/>
                <a:ext cx="238818" cy="239647"/>
              </a:xfrm>
              <a:custGeom>
                <a:avLst/>
                <a:gdLst>
                  <a:gd name="T0" fmla="*/ 153 w 1407"/>
                  <a:gd name="T1" fmla="*/ 102 h 1406"/>
                  <a:gd name="T2" fmla="*/ 123 w 1407"/>
                  <a:gd name="T3" fmla="*/ 119 h 1406"/>
                  <a:gd name="T4" fmla="*/ 105 w 1407"/>
                  <a:gd name="T5" fmla="*/ 146 h 1406"/>
                  <a:gd name="T6" fmla="*/ 99 w 1407"/>
                  <a:gd name="T7" fmla="*/ 176 h 1406"/>
                  <a:gd name="T8" fmla="*/ 106 w 1407"/>
                  <a:gd name="T9" fmla="*/ 209 h 1406"/>
                  <a:gd name="T10" fmla="*/ 126 w 1407"/>
                  <a:gd name="T11" fmla="*/ 235 h 1406"/>
                  <a:gd name="T12" fmla="*/ 155 w 1407"/>
                  <a:gd name="T13" fmla="*/ 250 h 1406"/>
                  <a:gd name="T14" fmla="*/ 187 w 1407"/>
                  <a:gd name="T15" fmla="*/ 252 h 1406"/>
                  <a:gd name="T16" fmla="*/ 218 w 1407"/>
                  <a:gd name="T17" fmla="*/ 240 h 1406"/>
                  <a:gd name="T18" fmla="*/ 242 w 1407"/>
                  <a:gd name="T19" fmla="*/ 216 h 1406"/>
                  <a:gd name="T20" fmla="*/ 252 w 1407"/>
                  <a:gd name="T21" fmla="*/ 186 h 1406"/>
                  <a:gd name="T22" fmla="*/ 249 w 1407"/>
                  <a:gd name="T23" fmla="*/ 153 h 1406"/>
                  <a:gd name="T24" fmla="*/ 232 w 1407"/>
                  <a:gd name="T25" fmla="*/ 124 h 1406"/>
                  <a:gd name="T26" fmla="*/ 205 w 1407"/>
                  <a:gd name="T27" fmla="*/ 105 h 1406"/>
                  <a:gd name="T28" fmla="*/ 176 w 1407"/>
                  <a:gd name="T29" fmla="*/ 99 h 1406"/>
                  <a:gd name="T30" fmla="*/ 203 w 1407"/>
                  <a:gd name="T31" fmla="*/ 1 h 1406"/>
                  <a:gd name="T32" fmla="*/ 208 w 1407"/>
                  <a:gd name="T33" fmla="*/ 9 h 1406"/>
                  <a:gd name="T34" fmla="*/ 240 w 1407"/>
                  <a:gd name="T35" fmla="*/ 55 h 1406"/>
                  <a:gd name="T36" fmla="*/ 277 w 1407"/>
                  <a:gd name="T37" fmla="*/ 32 h 1406"/>
                  <a:gd name="T38" fmla="*/ 317 w 1407"/>
                  <a:gd name="T39" fmla="*/ 69 h 1406"/>
                  <a:gd name="T40" fmla="*/ 319 w 1407"/>
                  <a:gd name="T41" fmla="*/ 78 h 1406"/>
                  <a:gd name="T42" fmla="*/ 302 w 1407"/>
                  <a:gd name="T43" fmla="*/ 122 h 1406"/>
                  <a:gd name="T44" fmla="*/ 346 w 1407"/>
                  <a:gd name="T45" fmla="*/ 144 h 1406"/>
                  <a:gd name="T46" fmla="*/ 351 w 1407"/>
                  <a:gd name="T47" fmla="*/ 152 h 1406"/>
                  <a:gd name="T48" fmla="*/ 349 w 1407"/>
                  <a:gd name="T49" fmla="*/ 206 h 1406"/>
                  <a:gd name="T50" fmla="*/ 307 w 1407"/>
                  <a:gd name="T51" fmla="*/ 215 h 1406"/>
                  <a:gd name="T52" fmla="*/ 317 w 1407"/>
                  <a:gd name="T53" fmla="*/ 271 h 1406"/>
                  <a:gd name="T54" fmla="*/ 319 w 1407"/>
                  <a:gd name="T55" fmla="*/ 281 h 1406"/>
                  <a:gd name="T56" fmla="*/ 280 w 1407"/>
                  <a:gd name="T57" fmla="*/ 320 h 1406"/>
                  <a:gd name="T58" fmla="*/ 271 w 1407"/>
                  <a:gd name="T59" fmla="*/ 317 h 1406"/>
                  <a:gd name="T60" fmla="*/ 215 w 1407"/>
                  <a:gd name="T61" fmla="*/ 307 h 1406"/>
                  <a:gd name="T62" fmla="*/ 206 w 1407"/>
                  <a:gd name="T63" fmla="*/ 349 h 1406"/>
                  <a:gd name="T64" fmla="*/ 151 w 1407"/>
                  <a:gd name="T65" fmla="*/ 352 h 1406"/>
                  <a:gd name="T66" fmla="*/ 144 w 1407"/>
                  <a:gd name="T67" fmla="*/ 347 h 1406"/>
                  <a:gd name="T68" fmla="*/ 123 w 1407"/>
                  <a:gd name="T69" fmla="*/ 303 h 1406"/>
                  <a:gd name="T70" fmla="*/ 77 w 1407"/>
                  <a:gd name="T71" fmla="*/ 320 h 1406"/>
                  <a:gd name="T72" fmla="*/ 68 w 1407"/>
                  <a:gd name="T73" fmla="*/ 317 h 1406"/>
                  <a:gd name="T74" fmla="*/ 32 w 1407"/>
                  <a:gd name="T75" fmla="*/ 277 h 1406"/>
                  <a:gd name="T76" fmla="*/ 55 w 1407"/>
                  <a:gd name="T77" fmla="*/ 241 h 1406"/>
                  <a:gd name="T78" fmla="*/ 8 w 1407"/>
                  <a:gd name="T79" fmla="*/ 209 h 1406"/>
                  <a:gd name="T80" fmla="*/ 0 w 1407"/>
                  <a:gd name="T81" fmla="*/ 203 h 1406"/>
                  <a:gd name="T82" fmla="*/ 0 w 1407"/>
                  <a:gd name="T83" fmla="*/ 149 h 1406"/>
                  <a:gd name="T84" fmla="*/ 8 w 1407"/>
                  <a:gd name="T85" fmla="*/ 143 h 1406"/>
                  <a:gd name="T86" fmla="*/ 55 w 1407"/>
                  <a:gd name="T87" fmla="*/ 111 h 1406"/>
                  <a:gd name="T88" fmla="*/ 32 w 1407"/>
                  <a:gd name="T89" fmla="*/ 75 h 1406"/>
                  <a:gd name="T90" fmla="*/ 68 w 1407"/>
                  <a:gd name="T91" fmla="*/ 35 h 1406"/>
                  <a:gd name="T92" fmla="*/ 77 w 1407"/>
                  <a:gd name="T93" fmla="*/ 33 h 1406"/>
                  <a:gd name="T94" fmla="*/ 122 w 1407"/>
                  <a:gd name="T95" fmla="*/ 50 h 1406"/>
                  <a:gd name="T96" fmla="*/ 144 w 1407"/>
                  <a:gd name="T97" fmla="*/ 5 h 1406"/>
                  <a:gd name="T98" fmla="*/ 151 w 1407"/>
                  <a:gd name="T99" fmla="*/ 0 h 140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407"/>
                  <a:gd name="T151" fmla="*/ 0 h 1406"/>
                  <a:gd name="T152" fmla="*/ 1407 w 1407"/>
                  <a:gd name="T153" fmla="*/ 1406 h 140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407" h="1406">
                    <a:moveTo>
                      <a:pt x="704" y="395"/>
                    </a:moveTo>
                    <a:lnTo>
                      <a:pt x="656" y="398"/>
                    </a:lnTo>
                    <a:lnTo>
                      <a:pt x="612" y="408"/>
                    </a:lnTo>
                    <a:lnTo>
                      <a:pt x="570" y="425"/>
                    </a:lnTo>
                    <a:lnTo>
                      <a:pt x="531" y="447"/>
                    </a:lnTo>
                    <a:lnTo>
                      <a:pt x="495" y="475"/>
                    </a:lnTo>
                    <a:lnTo>
                      <a:pt x="466" y="506"/>
                    </a:lnTo>
                    <a:lnTo>
                      <a:pt x="439" y="543"/>
                    </a:lnTo>
                    <a:lnTo>
                      <a:pt x="420" y="584"/>
                    </a:lnTo>
                    <a:lnTo>
                      <a:pt x="405" y="622"/>
                    </a:lnTo>
                    <a:lnTo>
                      <a:pt x="398" y="661"/>
                    </a:lnTo>
                    <a:lnTo>
                      <a:pt x="396" y="703"/>
                    </a:lnTo>
                    <a:lnTo>
                      <a:pt x="398" y="751"/>
                    </a:lnTo>
                    <a:lnTo>
                      <a:pt x="408" y="794"/>
                    </a:lnTo>
                    <a:lnTo>
                      <a:pt x="425" y="837"/>
                    </a:lnTo>
                    <a:lnTo>
                      <a:pt x="448" y="876"/>
                    </a:lnTo>
                    <a:lnTo>
                      <a:pt x="474" y="910"/>
                    </a:lnTo>
                    <a:lnTo>
                      <a:pt x="507" y="941"/>
                    </a:lnTo>
                    <a:lnTo>
                      <a:pt x="543" y="967"/>
                    </a:lnTo>
                    <a:lnTo>
                      <a:pt x="584" y="987"/>
                    </a:lnTo>
                    <a:lnTo>
                      <a:pt x="622" y="1001"/>
                    </a:lnTo>
                    <a:lnTo>
                      <a:pt x="661" y="1008"/>
                    </a:lnTo>
                    <a:lnTo>
                      <a:pt x="704" y="1011"/>
                    </a:lnTo>
                    <a:lnTo>
                      <a:pt x="750" y="1008"/>
                    </a:lnTo>
                    <a:lnTo>
                      <a:pt x="795" y="998"/>
                    </a:lnTo>
                    <a:lnTo>
                      <a:pt x="837" y="981"/>
                    </a:lnTo>
                    <a:lnTo>
                      <a:pt x="875" y="959"/>
                    </a:lnTo>
                    <a:lnTo>
                      <a:pt x="910" y="931"/>
                    </a:lnTo>
                    <a:lnTo>
                      <a:pt x="941" y="900"/>
                    </a:lnTo>
                    <a:lnTo>
                      <a:pt x="968" y="863"/>
                    </a:lnTo>
                    <a:lnTo>
                      <a:pt x="988" y="823"/>
                    </a:lnTo>
                    <a:lnTo>
                      <a:pt x="1000" y="785"/>
                    </a:lnTo>
                    <a:lnTo>
                      <a:pt x="1009" y="745"/>
                    </a:lnTo>
                    <a:lnTo>
                      <a:pt x="1012" y="703"/>
                    </a:lnTo>
                    <a:lnTo>
                      <a:pt x="1009" y="655"/>
                    </a:lnTo>
                    <a:lnTo>
                      <a:pt x="998" y="612"/>
                    </a:lnTo>
                    <a:lnTo>
                      <a:pt x="982" y="569"/>
                    </a:lnTo>
                    <a:lnTo>
                      <a:pt x="960" y="530"/>
                    </a:lnTo>
                    <a:lnTo>
                      <a:pt x="931" y="495"/>
                    </a:lnTo>
                    <a:lnTo>
                      <a:pt x="899" y="465"/>
                    </a:lnTo>
                    <a:lnTo>
                      <a:pt x="864" y="439"/>
                    </a:lnTo>
                    <a:lnTo>
                      <a:pt x="823" y="419"/>
                    </a:lnTo>
                    <a:lnTo>
                      <a:pt x="785" y="405"/>
                    </a:lnTo>
                    <a:lnTo>
                      <a:pt x="746" y="398"/>
                    </a:lnTo>
                    <a:lnTo>
                      <a:pt x="704" y="395"/>
                    </a:lnTo>
                    <a:close/>
                    <a:moveTo>
                      <a:pt x="607" y="0"/>
                    </a:moveTo>
                    <a:lnTo>
                      <a:pt x="801" y="0"/>
                    </a:lnTo>
                    <a:lnTo>
                      <a:pt x="813" y="3"/>
                    </a:lnTo>
                    <a:lnTo>
                      <a:pt x="825" y="10"/>
                    </a:lnTo>
                    <a:lnTo>
                      <a:pt x="832" y="20"/>
                    </a:lnTo>
                    <a:lnTo>
                      <a:pt x="834" y="34"/>
                    </a:lnTo>
                    <a:lnTo>
                      <a:pt x="861" y="179"/>
                    </a:lnTo>
                    <a:lnTo>
                      <a:pt x="913" y="197"/>
                    </a:lnTo>
                    <a:lnTo>
                      <a:pt x="962" y="221"/>
                    </a:lnTo>
                    <a:lnTo>
                      <a:pt x="1085" y="138"/>
                    </a:lnTo>
                    <a:lnTo>
                      <a:pt x="1096" y="129"/>
                    </a:lnTo>
                    <a:lnTo>
                      <a:pt x="1109" y="128"/>
                    </a:lnTo>
                    <a:lnTo>
                      <a:pt x="1121" y="129"/>
                    </a:lnTo>
                    <a:lnTo>
                      <a:pt x="1131" y="138"/>
                    </a:lnTo>
                    <a:lnTo>
                      <a:pt x="1269" y="274"/>
                    </a:lnTo>
                    <a:lnTo>
                      <a:pt x="1276" y="285"/>
                    </a:lnTo>
                    <a:lnTo>
                      <a:pt x="1279" y="298"/>
                    </a:lnTo>
                    <a:lnTo>
                      <a:pt x="1276" y="311"/>
                    </a:lnTo>
                    <a:lnTo>
                      <a:pt x="1269" y="322"/>
                    </a:lnTo>
                    <a:lnTo>
                      <a:pt x="1186" y="444"/>
                    </a:lnTo>
                    <a:lnTo>
                      <a:pt x="1208" y="489"/>
                    </a:lnTo>
                    <a:lnTo>
                      <a:pt x="1228" y="546"/>
                    </a:lnTo>
                    <a:lnTo>
                      <a:pt x="1373" y="572"/>
                    </a:lnTo>
                    <a:lnTo>
                      <a:pt x="1386" y="575"/>
                    </a:lnTo>
                    <a:lnTo>
                      <a:pt x="1397" y="582"/>
                    </a:lnTo>
                    <a:lnTo>
                      <a:pt x="1404" y="593"/>
                    </a:lnTo>
                    <a:lnTo>
                      <a:pt x="1407" y="606"/>
                    </a:lnTo>
                    <a:lnTo>
                      <a:pt x="1407" y="800"/>
                    </a:lnTo>
                    <a:lnTo>
                      <a:pt x="1404" y="813"/>
                    </a:lnTo>
                    <a:lnTo>
                      <a:pt x="1397" y="824"/>
                    </a:lnTo>
                    <a:lnTo>
                      <a:pt x="1386" y="831"/>
                    </a:lnTo>
                    <a:lnTo>
                      <a:pt x="1373" y="834"/>
                    </a:lnTo>
                    <a:lnTo>
                      <a:pt x="1228" y="861"/>
                    </a:lnTo>
                    <a:lnTo>
                      <a:pt x="1210" y="913"/>
                    </a:lnTo>
                    <a:lnTo>
                      <a:pt x="1186" y="962"/>
                    </a:lnTo>
                    <a:lnTo>
                      <a:pt x="1269" y="1084"/>
                    </a:lnTo>
                    <a:lnTo>
                      <a:pt x="1276" y="1095"/>
                    </a:lnTo>
                    <a:lnTo>
                      <a:pt x="1279" y="1108"/>
                    </a:lnTo>
                    <a:lnTo>
                      <a:pt x="1276" y="1121"/>
                    </a:lnTo>
                    <a:lnTo>
                      <a:pt x="1269" y="1132"/>
                    </a:lnTo>
                    <a:lnTo>
                      <a:pt x="1131" y="1268"/>
                    </a:lnTo>
                    <a:lnTo>
                      <a:pt x="1121" y="1277"/>
                    </a:lnTo>
                    <a:lnTo>
                      <a:pt x="1109" y="1278"/>
                    </a:lnTo>
                    <a:lnTo>
                      <a:pt x="1096" y="1277"/>
                    </a:lnTo>
                    <a:lnTo>
                      <a:pt x="1085" y="1268"/>
                    </a:lnTo>
                    <a:lnTo>
                      <a:pt x="962" y="1185"/>
                    </a:lnTo>
                    <a:lnTo>
                      <a:pt x="917" y="1208"/>
                    </a:lnTo>
                    <a:lnTo>
                      <a:pt x="861" y="1228"/>
                    </a:lnTo>
                    <a:lnTo>
                      <a:pt x="834" y="1372"/>
                    </a:lnTo>
                    <a:lnTo>
                      <a:pt x="832" y="1385"/>
                    </a:lnTo>
                    <a:lnTo>
                      <a:pt x="825" y="1396"/>
                    </a:lnTo>
                    <a:lnTo>
                      <a:pt x="813" y="1403"/>
                    </a:lnTo>
                    <a:lnTo>
                      <a:pt x="801" y="1406"/>
                    </a:lnTo>
                    <a:lnTo>
                      <a:pt x="607" y="1406"/>
                    </a:lnTo>
                    <a:lnTo>
                      <a:pt x="594" y="1403"/>
                    </a:lnTo>
                    <a:lnTo>
                      <a:pt x="583" y="1396"/>
                    </a:lnTo>
                    <a:lnTo>
                      <a:pt x="576" y="1385"/>
                    </a:lnTo>
                    <a:lnTo>
                      <a:pt x="573" y="1372"/>
                    </a:lnTo>
                    <a:lnTo>
                      <a:pt x="546" y="1228"/>
                    </a:lnTo>
                    <a:lnTo>
                      <a:pt x="494" y="1209"/>
                    </a:lnTo>
                    <a:lnTo>
                      <a:pt x="445" y="1185"/>
                    </a:lnTo>
                    <a:lnTo>
                      <a:pt x="322" y="1268"/>
                    </a:lnTo>
                    <a:lnTo>
                      <a:pt x="311" y="1277"/>
                    </a:lnTo>
                    <a:lnTo>
                      <a:pt x="299" y="1278"/>
                    </a:lnTo>
                    <a:lnTo>
                      <a:pt x="286" y="1277"/>
                    </a:lnTo>
                    <a:lnTo>
                      <a:pt x="275" y="1268"/>
                    </a:lnTo>
                    <a:lnTo>
                      <a:pt x="137" y="1132"/>
                    </a:lnTo>
                    <a:lnTo>
                      <a:pt x="130" y="1121"/>
                    </a:lnTo>
                    <a:lnTo>
                      <a:pt x="128" y="1108"/>
                    </a:lnTo>
                    <a:lnTo>
                      <a:pt x="130" y="1095"/>
                    </a:lnTo>
                    <a:lnTo>
                      <a:pt x="137" y="1084"/>
                    </a:lnTo>
                    <a:lnTo>
                      <a:pt x="221" y="962"/>
                    </a:lnTo>
                    <a:lnTo>
                      <a:pt x="199" y="917"/>
                    </a:lnTo>
                    <a:lnTo>
                      <a:pt x="179" y="861"/>
                    </a:lnTo>
                    <a:lnTo>
                      <a:pt x="34" y="834"/>
                    </a:lnTo>
                    <a:lnTo>
                      <a:pt x="20" y="831"/>
                    </a:lnTo>
                    <a:lnTo>
                      <a:pt x="10" y="824"/>
                    </a:lnTo>
                    <a:lnTo>
                      <a:pt x="3" y="813"/>
                    </a:lnTo>
                    <a:lnTo>
                      <a:pt x="0" y="800"/>
                    </a:lnTo>
                    <a:lnTo>
                      <a:pt x="0" y="606"/>
                    </a:lnTo>
                    <a:lnTo>
                      <a:pt x="3" y="593"/>
                    </a:lnTo>
                    <a:lnTo>
                      <a:pt x="10" y="582"/>
                    </a:lnTo>
                    <a:lnTo>
                      <a:pt x="20" y="575"/>
                    </a:lnTo>
                    <a:lnTo>
                      <a:pt x="34" y="572"/>
                    </a:lnTo>
                    <a:lnTo>
                      <a:pt x="179" y="546"/>
                    </a:lnTo>
                    <a:lnTo>
                      <a:pt x="197" y="494"/>
                    </a:lnTo>
                    <a:lnTo>
                      <a:pt x="221" y="444"/>
                    </a:lnTo>
                    <a:lnTo>
                      <a:pt x="137" y="322"/>
                    </a:lnTo>
                    <a:lnTo>
                      <a:pt x="130" y="311"/>
                    </a:lnTo>
                    <a:lnTo>
                      <a:pt x="128" y="298"/>
                    </a:lnTo>
                    <a:lnTo>
                      <a:pt x="130" y="285"/>
                    </a:lnTo>
                    <a:lnTo>
                      <a:pt x="137" y="274"/>
                    </a:lnTo>
                    <a:lnTo>
                      <a:pt x="275" y="138"/>
                    </a:lnTo>
                    <a:lnTo>
                      <a:pt x="286" y="129"/>
                    </a:lnTo>
                    <a:lnTo>
                      <a:pt x="299" y="128"/>
                    </a:lnTo>
                    <a:lnTo>
                      <a:pt x="311" y="129"/>
                    </a:lnTo>
                    <a:lnTo>
                      <a:pt x="322" y="138"/>
                    </a:lnTo>
                    <a:lnTo>
                      <a:pt x="445" y="221"/>
                    </a:lnTo>
                    <a:lnTo>
                      <a:pt x="490" y="198"/>
                    </a:lnTo>
                    <a:lnTo>
                      <a:pt x="546" y="179"/>
                    </a:lnTo>
                    <a:lnTo>
                      <a:pt x="573" y="34"/>
                    </a:lnTo>
                    <a:lnTo>
                      <a:pt x="576" y="20"/>
                    </a:lnTo>
                    <a:lnTo>
                      <a:pt x="583" y="10"/>
                    </a:lnTo>
                    <a:lnTo>
                      <a:pt x="594" y="3"/>
                    </a:lnTo>
                    <a:lnTo>
                      <a:pt x="607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>
                  <a:latin typeface="Rix모던고딕 L" panose="02020603020101020101" pitchFamily="18" charset="-127"/>
                  <a:ea typeface="Rix모던고딕 L" panose="02020603020101020101" pitchFamily="18" charset="-127"/>
                </a:endParaRPr>
              </a:p>
            </p:txBody>
          </p:sp>
        </p:grpSp>
        <p:sp>
          <p:nvSpPr>
            <p:cNvPr id="58" name="자유형 57"/>
            <p:cNvSpPr/>
            <p:nvPr/>
          </p:nvSpPr>
          <p:spPr>
            <a:xfrm flipV="1">
              <a:off x="4581520" y="1865148"/>
              <a:ext cx="628106" cy="45719"/>
            </a:xfrm>
            <a:custGeom>
              <a:avLst/>
              <a:gdLst>
                <a:gd name="connsiteX0" fmla="*/ 0 w 466725"/>
                <a:gd name="connsiteY0" fmla="*/ 0 h 0"/>
                <a:gd name="connsiteX1" fmla="*/ 466725 w 4667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6725">
                  <a:moveTo>
                    <a:pt x="0" y="0"/>
                  </a:moveTo>
                  <a:lnTo>
                    <a:pt x="466725" y="0"/>
                  </a:lnTo>
                </a:path>
              </a:pathLst>
            </a:custGeom>
            <a:noFill/>
            <a:ln>
              <a:solidFill>
                <a:srgbClr val="D1D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`</a:t>
              </a: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5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1"/>
          <p:cNvSpPr txBox="1">
            <a:spLocks/>
          </p:cNvSpPr>
          <p:nvPr/>
        </p:nvSpPr>
        <p:spPr>
          <a:xfrm>
            <a:off x="322069" y="888510"/>
            <a:ext cx="7015993" cy="478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chemeClr val="bg1"/>
                </a:solidFill>
                <a:effectLst>
                  <a:glow rad="88900">
                    <a:srgbClr val="002060">
                      <a:alpha val="67000"/>
                    </a:srgbClr>
                  </a:glow>
                  <a:reflection blurRad="6350" stA="20000" endPos="2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1pPr>
            <a:lvl2pPr marL="4572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2pPr>
            <a:lvl3pPr marL="9144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3pPr>
            <a:lvl4pPr marL="13716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 smtClean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4pPr>
            <a:lvl5pPr marL="1828800" indent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 kumimoji="1" lang="ko-KR" altLang="en-US" sz="2400" kern="1200" dirty="0">
                <a:solidFill>
                  <a:srgbClr val="058576"/>
                </a:solidFill>
                <a:effectLst>
                  <a:glow rad="88900">
                    <a:schemeClr val="bg1">
                      <a:alpha val="76000"/>
                    </a:schemeClr>
                  </a:glow>
                  <a:reflection blurRad="6350" stA="22000" endPos="50000" dist="60007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+mj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 smtClean="0"/>
              <a:t>소유권이전형</a:t>
            </a:r>
            <a:r>
              <a:rPr lang="ko-KR" altLang="en-US" dirty="0" smtClean="0"/>
              <a:t> </a:t>
            </a:r>
            <a:r>
              <a:rPr lang="en-US" altLang="ko-KR" dirty="0" smtClean="0"/>
              <a:t>36</a:t>
            </a:r>
            <a:r>
              <a:rPr lang="ko-KR" altLang="en-US" smtClean="0"/>
              <a:t>개월 추가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2522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직사각형 265"/>
          <p:cNvSpPr/>
          <p:nvPr/>
        </p:nvSpPr>
        <p:spPr>
          <a:xfrm>
            <a:off x="4993537" y="1459682"/>
            <a:ext cx="4467334" cy="4198733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직사각형 145"/>
          <p:cNvSpPr/>
          <p:nvPr/>
        </p:nvSpPr>
        <p:spPr>
          <a:xfrm>
            <a:off x="395475" y="1459683"/>
            <a:ext cx="4449425" cy="4207786"/>
          </a:xfrm>
          <a:prstGeom prst="rect">
            <a:avLst/>
          </a:prstGeom>
          <a:solidFill>
            <a:srgbClr val="CDE1FF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en-US" altLang="ko-KR" dirty="0" smtClean="0"/>
              <a:t>3. </a:t>
            </a:r>
            <a:r>
              <a:rPr lang="ko-KR" altLang="en-US" dirty="0" err="1"/>
              <a:t>퍼블릭</a:t>
            </a:r>
            <a:r>
              <a:rPr lang="ko-KR" altLang="en-US" dirty="0"/>
              <a:t> </a:t>
            </a:r>
            <a:r>
              <a:rPr lang="ko-KR" altLang="en-US" dirty="0" err="1" smtClean="0"/>
              <a:t>클라우드</a:t>
            </a:r>
            <a:r>
              <a:rPr lang="en-US" altLang="ko-KR" dirty="0" smtClean="0"/>
              <a:t>(</a:t>
            </a:r>
            <a:r>
              <a:rPr lang="ko-KR" altLang="en-US" dirty="0" err="1"/>
              <a:t>퍼블릭</a:t>
            </a:r>
            <a:r>
              <a:rPr lang="en-US" altLang="ko-KR" dirty="0"/>
              <a:t>/</a:t>
            </a:r>
            <a:r>
              <a:rPr lang="ko-KR" altLang="en-US" dirty="0" err="1"/>
              <a:t>하이브리드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서비스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348325" y="1350963"/>
            <a:ext cx="4536000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348224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5"/>
          <p:cNvSpPr>
            <a:spLocks noChangeArrowheads="1"/>
          </p:cNvSpPr>
          <p:nvPr/>
        </p:nvSpPr>
        <p:spPr bwMode="auto">
          <a:xfrm>
            <a:off x="485598" y="959669"/>
            <a:ext cx="1782694" cy="391294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클라우드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서비스 란</a:t>
            </a:r>
            <a:r>
              <a:rPr lang="en-US" altLang="ko-KR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24029" y="5793888"/>
            <a:ext cx="9263724" cy="6320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26" name="Text Box 40"/>
          <p:cNvSpPr txBox="1">
            <a:spLocks noChangeArrowheads="1"/>
          </p:cNvSpPr>
          <p:nvPr/>
        </p:nvSpPr>
        <p:spPr bwMode="auto">
          <a:xfrm>
            <a:off x="1376481" y="5983231"/>
            <a:ext cx="6982127" cy="336025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noAutofit/>
            <a:scene3d>
              <a:camera prst="orthographicFront"/>
              <a:lightRig rig="threePt" dir="t"/>
            </a:scene3d>
            <a:sp3d contourW="25400">
              <a:bevelT w="0"/>
              <a:bevelB w="0" h="0"/>
              <a:contourClr>
                <a:schemeClr val="accent5">
                  <a:lumMod val="50000"/>
                </a:schemeClr>
              </a:contourClr>
            </a:sp3d>
          </a:bodyPr>
          <a:lstStyle>
            <a:defPPr>
              <a:defRPr lang="ko-KR"/>
            </a:defPPr>
            <a:lvl1pPr indent="-318526" algn="ctr" defTabSz="1161962">
              <a:lnSpc>
                <a:spcPct val="90000"/>
              </a:lnSpc>
              <a:spcBef>
                <a:spcPts val="1115"/>
              </a:spcBef>
              <a:tabLst>
                <a:tab pos="6295687" algn="l"/>
              </a:tabLst>
              <a:defRPr sz="2000" spc="-60">
                <a:solidFill>
                  <a:schemeClr val="tx1">
                    <a:lumMod val="85000"/>
                    <a:lumOff val="15000"/>
                  </a:schemeClr>
                </a:solidFill>
                <a:latin typeface="Yoon 윤고딕 550_TT" panose="02090603020101020101" pitchFamily="18" charset="-127"/>
                <a:ea typeface="Yoon 윤고딕 550_TT" panose="02090603020101020101" pitchFamily="18" charset="-127"/>
                <a:cs typeface="+mj-cs"/>
              </a:defRPr>
            </a:lvl1pPr>
          </a:lstStyle>
          <a:p>
            <a:pPr algn="l"/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TCO 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절감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신속한 사업화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Risk </a:t>
            </a:r>
            <a:r>
              <a:rPr lang="ko-KR" altLang="en-US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감소로 기업의 경쟁력 강화 </a:t>
            </a:r>
            <a:r>
              <a:rPr lang="en-US" altLang="ko-KR" sz="2200" dirty="0" smtClean="0">
                <a:solidFill>
                  <a:srgbClr val="FFC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!</a:t>
            </a:r>
            <a:endParaRPr lang="en-US" altLang="ko-KR" sz="22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526677" y="5955252"/>
            <a:ext cx="593272" cy="342898"/>
            <a:chOff x="419101" y="5968699"/>
            <a:chExt cx="593272" cy="342898"/>
          </a:xfrm>
        </p:grpSpPr>
        <p:sp>
          <p:nvSpPr>
            <p:cNvPr id="27" name="타원 26"/>
            <p:cNvSpPr/>
            <p:nvPr/>
          </p:nvSpPr>
          <p:spPr>
            <a:xfrm>
              <a:off x="419101" y="5968699"/>
              <a:ext cx="267972" cy="267972"/>
            </a:xfrm>
            <a:prstGeom prst="ellipse">
              <a:avLst/>
            </a:prstGeom>
            <a:solidFill>
              <a:srgbClr val="FD6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pPr algn="ctr" defTabSz="882650" latinLnBrk="0"/>
              <a:endParaRPr lang="ko-KR" altLang="en-US" sz="9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Times New Roman" pitchFamily="18" charset="0"/>
              </a:endParaRPr>
            </a:p>
          </p:txBody>
        </p:sp>
        <p:sp>
          <p:nvSpPr>
            <p:cNvPr id="28" name="Text Box 257"/>
            <p:cNvSpPr txBox="1">
              <a:spLocks noChangeArrowheads="1"/>
            </p:cNvSpPr>
            <p:nvPr/>
          </p:nvSpPr>
          <p:spPr bwMode="auto">
            <a:xfrm>
              <a:off x="504829" y="5973043"/>
              <a:ext cx="163506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2200" b="0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P</a:t>
              </a:r>
              <a:endParaRPr lang="ko-KR" altLang="en-US" sz="2200" b="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29" name="Text Box 257"/>
            <p:cNvSpPr txBox="1">
              <a:spLocks noChangeArrowheads="1"/>
            </p:cNvSpPr>
            <p:nvPr/>
          </p:nvSpPr>
          <p:spPr bwMode="auto">
            <a:xfrm>
              <a:off x="661315" y="6035502"/>
              <a:ext cx="35105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ko-KR"/>
              </a:defPPr>
              <a:lvl1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1" i="0" u="none" strike="noStrike" kern="0" cap="none" spc="0" normalizeH="0" baseline="0">
                  <a:ln>
                    <a:noFill/>
                  </a:ln>
                  <a:solidFill>
                    <a:srgbClr val="FD64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marL="742950" indent="-28575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2pPr>
              <a:lvl3pPr marL="11430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3pPr>
              <a:lvl4pPr marL="16002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4pPr>
              <a:lvl5pPr marL="2057400" indent="-228600" eaLnBrk="0" hangingPunct="0">
                <a:defRPr sz="1000">
                  <a:latin typeface="산돌고딕B" pitchFamily="18" charset="-127"/>
                  <a:ea typeface="-윤명조360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latin typeface="산돌고딕B" pitchFamily="18" charset="-127"/>
                  <a:ea typeface="-윤명조360" pitchFamily="18" charset="-127"/>
                </a:defRPr>
              </a:lvl9pPr>
            </a:lstStyle>
            <a:p>
              <a:r>
                <a:rPr lang="en-US" altLang="ko-KR" sz="1500" b="0" dirty="0" err="1" smtClean="0">
                  <a:solidFill>
                    <a:schemeClr val="tx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oint</a:t>
              </a:r>
              <a:endParaRPr lang="ko-KR" altLang="en-US" sz="1500" b="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4920379" y="1359150"/>
            <a:ext cx="4602546" cy="43680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양쪽 모서리가 둥근 사각형 30"/>
          <p:cNvSpPr/>
          <p:nvPr/>
        </p:nvSpPr>
        <p:spPr>
          <a:xfrm>
            <a:off x="4987401" y="963613"/>
            <a:ext cx="2057443" cy="387350"/>
          </a:xfrm>
          <a:prstGeom prst="round2SameRect">
            <a:avLst>
              <a:gd name="adj1" fmla="val 31365"/>
              <a:gd name="adj2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5"/>
          <p:cNvSpPr>
            <a:spLocks noChangeArrowheads="1"/>
          </p:cNvSpPr>
          <p:nvPr/>
        </p:nvSpPr>
        <p:spPr bwMode="auto">
          <a:xfrm>
            <a:off x="5124775" y="963613"/>
            <a:ext cx="1782694" cy="395537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1270"/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ko-KR" altLang="en-US" sz="1400" kern="0" dirty="0" err="1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클라우드</a:t>
            </a:r>
            <a:r>
              <a:rPr lang="ko-KR" altLang="en-US" sz="1400" kern="0" dirty="0" smtClean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서비스 </a:t>
            </a:r>
            <a:r>
              <a:rPr lang="ko-KR" altLang="en-US" sz="1400" kern="0" dirty="0">
                <a:solidFill>
                  <a:srgbClr val="FFFFFF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내용</a:t>
            </a:r>
            <a:endParaRPr lang="en-US" altLang="ko-KR" sz="1400" kern="0" dirty="0">
              <a:solidFill>
                <a:srgbClr val="FFFF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455253" y="1458861"/>
            <a:ext cx="4322167" cy="738664"/>
            <a:chOff x="592599" y="1513140"/>
            <a:chExt cx="4322167" cy="738664"/>
          </a:xfrm>
        </p:grpSpPr>
        <p:sp>
          <p:nvSpPr>
            <p:cNvPr id="38" name="TextBox 281"/>
            <p:cNvSpPr txBox="1">
              <a:spLocks noChangeArrowheads="1"/>
            </p:cNvSpPr>
            <p:nvPr/>
          </p:nvSpPr>
          <p:spPr bwMode="auto">
            <a:xfrm>
              <a:off x="788526" y="1513140"/>
              <a:ext cx="412624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lang="ko-KR" altLang="en-US" sz="1600" dirty="0" smtClean="0">
                  <a:solidFill>
                    <a:srgbClr val="FF6600"/>
                  </a:solidFill>
                </a:rPr>
                <a:t>서버</a:t>
              </a:r>
              <a:r>
                <a:rPr lang="en-US" altLang="ko-KR" sz="1600" dirty="0">
                  <a:solidFill>
                    <a:srgbClr val="FF6600"/>
                  </a:solidFill>
                </a:rPr>
                <a:t>, </a:t>
              </a:r>
              <a:r>
                <a:rPr lang="ko-KR" altLang="en-US" sz="1600" dirty="0">
                  <a:solidFill>
                    <a:srgbClr val="FF6600"/>
                  </a:solidFill>
                </a:rPr>
                <a:t>스토리지</a:t>
              </a:r>
              <a:r>
                <a:rPr lang="en-US" altLang="ko-KR" sz="1600" dirty="0">
                  <a:solidFill>
                    <a:srgbClr val="FF6600"/>
                  </a:solidFill>
                </a:rPr>
                <a:t>, </a:t>
              </a:r>
              <a:r>
                <a:rPr lang="ko-KR" altLang="en-US" sz="1600" dirty="0" smtClean="0">
                  <a:solidFill>
                    <a:srgbClr val="FF6600"/>
                  </a:solidFill>
                </a:rPr>
                <a:t>네트워크</a:t>
              </a:r>
              <a:r>
                <a:rPr lang="en-US" altLang="ko-KR" sz="1600" dirty="0" smtClean="0">
                  <a:solidFill>
                    <a:srgbClr val="FF6600"/>
                  </a:solidFill>
                </a:rPr>
                <a:t>, Package S/W</a:t>
              </a:r>
              <a:r>
                <a:rPr lang="ko-KR" altLang="en-US" sz="1600" dirty="0" smtClean="0"/>
                <a:t>을 </a:t>
              </a:r>
              <a:r>
                <a:rPr lang="ko-KR" altLang="en-US" sz="1600" dirty="0">
                  <a:solidFill>
                    <a:srgbClr val="FF6600"/>
                  </a:solidFill>
                </a:rPr>
                <a:t>쉽고 빠르게 </a:t>
              </a:r>
              <a:r>
                <a:rPr lang="ko-KR" altLang="en-US" sz="1600" dirty="0"/>
                <a:t>이용할 수 있는 </a:t>
              </a:r>
              <a:r>
                <a:rPr lang="ko-KR" altLang="en-US" sz="1600" dirty="0" smtClean="0"/>
                <a:t>서비스</a:t>
              </a:r>
              <a:r>
                <a:rPr lang="en-US" altLang="ko-KR" sz="1600" dirty="0" smtClean="0"/>
                <a:t>(KT </a:t>
              </a:r>
              <a:r>
                <a:rPr lang="ko-KR" altLang="en-US" sz="1600" dirty="0" smtClean="0"/>
                <a:t> </a:t>
              </a:r>
              <a:r>
                <a:rPr lang="ko-KR" altLang="en-US" sz="1600" dirty="0" err="1" smtClean="0"/>
                <a:t>클라우드</a:t>
              </a:r>
              <a:r>
                <a:rPr lang="ko-KR" altLang="en-US" sz="1600" dirty="0" smtClean="0"/>
                <a:t> 재판매</a:t>
              </a:r>
              <a:r>
                <a:rPr lang="en-US" altLang="ko-KR" sz="1600" dirty="0" smtClean="0"/>
                <a:t>)</a:t>
              </a:r>
              <a:endParaRPr lang="ko-KR" altLang="en-US" sz="1600" dirty="0"/>
            </a:p>
          </p:txBody>
        </p:sp>
        <p:sp>
          <p:nvSpPr>
            <p:cNvPr id="39" name="타원 3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2" name="TextBox 281"/>
          <p:cNvSpPr txBox="1">
            <a:spLocks noChangeArrowheads="1"/>
          </p:cNvSpPr>
          <p:nvPr/>
        </p:nvSpPr>
        <p:spPr bwMode="auto">
          <a:xfrm>
            <a:off x="455253" y="3631848"/>
            <a:ext cx="1602934" cy="7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500"/>
              </a:lnSpc>
              <a:spcAft>
                <a:spcPts val="200"/>
              </a:spcAft>
            </a:pPr>
            <a:r>
              <a:rPr lang="ko-KR" altLang="en-US" sz="1100" b="0" spc="-100" dirty="0"/>
              <a:t>소프트웨어 서비스를 제공하는 </a:t>
            </a:r>
            <a:r>
              <a:rPr lang="ko-KR" altLang="en-US" sz="1100" b="0" spc="-100" dirty="0" err="1"/>
              <a:t>클라우드</a:t>
            </a:r>
            <a:r>
              <a:rPr lang="ko-KR" altLang="en-US" sz="1100" b="0" spc="-100" dirty="0"/>
              <a:t> </a:t>
            </a:r>
            <a:r>
              <a:rPr lang="ko-KR" altLang="en-US" sz="1100" b="0" spc="-100" dirty="0" smtClean="0"/>
              <a:t>서비스 </a:t>
            </a:r>
            <a:endParaRPr lang="en-US" altLang="ko-KR" sz="1100" b="0" spc="-100" dirty="0" smtClean="0"/>
          </a:p>
          <a:p>
            <a:pPr>
              <a:lnSpc>
                <a:spcPts val="1500"/>
              </a:lnSpc>
              <a:spcAft>
                <a:spcPts val="200"/>
              </a:spcAft>
            </a:pPr>
            <a:r>
              <a:rPr lang="en-US" altLang="ko-KR" sz="1100" b="0" spc="-100" dirty="0" smtClean="0"/>
              <a:t>Email</a:t>
            </a:r>
            <a:r>
              <a:rPr lang="en-US" altLang="ko-KR" sz="1100" b="0" spc="-100" dirty="0"/>
              <a:t>, CRM </a:t>
            </a:r>
            <a:r>
              <a:rPr lang="ko-KR" altLang="en-US" sz="1100" b="0" spc="-100" dirty="0"/>
              <a:t>등의 완성된 어플리케이션 형태</a:t>
            </a:r>
          </a:p>
        </p:txBody>
      </p:sp>
      <p:sp>
        <p:nvSpPr>
          <p:cNvPr id="43" name="TextBox 281"/>
          <p:cNvSpPr txBox="1">
            <a:spLocks noChangeArrowheads="1"/>
          </p:cNvSpPr>
          <p:nvPr/>
        </p:nvSpPr>
        <p:spPr bwMode="auto">
          <a:xfrm>
            <a:off x="2025229" y="3671221"/>
            <a:ext cx="136934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 marL="120650" marR="5080" indent="-109538"/>
            <a:r>
              <a:rPr lang="en-US" altLang="ko-KR" sz="1100" b="0" spc="-100" dirty="0" smtClean="0">
                <a:cs typeface="Malgun Gothic"/>
              </a:rPr>
              <a:t>IT</a:t>
            </a:r>
            <a:r>
              <a:rPr lang="ko-KR" altLang="en-US" sz="1100" b="0" spc="-100" dirty="0">
                <a:cs typeface="Malgun Gothic"/>
              </a:rPr>
              <a:t>서비스 제공을 위한 인프라 지원  </a:t>
            </a:r>
            <a:r>
              <a:rPr lang="en-US" altLang="ko-KR" sz="1100" b="0" spc="-100" dirty="0">
                <a:cs typeface="Malgun Gothic"/>
              </a:rPr>
              <a:t>CPU, </a:t>
            </a:r>
            <a:r>
              <a:rPr lang="ko-KR" altLang="en-US" sz="1100" b="0" spc="-100" dirty="0">
                <a:cs typeface="Malgun Gothic"/>
              </a:rPr>
              <a:t>메모리</a:t>
            </a:r>
            <a:r>
              <a:rPr lang="en-US" altLang="ko-KR" sz="1100" b="0" spc="-100" dirty="0">
                <a:cs typeface="Malgun Gothic"/>
              </a:rPr>
              <a:t>, </a:t>
            </a:r>
            <a:r>
              <a:rPr lang="ko-KR" altLang="en-US" sz="1100" b="0" spc="-100" dirty="0">
                <a:cs typeface="Malgun Gothic"/>
              </a:rPr>
              <a:t>디스크</a:t>
            </a:r>
            <a:r>
              <a:rPr lang="en-US" altLang="ko-KR" sz="1100" b="0" spc="-100" dirty="0">
                <a:cs typeface="Malgun Gothic"/>
              </a:rPr>
              <a:t>, </a:t>
            </a:r>
            <a:r>
              <a:rPr lang="ko-KR" altLang="en-US" sz="1100" b="0" spc="-100" dirty="0">
                <a:cs typeface="Malgun Gothic"/>
              </a:rPr>
              <a:t>네트워크 환경 </a:t>
            </a:r>
            <a:r>
              <a:rPr lang="ko-KR" altLang="en-US" sz="1100" b="0" spc="-100" dirty="0" smtClean="0">
                <a:cs typeface="Malgun Gothic"/>
              </a:rPr>
              <a:t>등</a:t>
            </a:r>
            <a:endParaRPr lang="ko-KR" altLang="en-US" sz="1100" b="0" spc="-100" dirty="0">
              <a:cs typeface="Malgun Gothic"/>
            </a:endParaRPr>
          </a:p>
        </p:txBody>
      </p:sp>
      <p:sp>
        <p:nvSpPr>
          <p:cNvPr id="44" name="TextBox 281"/>
          <p:cNvSpPr txBox="1">
            <a:spLocks noChangeArrowheads="1"/>
          </p:cNvSpPr>
          <p:nvPr/>
        </p:nvSpPr>
        <p:spPr bwMode="auto">
          <a:xfrm>
            <a:off x="3388472" y="3609522"/>
            <a:ext cx="1407932" cy="7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500"/>
              </a:lnSpc>
              <a:spcAft>
                <a:spcPts val="200"/>
              </a:spcAft>
            </a:pPr>
            <a:r>
              <a:rPr lang="ko-KR" altLang="en-US" sz="1100" b="0" spc="-100" dirty="0"/>
              <a:t>소프트웨어를 개발할 수 있는 플랫폼 환경 </a:t>
            </a:r>
            <a:endParaRPr lang="en-US" altLang="ko-KR" sz="1100" b="0" spc="-100" dirty="0" smtClean="0"/>
          </a:p>
          <a:p>
            <a:pPr>
              <a:lnSpc>
                <a:spcPts val="1500"/>
              </a:lnSpc>
              <a:spcAft>
                <a:spcPts val="200"/>
              </a:spcAft>
            </a:pPr>
            <a:r>
              <a:rPr lang="en-US" altLang="ko-KR" sz="1100" b="0" spc="-100" dirty="0" smtClean="0"/>
              <a:t>Web/WAS</a:t>
            </a:r>
            <a:r>
              <a:rPr lang="en-US" altLang="ko-KR" sz="1100" b="0" spc="-100" dirty="0"/>
              <a:t>, DB </a:t>
            </a:r>
            <a:r>
              <a:rPr lang="ko-KR" altLang="en-US" sz="1100" b="0" spc="-100" dirty="0"/>
              <a:t>등의 플랫폼 서비스 형태</a:t>
            </a:r>
          </a:p>
        </p:txBody>
      </p:sp>
      <p:grpSp>
        <p:nvGrpSpPr>
          <p:cNvPr id="58" name="그룹 57"/>
          <p:cNvGrpSpPr/>
          <p:nvPr/>
        </p:nvGrpSpPr>
        <p:grpSpPr>
          <a:xfrm>
            <a:off x="707212" y="4643871"/>
            <a:ext cx="3513137" cy="377178"/>
            <a:chOff x="887828" y="4636930"/>
            <a:chExt cx="3513137" cy="377178"/>
          </a:xfrm>
        </p:grpSpPr>
        <p:pic>
          <p:nvPicPr>
            <p:cNvPr id="59" name="Picture 123" descr="C:\Users\ligs.KIMSEONGEUN\Desktop\새 아이콘\55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828" y="4636930"/>
              <a:ext cx="225346" cy="365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0" name="그룹 59"/>
            <p:cNvGrpSpPr/>
            <p:nvPr/>
          </p:nvGrpSpPr>
          <p:grpSpPr>
            <a:xfrm>
              <a:off x="1223884" y="4687906"/>
              <a:ext cx="3177081" cy="326202"/>
              <a:chOff x="1432889" y="4024426"/>
              <a:chExt cx="3177081" cy="326202"/>
            </a:xfrm>
          </p:grpSpPr>
          <p:sp>
            <p:nvSpPr>
              <p:cNvPr id="61" name="직사각형 5"/>
              <p:cNvSpPr>
                <a:spLocks noChangeArrowheads="1"/>
              </p:cNvSpPr>
              <p:nvPr/>
            </p:nvSpPr>
            <p:spPr bwMode="auto">
              <a:xfrm>
                <a:off x="1867267" y="4042851"/>
                <a:ext cx="230832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ko-KR" altLang="en-US" sz="2000" kern="0" dirty="0" err="1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클라우드</a:t>
                </a:r>
                <a:r>
                  <a:rPr lang="ko-KR" altLang="en-US" sz="2000" kern="0" dirty="0" smtClean="0">
                    <a:latin typeface="나눔고딕 Bold" panose="020D0804000000000000" pitchFamily="50" charset="-127"/>
                    <a:ea typeface="나눔고딕 Bold" panose="020D0804000000000000" pitchFamily="50" charset="-127"/>
                  </a:rPr>
                  <a:t> 서비스 특징</a:t>
                </a:r>
                <a:endParaRPr lang="ko-KR" altLang="en-US" sz="2000" kern="0" dirty="0">
                  <a:latin typeface="나눔고딕 Bold" panose="020D0804000000000000" pitchFamily="50" charset="-127"/>
                  <a:ea typeface="나눔고딕 Bold" panose="020D0804000000000000" pitchFamily="50" charset="-127"/>
                </a:endParaRPr>
              </a:p>
            </p:txBody>
          </p:sp>
          <p:grpSp>
            <p:nvGrpSpPr>
              <p:cNvPr id="62" name="그룹 178"/>
              <p:cNvGrpSpPr>
                <a:grpSpLocks/>
              </p:cNvGrpSpPr>
              <p:nvPr/>
            </p:nvGrpSpPr>
            <p:grpSpPr bwMode="auto">
              <a:xfrm>
                <a:off x="1432889" y="4024426"/>
                <a:ext cx="212473" cy="177062"/>
                <a:chOff x="7699917" y="8049344"/>
                <a:chExt cx="266490" cy="222659"/>
              </a:xfrm>
            </p:grpSpPr>
            <p:sp>
              <p:nvSpPr>
                <p:cNvPr id="66" name="Freeform 9"/>
                <p:cNvSpPr>
                  <a:spLocks/>
                </p:cNvSpPr>
                <p:nvPr/>
              </p:nvSpPr>
              <p:spPr bwMode="auto">
                <a:xfrm>
                  <a:off x="7845850" y="8049344"/>
                  <a:ext cx="120557" cy="222659"/>
                </a:xfrm>
                <a:custGeom>
                  <a:avLst/>
                  <a:gdLst>
                    <a:gd name="T0" fmla="*/ 209453 w 1569"/>
                    <a:gd name="T1" fmla="*/ 476 h 2881"/>
                    <a:gd name="T2" fmla="*/ 217661 w 1569"/>
                    <a:gd name="T3" fmla="*/ 3967 h 2881"/>
                    <a:gd name="T4" fmla="*/ 225237 w 1569"/>
                    <a:gd name="T5" fmla="*/ 11267 h 2881"/>
                    <a:gd name="T6" fmla="*/ 231077 w 1569"/>
                    <a:gd name="T7" fmla="*/ 20948 h 2881"/>
                    <a:gd name="T8" fmla="*/ 233287 w 1569"/>
                    <a:gd name="T9" fmla="*/ 29676 h 2881"/>
                    <a:gd name="T10" fmla="*/ 231866 w 1569"/>
                    <a:gd name="T11" fmla="*/ 37769 h 2881"/>
                    <a:gd name="T12" fmla="*/ 226500 w 1569"/>
                    <a:gd name="T13" fmla="*/ 44752 h 2881"/>
                    <a:gd name="T14" fmla="*/ 217661 w 1569"/>
                    <a:gd name="T15" fmla="*/ 51258 h 2881"/>
                    <a:gd name="T16" fmla="*/ 205349 w 1569"/>
                    <a:gd name="T17" fmla="*/ 57289 h 2881"/>
                    <a:gd name="T18" fmla="*/ 190828 w 1569"/>
                    <a:gd name="T19" fmla="*/ 65382 h 2881"/>
                    <a:gd name="T20" fmla="*/ 174255 w 1569"/>
                    <a:gd name="T21" fmla="*/ 75697 h 2881"/>
                    <a:gd name="T22" fmla="*/ 153893 w 1569"/>
                    <a:gd name="T23" fmla="*/ 90456 h 2881"/>
                    <a:gd name="T24" fmla="*/ 135742 w 1569"/>
                    <a:gd name="T25" fmla="*/ 107595 h 2881"/>
                    <a:gd name="T26" fmla="*/ 121221 w 1569"/>
                    <a:gd name="T27" fmla="*/ 125369 h 2881"/>
                    <a:gd name="T28" fmla="*/ 109698 w 1569"/>
                    <a:gd name="T29" fmla="*/ 144730 h 2881"/>
                    <a:gd name="T30" fmla="*/ 98018 w 1569"/>
                    <a:gd name="T31" fmla="*/ 168217 h 2881"/>
                    <a:gd name="T32" fmla="*/ 90284 w 1569"/>
                    <a:gd name="T33" fmla="*/ 190117 h 2881"/>
                    <a:gd name="T34" fmla="*/ 85549 w 1569"/>
                    <a:gd name="T35" fmla="*/ 212651 h 2881"/>
                    <a:gd name="T36" fmla="*/ 84128 w 1569"/>
                    <a:gd name="T37" fmla="*/ 236297 h 2881"/>
                    <a:gd name="T38" fmla="*/ 101964 w 1569"/>
                    <a:gd name="T39" fmla="*/ 228203 h 2881"/>
                    <a:gd name="T40" fmla="*/ 119011 w 1569"/>
                    <a:gd name="T41" fmla="*/ 223442 h 2881"/>
                    <a:gd name="T42" fmla="*/ 135426 w 1569"/>
                    <a:gd name="T43" fmla="*/ 222332 h 2881"/>
                    <a:gd name="T44" fmla="*/ 153893 w 1569"/>
                    <a:gd name="T45" fmla="*/ 225029 h 2881"/>
                    <a:gd name="T46" fmla="*/ 175675 w 1569"/>
                    <a:gd name="T47" fmla="*/ 232329 h 2881"/>
                    <a:gd name="T48" fmla="*/ 196826 w 1569"/>
                    <a:gd name="T49" fmla="*/ 243914 h 2881"/>
                    <a:gd name="T50" fmla="*/ 212452 w 1569"/>
                    <a:gd name="T51" fmla="*/ 257562 h 2881"/>
                    <a:gd name="T52" fmla="*/ 226342 w 1569"/>
                    <a:gd name="T53" fmla="*/ 274383 h 2881"/>
                    <a:gd name="T54" fmla="*/ 237075 w 1569"/>
                    <a:gd name="T55" fmla="*/ 293109 h 2881"/>
                    <a:gd name="T56" fmla="*/ 243862 w 1569"/>
                    <a:gd name="T57" fmla="*/ 312153 h 2881"/>
                    <a:gd name="T58" fmla="*/ 247334 w 1569"/>
                    <a:gd name="T59" fmla="*/ 332942 h 2881"/>
                    <a:gd name="T60" fmla="*/ 247176 w 1569"/>
                    <a:gd name="T61" fmla="*/ 354524 h 2881"/>
                    <a:gd name="T62" fmla="*/ 243704 w 1569"/>
                    <a:gd name="T63" fmla="*/ 374837 h 2881"/>
                    <a:gd name="T64" fmla="*/ 236601 w 1569"/>
                    <a:gd name="T65" fmla="*/ 393087 h 2881"/>
                    <a:gd name="T66" fmla="*/ 226184 w 1569"/>
                    <a:gd name="T67" fmla="*/ 409909 h 2881"/>
                    <a:gd name="T68" fmla="*/ 211820 w 1569"/>
                    <a:gd name="T69" fmla="*/ 425144 h 2881"/>
                    <a:gd name="T70" fmla="*/ 193353 w 1569"/>
                    <a:gd name="T71" fmla="*/ 439267 h 2881"/>
                    <a:gd name="T72" fmla="*/ 173781 w 1569"/>
                    <a:gd name="T73" fmla="*/ 449265 h 2881"/>
                    <a:gd name="T74" fmla="*/ 152946 w 1569"/>
                    <a:gd name="T75" fmla="*/ 455137 h 2881"/>
                    <a:gd name="T76" fmla="*/ 131007 w 1569"/>
                    <a:gd name="T77" fmla="*/ 457200 h 2881"/>
                    <a:gd name="T78" fmla="*/ 110014 w 1569"/>
                    <a:gd name="T79" fmla="*/ 455772 h 2881"/>
                    <a:gd name="T80" fmla="*/ 90758 w 1569"/>
                    <a:gd name="T81" fmla="*/ 451646 h 2881"/>
                    <a:gd name="T82" fmla="*/ 73237 w 1569"/>
                    <a:gd name="T83" fmla="*/ 444663 h 2881"/>
                    <a:gd name="T84" fmla="*/ 57296 w 1569"/>
                    <a:gd name="T85" fmla="*/ 434824 h 2881"/>
                    <a:gd name="T86" fmla="*/ 42459 w 1569"/>
                    <a:gd name="T87" fmla="*/ 421494 h 2881"/>
                    <a:gd name="T88" fmla="*/ 28727 w 1569"/>
                    <a:gd name="T89" fmla="*/ 404355 h 2881"/>
                    <a:gd name="T90" fmla="*/ 17362 w 1569"/>
                    <a:gd name="T91" fmla="*/ 384676 h 2881"/>
                    <a:gd name="T92" fmla="*/ 8523 w 1569"/>
                    <a:gd name="T93" fmla="*/ 361983 h 2881"/>
                    <a:gd name="T94" fmla="*/ 2999 w 1569"/>
                    <a:gd name="T95" fmla="*/ 340718 h 2881"/>
                    <a:gd name="T96" fmla="*/ 474 w 1569"/>
                    <a:gd name="T97" fmla="*/ 320564 h 2881"/>
                    <a:gd name="T98" fmla="*/ 0 w 1569"/>
                    <a:gd name="T99" fmla="*/ 297553 h 2881"/>
                    <a:gd name="T100" fmla="*/ 1263 w 1569"/>
                    <a:gd name="T101" fmla="*/ 271368 h 2881"/>
                    <a:gd name="T102" fmla="*/ 4104 w 1569"/>
                    <a:gd name="T103" fmla="*/ 242010 h 2881"/>
                    <a:gd name="T104" fmla="*/ 9628 w 1569"/>
                    <a:gd name="T105" fmla="*/ 208049 h 2881"/>
                    <a:gd name="T106" fmla="*/ 18309 w 1569"/>
                    <a:gd name="T107" fmla="*/ 176469 h 2881"/>
                    <a:gd name="T108" fmla="*/ 29989 w 1569"/>
                    <a:gd name="T109" fmla="*/ 146634 h 2881"/>
                    <a:gd name="T110" fmla="*/ 44353 w 1569"/>
                    <a:gd name="T111" fmla="*/ 119021 h 2881"/>
                    <a:gd name="T112" fmla="*/ 63451 w 1569"/>
                    <a:gd name="T113" fmla="*/ 92837 h 2881"/>
                    <a:gd name="T114" fmla="*/ 84128 w 1569"/>
                    <a:gd name="T115" fmla="*/ 69667 h 2881"/>
                    <a:gd name="T116" fmla="*/ 106226 w 1569"/>
                    <a:gd name="T117" fmla="*/ 50148 h 2881"/>
                    <a:gd name="T118" fmla="*/ 131480 w 1569"/>
                    <a:gd name="T119" fmla="*/ 32691 h 2881"/>
                    <a:gd name="T120" fmla="*/ 157524 w 1569"/>
                    <a:gd name="T121" fmla="*/ 17615 h 2881"/>
                    <a:gd name="T122" fmla="*/ 182936 w 1569"/>
                    <a:gd name="T123" fmla="*/ 6189 h 2881"/>
                    <a:gd name="T124" fmla="*/ 199983 w 1569"/>
                    <a:gd name="T125" fmla="*/ 476 h 288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69"/>
                    <a:gd name="T190" fmla="*/ 0 h 2881"/>
                    <a:gd name="T191" fmla="*/ 1569 w 1569"/>
                    <a:gd name="T192" fmla="*/ 2881 h 288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69" h="2881">
                      <a:moveTo>
                        <a:pt x="1297" y="0"/>
                      </a:moveTo>
                      <a:lnTo>
                        <a:pt x="1327" y="3"/>
                      </a:lnTo>
                      <a:lnTo>
                        <a:pt x="1354" y="11"/>
                      </a:lnTo>
                      <a:lnTo>
                        <a:pt x="1379" y="25"/>
                      </a:lnTo>
                      <a:lnTo>
                        <a:pt x="1404" y="46"/>
                      </a:lnTo>
                      <a:lnTo>
                        <a:pt x="1427" y="71"/>
                      </a:lnTo>
                      <a:lnTo>
                        <a:pt x="1449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6" y="212"/>
                      </a:lnTo>
                      <a:lnTo>
                        <a:pt x="1469" y="238"/>
                      </a:lnTo>
                      <a:lnTo>
                        <a:pt x="1454" y="260"/>
                      </a:lnTo>
                      <a:lnTo>
                        <a:pt x="1435" y="282"/>
                      </a:lnTo>
                      <a:lnTo>
                        <a:pt x="1410" y="303"/>
                      </a:lnTo>
                      <a:lnTo>
                        <a:pt x="1379" y="323"/>
                      </a:lnTo>
                      <a:lnTo>
                        <a:pt x="1342" y="340"/>
                      </a:lnTo>
                      <a:lnTo>
                        <a:pt x="1301" y="361"/>
                      </a:lnTo>
                      <a:lnTo>
                        <a:pt x="1256" y="384"/>
                      </a:lnTo>
                      <a:lnTo>
                        <a:pt x="1209" y="412"/>
                      </a:lnTo>
                      <a:lnTo>
                        <a:pt x="1159" y="443"/>
                      </a:lnTo>
                      <a:lnTo>
                        <a:pt x="1104" y="477"/>
                      </a:lnTo>
                      <a:lnTo>
                        <a:pt x="1040" y="521"/>
                      </a:lnTo>
                      <a:lnTo>
                        <a:pt x="975" y="570"/>
                      </a:lnTo>
                      <a:lnTo>
                        <a:pt x="917" y="622"/>
                      </a:lnTo>
                      <a:lnTo>
                        <a:pt x="860" y="678"/>
                      </a:lnTo>
                      <a:lnTo>
                        <a:pt x="806" y="738"/>
                      </a:lnTo>
                      <a:lnTo>
                        <a:pt x="768" y="790"/>
                      </a:lnTo>
                      <a:lnTo>
                        <a:pt x="731" y="847"/>
                      </a:lnTo>
                      <a:lnTo>
                        <a:pt x="695" y="912"/>
                      </a:lnTo>
                      <a:lnTo>
                        <a:pt x="658" y="983"/>
                      </a:lnTo>
                      <a:lnTo>
                        <a:pt x="621" y="1060"/>
                      </a:lnTo>
                      <a:lnTo>
                        <a:pt x="595" y="1128"/>
                      </a:lnTo>
                      <a:lnTo>
                        <a:pt x="572" y="1198"/>
                      </a:lnTo>
                      <a:lnTo>
                        <a:pt x="553" y="1269"/>
                      </a:lnTo>
                      <a:lnTo>
                        <a:pt x="542" y="1340"/>
                      </a:lnTo>
                      <a:lnTo>
                        <a:pt x="535" y="1414"/>
                      </a:lnTo>
                      <a:lnTo>
                        <a:pt x="533" y="1489"/>
                      </a:lnTo>
                      <a:lnTo>
                        <a:pt x="590" y="1461"/>
                      </a:lnTo>
                      <a:lnTo>
                        <a:pt x="646" y="1438"/>
                      </a:lnTo>
                      <a:lnTo>
                        <a:pt x="699" y="1421"/>
                      </a:lnTo>
                      <a:lnTo>
                        <a:pt x="754" y="1408"/>
                      </a:lnTo>
                      <a:lnTo>
                        <a:pt x="806" y="1403"/>
                      </a:lnTo>
                      <a:lnTo>
                        <a:pt x="858" y="1401"/>
                      </a:lnTo>
                      <a:lnTo>
                        <a:pt x="908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3" y="1464"/>
                      </a:lnTo>
                      <a:lnTo>
                        <a:pt x="1181" y="1498"/>
                      </a:lnTo>
                      <a:lnTo>
                        <a:pt x="1247" y="1537"/>
                      </a:lnTo>
                      <a:lnTo>
                        <a:pt x="1297" y="1577"/>
                      </a:lnTo>
                      <a:lnTo>
                        <a:pt x="1346" y="1623"/>
                      </a:lnTo>
                      <a:lnTo>
                        <a:pt x="1391" y="1674"/>
                      </a:lnTo>
                      <a:lnTo>
                        <a:pt x="1434" y="1729"/>
                      </a:lnTo>
                      <a:lnTo>
                        <a:pt x="1473" y="1792"/>
                      </a:lnTo>
                      <a:lnTo>
                        <a:pt x="1502" y="1847"/>
                      </a:lnTo>
                      <a:lnTo>
                        <a:pt x="1526" y="1905"/>
                      </a:lnTo>
                      <a:lnTo>
                        <a:pt x="1545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9" y="2167"/>
                      </a:lnTo>
                      <a:lnTo>
                        <a:pt x="1566" y="2234"/>
                      </a:lnTo>
                      <a:lnTo>
                        <a:pt x="1558" y="2300"/>
                      </a:lnTo>
                      <a:lnTo>
                        <a:pt x="1544" y="2362"/>
                      </a:lnTo>
                      <a:lnTo>
                        <a:pt x="1524" y="2422"/>
                      </a:lnTo>
                      <a:lnTo>
                        <a:pt x="1499" y="2477"/>
                      </a:lnTo>
                      <a:lnTo>
                        <a:pt x="1469" y="2533"/>
                      </a:lnTo>
                      <a:lnTo>
                        <a:pt x="1433" y="2583"/>
                      </a:lnTo>
                      <a:lnTo>
                        <a:pt x="1391" y="2632"/>
                      </a:lnTo>
                      <a:lnTo>
                        <a:pt x="1342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1" y="2831"/>
                      </a:lnTo>
                      <a:lnTo>
                        <a:pt x="1035" y="2853"/>
                      </a:lnTo>
                      <a:lnTo>
                        <a:pt x="969" y="2868"/>
                      </a:lnTo>
                      <a:lnTo>
                        <a:pt x="901" y="2878"/>
                      </a:lnTo>
                      <a:lnTo>
                        <a:pt x="830" y="2881"/>
                      </a:lnTo>
                      <a:lnTo>
                        <a:pt x="763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3" y="2774"/>
                      </a:lnTo>
                      <a:lnTo>
                        <a:pt x="363" y="2740"/>
                      </a:lnTo>
                      <a:lnTo>
                        <a:pt x="318" y="2703"/>
                      </a:lnTo>
                      <a:lnTo>
                        <a:pt x="269" y="2656"/>
                      </a:lnTo>
                      <a:lnTo>
                        <a:pt x="224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80" y="2354"/>
                      </a:lnTo>
                      <a:lnTo>
                        <a:pt x="54" y="2281"/>
                      </a:lnTo>
                      <a:lnTo>
                        <a:pt x="31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3" y="2020"/>
                      </a:lnTo>
                      <a:lnTo>
                        <a:pt x="0" y="1952"/>
                      </a:lnTo>
                      <a:lnTo>
                        <a:pt x="0" y="1875"/>
                      </a:lnTo>
                      <a:lnTo>
                        <a:pt x="3" y="1796"/>
                      </a:lnTo>
                      <a:lnTo>
                        <a:pt x="8" y="1710"/>
                      </a:lnTo>
                      <a:lnTo>
                        <a:pt x="15" y="1620"/>
                      </a:lnTo>
                      <a:lnTo>
                        <a:pt x="26" y="1525"/>
                      </a:lnTo>
                      <a:lnTo>
                        <a:pt x="42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1" y="1015"/>
                      </a:lnTo>
                      <a:lnTo>
                        <a:pt x="190" y="924"/>
                      </a:lnTo>
                      <a:lnTo>
                        <a:pt x="234" y="835"/>
                      </a:lnTo>
                      <a:lnTo>
                        <a:pt x="281" y="750"/>
                      </a:lnTo>
                      <a:lnTo>
                        <a:pt x="341" y="665"/>
                      </a:lnTo>
                      <a:lnTo>
                        <a:pt x="402" y="585"/>
                      </a:lnTo>
                      <a:lnTo>
                        <a:pt x="466" y="509"/>
                      </a:lnTo>
                      <a:lnTo>
                        <a:pt x="533" y="439"/>
                      </a:lnTo>
                      <a:lnTo>
                        <a:pt x="602" y="375"/>
                      </a:lnTo>
                      <a:lnTo>
                        <a:pt x="673" y="316"/>
                      </a:lnTo>
                      <a:lnTo>
                        <a:pt x="746" y="263"/>
                      </a:lnTo>
                      <a:lnTo>
                        <a:pt x="833" y="206"/>
                      </a:lnTo>
                      <a:lnTo>
                        <a:pt x="918" y="156"/>
                      </a:lnTo>
                      <a:lnTo>
                        <a:pt x="998" y="111"/>
                      </a:lnTo>
                      <a:lnTo>
                        <a:pt x="1079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7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DC983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b="1" kern="0" dirty="0">
                    <a:solidFill>
                      <a:prstClr val="white"/>
                    </a:solidFill>
                    <a:latin typeface="Arial"/>
                    <a:ea typeface="Rix모던고딕 M" panose="02020603020101020101" pitchFamily="18" charset="-127"/>
                    <a:cs typeface="Arial" pitchFamily="34" charset="0"/>
                  </a:endParaRPr>
                </a:p>
              </p:txBody>
            </p:sp>
            <p:sp>
              <p:nvSpPr>
                <p:cNvPr id="67" name="Freeform 12"/>
                <p:cNvSpPr>
                  <a:spLocks/>
                </p:cNvSpPr>
                <p:nvPr/>
              </p:nvSpPr>
              <p:spPr bwMode="auto">
                <a:xfrm>
                  <a:off x="7699917" y="8049344"/>
                  <a:ext cx="120557" cy="222659"/>
                </a:xfrm>
                <a:custGeom>
                  <a:avLst/>
                  <a:gdLst>
                    <a:gd name="T0" fmla="*/ 1326 w 1568"/>
                    <a:gd name="T1" fmla="*/ 3 h 2881"/>
                    <a:gd name="T2" fmla="*/ 1380 w 1568"/>
                    <a:gd name="T3" fmla="*/ 25 h 2881"/>
                    <a:gd name="T4" fmla="*/ 1428 w 1568"/>
                    <a:gd name="T5" fmla="*/ 71 h 2881"/>
                    <a:gd name="T6" fmla="*/ 1464 w 1568"/>
                    <a:gd name="T7" fmla="*/ 132 h 2881"/>
                    <a:gd name="T8" fmla="*/ 1478 w 1568"/>
                    <a:gd name="T9" fmla="*/ 187 h 2881"/>
                    <a:gd name="T10" fmla="*/ 1467 w 1568"/>
                    <a:gd name="T11" fmla="*/ 238 h 2881"/>
                    <a:gd name="T12" fmla="*/ 1435 w 1568"/>
                    <a:gd name="T13" fmla="*/ 282 h 2881"/>
                    <a:gd name="T14" fmla="*/ 1378 w 1568"/>
                    <a:gd name="T15" fmla="*/ 323 h 2881"/>
                    <a:gd name="T16" fmla="*/ 1300 w 1568"/>
                    <a:gd name="T17" fmla="*/ 361 h 2881"/>
                    <a:gd name="T18" fmla="*/ 1208 w 1568"/>
                    <a:gd name="T19" fmla="*/ 412 h 2881"/>
                    <a:gd name="T20" fmla="*/ 1104 w 1568"/>
                    <a:gd name="T21" fmla="*/ 477 h 2881"/>
                    <a:gd name="T22" fmla="*/ 976 w 1568"/>
                    <a:gd name="T23" fmla="*/ 570 h 2881"/>
                    <a:gd name="T24" fmla="*/ 860 w 1568"/>
                    <a:gd name="T25" fmla="*/ 678 h 2881"/>
                    <a:gd name="T26" fmla="*/ 768 w 1568"/>
                    <a:gd name="T27" fmla="*/ 790 h 2881"/>
                    <a:gd name="T28" fmla="*/ 694 w 1568"/>
                    <a:gd name="T29" fmla="*/ 912 h 2881"/>
                    <a:gd name="T30" fmla="*/ 620 w 1568"/>
                    <a:gd name="T31" fmla="*/ 1060 h 2881"/>
                    <a:gd name="T32" fmla="*/ 571 w 1568"/>
                    <a:gd name="T33" fmla="*/ 1198 h 2881"/>
                    <a:gd name="T34" fmla="*/ 541 w 1568"/>
                    <a:gd name="T35" fmla="*/ 1340 h 2881"/>
                    <a:gd name="T36" fmla="*/ 532 w 1568"/>
                    <a:gd name="T37" fmla="*/ 1489 h 2881"/>
                    <a:gd name="T38" fmla="*/ 644 w 1568"/>
                    <a:gd name="T39" fmla="*/ 1438 h 2881"/>
                    <a:gd name="T40" fmla="*/ 752 w 1568"/>
                    <a:gd name="T41" fmla="*/ 1408 h 2881"/>
                    <a:gd name="T42" fmla="*/ 857 w 1568"/>
                    <a:gd name="T43" fmla="*/ 1401 h 2881"/>
                    <a:gd name="T44" fmla="*/ 975 w 1568"/>
                    <a:gd name="T45" fmla="*/ 1418 h 2881"/>
                    <a:gd name="T46" fmla="*/ 1111 w 1568"/>
                    <a:gd name="T47" fmla="*/ 1464 h 2881"/>
                    <a:gd name="T48" fmla="*/ 1247 w 1568"/>
                    <a:gd name="T49" fmla="*/ 1537 h 2881"/>
                    <a:gd name="T50" fmla="*/ 1346 w 1568"/>
                    <a:gd name="T51" fmla="*/ 1623 h 2881"/>
                    <a:gd name="T52" fmla="*/ 1433 w 1568"/>
                    <a:gd name="T53" fmla="*/ 1729 h 2881"/>
                    <a:gd name="T54" fmla="*/ 1503 w 1568"/>
                    <a:gd name="T55" fmla="*/ 1847 h 2881"/>
                    <a:gd name="T56" fmla="*/ 1546 w 1568"/>
                    <a:gd name="T57" fmla="*/ 1967 h 2881"/>
                    <a:gd name="T58" fmla="*/ 1567 w 1568"/>
                    <a:gd name="T59" fmla="*/ 2098 h 2881"/>
                    <a:gd name="T60" fmla="*/ 1565 w 1568"/>
                    <a:gd name="T61" fmla="*/ 2234 h 2881"/>
                    <a:gd name="T62" fmla="*/ 1543 w 1568"/>
                    <a:gd name="T63" fmla="*/ 2362 h 2881"/>
                    <a:gd name="T64" fmla="*/ 1500 w 1568"/>
                    <a:gd name="T65" fmla="*/ 2477 h 2881"/>
                    <a:gd name="T66" fmla="*/ 1432 w 1568"/>
                    <a:gd name="T67" fmla="*/ 2583 h 2881"/>
                    <a:gd name="T68" fmla="*/ 1343 w 1568"/>
                    <a:gd name="T69" fmla="*/ 2679 h 2881"/>
                    <a:gd name="T70" fmla="*/ 1225 w 1568"/>
                    <a:gd name="T71" fmla="*/ 2768 h 2881"/>
                    <a:gd name="T72" fmla="*/ 1100 w 1568"/>
                    <a:gd name="T73" fmla="*/ 2831 h 2881"/>
                    <a:gd name="T74" fmla="*/ 968 w 1568"/>
                    <a:gd name="T75" fmla="*/ 2868 h 2881"/>
                    <a:gd name="T76" fmla="*/ 829 w 1568"/>
                    <a:gd name="T77" fmla="*/ 2881 h 2881"/>
                    <a:gd name="T78" fmla="*/ 697 w 1568"/>
                    <a:gd name="T79" fmla="*/ 2872 h 2881"/>
                    <a:gd name="T80" fmla="*/ 575 w 1568"/>
                    <a:gd name="T81" fmla="*/ 2846 h 2881"/>
                    <a:gd name="T82" fmla="*/ 464 w 1568"/>
                    <a:gd name="T83" fmla="*/ 2802 h 2881"/>
                    <a:gd name="T84" fmla="*/ 364 w 1568"/>
                    <a:gd name="T85" fmla="*/ 2740 h 2881"/>
                    <a:gd name="T86" fmla="*/ 268 w 1568"/>
                    <a:gd name="T87" fmla="*/ 2656 h 2881"/>
                    <a:gd name="T88" fmla="*/ 182 w 1568"/>
                    <a:gd name="T89" fmla="*/ 2548 h 2881"/>
                    <a:gd name="T90" fmla="*/ 110 w 1568"/>
                    <a:gd name="T91" fmla="*/ 2424 h 2881"/>
                    <a:gd name="T92" fmla="*/ 53 w 1568"/>
                    <a:gd name="T93" fmla="*/ 2281 h 2881"/>
                    <a:gd name="T94" fmla="*/ 19 w 1568"/>
                    <a:gd name="T95" fmla="*/ 2147 h 2881"/>
                    <a:gd name="T96" fmla="*/ 4 w 1568"/>
                    <a:gd name="T97" fmla="*/ 2020 h 2881"/>
                    <a:gd name="T98" fmla="*/ 0 w 1568"/>
                    <a:gd name="T99" fmla="*/ 1875 h 2881"/>
                    <a:gd name="T100" fmla="*/ 7 w 1568"/>
                    <a:gd name="T101" fmla="*/ 1710 h 2881"/>
                    <a:gd name="T102" fmla="*/ 25 w 1568"/>
                    <a:gd name="T103" fmla="*/ 1525 h 2881"/>
                    <a:gd name="T104" fmla="*/ 61 w 1568"/>
                    <a:gd name="T105" fmla="*/ 1311 h 2881"/>
                    <a:gd name="T106" fmla="*/ 116 w 1568"/>
                    <a:gd name="T107" fmla="*/ 1112 h 2881"/>
                    <a:gd name="T108" fmla="*/ 188 w 1568"/>
                    <a:gd name="T109" fmla="*/ 924 h 2881"/>
                    <a:gd name="T110" fmla="*/ 281 w 1568"/>
                    <a:gd name="T111" fmla="*/ 750 h 2881"/>
                    <a:gd name="T112" fmla="*/ 401 w 1568"/>
                    <a:gd name="T113" fmla="*/ 585 h 2881"/>
                    <a:gd name="T114" fmla="*/ 532 w 1568"/>
                    <a:gd name="T115" fmla="*/ 439 h 2881"/>
                    <a:gd name="T116" fmla="*/ 673 w 1568"/>
                    <a:gd name="T117" fmla="*/ 316 h 2881"/>
                    <a:gd name="T118" fmla="*/ 832 w 1568"/>
                    <a:gd name="T119" fmla="*/ 206 h 2881"/>
                    <a:gd name="T120" fmla="*/ 999 w 1568"/>
                    <a:gd name="T121" fmla="*/ 111 h 2881"/>
                    <a:gd name="T122" fmla="*/ 1159 w 1568"/>
                    <a:gd name="T123" fmla="*/ 39 h 2881"/>
                    <a:gd name="T124" fmla="*/ 1266 w 1568"/>
                    <a:gd name="T125" fmla="*/ 3 h 2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68" h="2881">
                      <a:moveTo>
                        <a:pt x="1297" y="0"/>
                      </a:moveTo>
                      <a:lnTo>
                        <a:pt x="1326" y="3"/>
                      </a:lnTo>
                      <a:lnTo>
                        <a:pt x="1354" y="11"/>
                      </a:lnTo>
                      <a:lnTo>
                        <a:pt x="1380" y="25"/>
                      </a:lnTo>
                      <a:lnTo>
                        <a:pt x="1405" y="46"/>
                      </a:lnTo>
                      <a:lnTo>
                        <a:pt x="1428" y="71"/>
                      </a:lnTo>
                      <a:lnTo>
                        <a:pt x="1448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7" y="212"/>
                      </a:lnTo>
                      <a:lnTo>
                        <a:pt x="1467" y="238"/>
                      </a:lnTo>
                      <a:lnTo>
                        <a:pt x="1455" y="260"/>
                      </a:lnTo>
                      <a:lnTo>
                        <a:pt x="1435" y="282"/>
                      </a:lnTo>
                      <a:lnTo>
                        <a:pt x="1409" y="303"/>
                      </a:lnTo>
                      <a:lnTo>
                        <a:pt x="1378" y="323"/>
                      </a:lnTo>
                      <a:lnTo>
                        <a:pt x="1340" y="340"/>
                      </a:lnTo>
                      <a:lnTo>
                        <a:pt x="1300" y="361"/>
                      </a:lnTo>
                      <a:lnTo>
                        <a:pt x="1255" y="384"/>
                      </a:lnTo>
                      <a:lnTo>
                        <a:pt x="1208" y="412"/>
                      </a:lnTo>
                      <a:lnTo>
                        <a:pt x="1157" y="443"/>
                      </a:lnTo>
                      <a:lnTo>
                        <a:pt x="1104" y="477"/>
                      </a:lnTo>
                      <a:lnTo>
                        <a:pt x="1038" y="521"/>
                      </a:lnTo>
                      <a:lnTo>
                        <a:pt x="976" y="570"/>
                      </a:lnTo>
                      <a:lnTo>
                        <a:pt x="916" y="622"/>
                      </a:lnTo>
                      <a:lnTo>
                        <a:pt x="860" y="678"/>
                      </a:lnTo>
                      <a:lnTo>
                        <a:pt x="805" y="738"/>
                      </a:lnTo>
                      <a:lnTo>
                        <a:pt x="768" y="790"/>
                      </a:lnTo>
                      <a:lnTo>
                        <a:pt x="730" y="847"/>
                      </a:lnTo>
                      <a:lnTo>
                        <a:pt x="694" y="912"/>
                      </a:lnTo>
                      <a:lnTo>
                        <a:pt x="656" y="983"/>
                      </a:lnTo>
                      <a:lnTo>
                        <a:pt x="620" y="1060"/>
                      </a:lnTo>
                      <a:lnTo>
                        <a:pt x="593" y="1128"/>
                      </a:lnTo>
                      <a:lnTo>
                        <a:pt x="571" y="1198"/>
                      </a:lnTo>
                      <a:lnTo>
                        <a:pt x="554" y="1269"/>
                      </a:lnTo>
                      <a:lnTo>
                        <a:pt x="541" y="1340"/>
                      </a:lnTo>
                      <a:lnTo>
                        <a:pt x="533" y="1414"/>
                      </a:lnTo>
                      <a:lnTo>
                        <a:pt x="532" y="1489"/>
                      </a:lnTo>
                      <a:lnTo>
                        <a:pt x="589" y="1461"/>
                      </a:lnTo>
                      <a:lnTo>
                        <a:pt x="644" y="1438"/>
                      </a:lnTo>
                      <a:lnTo>
                        <a:pt x="699" y="1421"/>
                      </a:lnTo>
                      <a:lnTo>
                        <a:pt x="752" y="1408"/>
                      </a:lnTo>
                      <a:lnTo>
                        <a:pt x="805" y="1403"/>
                      </a:lnTo>
                      <a:lnTo>
                        <a:pt x="857" y="1401"/>
                      </a:lnTo>
                      <a:lnTo>
                        <a:pt x="906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1" y="1464"/>
                      </a:lnTo>
                      <a:lnTo>
                        <a:pt x="1179" y="1498"/>
                      </a:lnTo>
                      <a:lnTo>
                        <a:pt x="1247" y="1537"/>
                      </a:lnTo>
                      <a:lnTo>
                        <a:pt x="1298" y="1577"/>
                      </a:lnTo>
                      <a:lnTo>
                        <a:pt x="1346" y="1623"/>
                      </a:lnTo>
                      <a:lnTo>
                        <a:pt x="1392" y="1674"/>
                      </a:lnTo>
                      <a:lnTo>
                        <a:pt x="1433" y="1729"/>
                      </a:lnTo>
                      <a:lnTo>
                        <a:pt x="1474" y="1792"/>
                      </a:lnTo>
                      <a:lnTo>
                        <a:pt x="1503" y="1847"/>
                      </a:lnTo>
                      <a:lnTo>
                        <a:pt x="1527" y="1905"/>
                      </a:lnTo>
                      <a:lnTo>
                        <a:pt x="1546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8" y="2167"/>
                      </a:lnTo>
                      <a:lnTo>
                        <a:pt x="1565" y="2234"/>
                      </a:lnTo>
                      <a:lnTo>
                        <a:pt x="1558" y="2300"/>
                      </a:lnTo>
                      <a:lnTo>
                        <a:pt x="1543" y="2362"/>
                      </a:lnTo>
                      <a:lnTo>
                        <a:pt x="1524" y="2422"/>
                      </a:lnTo>
                      <a:lnTo>
                        <a:pt x="1500" y="2477"/>
                      </a:lnTo>
                      <a:lnTo>
                        <a:pt x="1467" y="2533"/>
                      </a:lnTo>
                      <a:lnTo>
                        <a:pt x="1432" y="2583"/>
                      </a:lnTo>
                      <a:lnTo>
                        <a:pt x="1390" y="2632"/>
                      </a:lnTo>
                      <a:lnTo>
                        <a:pt x="1343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0" y="2831"/>
                      </a:lnTo>
                      <a:lnTo>
                        <a:pt x="1036" y="2853"/>
                      </a:lnTo>
                      <a:lnTo>
                        <a:pt x="968" y="2868"/>
                      </a:lnTo>
                      <a:lnTo>
                        <a:pt x="900" y="2878"/>
                      </a:lnTo>
                      <a:lnTo>
                        <a:pt x="829" y="2881"/>
                      </a:lnTo>
                      <a:lnTo>
                        <a:pt x="762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2" y="2774"/>
                      </a:lnTo>
                      <a:lnTo>
                        <a:pt x="364" y="2740"/>
                      </a:lnTo>
                      <a:lnTo>
                        <a:pt x="317" y="2703"/>
                      </a:lnTo>
                      <a:lnTo>
                        <a:pt x="268" y="2656"/>
                      </a:lnTo>
                      <a:lnTo>
                        <a:pt x="223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79" y="2354"/>
                      </a:lnTo>
                      <a:lnTo>
                        <a:pt x="53" y="2281"/>
                      </a:lnTo>
                      <a:lnTo>
                        <a:pt x="30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4" y="2020"/>
                      </a:lnTo>
                      <a:lnTo>
                        <a:pt x="1" y="1952"/>
                      </a:lnTo>
                      <a:lnTo>
                        <a:pt x="0" y="1875"/>
                      </a:lnTo>
                      <a:lnTo>
                        <a:pt x="2" y="1796"/>
                      </a:lnTo>
                      <a:lnTo>
                        <a:pt x="7" y="1710"/>
                      </a:lnTo>
                      <a:lnTo>
                        <a:pt x="15" y="1620"/>
                      </a:lnTo>
                      <a:lnTo>
                        <a:pt x="25" y="1525"/>
                      </a:lnTo>
                      <a:lnTo>
                        <a:pt x="41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0" y="1015"/>
                      </a:lnTo>
                      <a:lnTo>
                        <a:pt x="188" y="924"/>
                      </a:lnTo>
                      <a:lnTo>
                        <a:pt x="233" y="835"/>
                      </a:lnTo>
                      <a:lnTo>
                        <a:pt x="281" y="750"/>
                      </a:lnTo>
                      <a:lnTo>
                        <a:pt x="340" y="665"/>
                      </a:lnTo>
                      <a:lnTo>
                        <a:pt x="401" y="585"/>
                      </a:lnTo>
                      <a:lnTo>
                        <a:pt x="466" y="509"/>
                      </a:lnTo>
                      <a:lnTo>
                        <a:pt x="532" y="439"/>
                      </a:lnTo>
                      <a:lnTo>
                        <a:pt x="601" y="375"/>
                      </a:lnTo>
                      <a:lnTo>
                        <a:pt x="673" y="316"/>
                      </a:lnTo>
                      <a:lnTo>
                        <a:pt x="747" y="263"/>
                      </a:lnTo>
                      <a:lnTo>
                        <a:pt x="832" y="206"/>
                      </a:lnTo>
                      <a:lnTo>
                        <a:pt x="917" y="156"/>
                      </a:lnTo>
                      <a:lnTo>
                        <a:pt x="999" y="111"/>
                      </a:lnTo>
                      <a:lnTo>
                        <a:pt x="1080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6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/>
                <a:p>
                  <a:pPr algn="ctr" defTabSz="882650" latinLnBrk="0"/>
                  <a:endParaRPr kumimoji="1" lang="ko-KR" altLang="en-US" sz="1000" dirty="0">
                    <a:solidFill>
                      <a:schemeClr val="bg1"/>
                    </a:solidFill>
                    <a:latin typeface="Rix모던고딕 L" panose="02020603020101020101" pitchFamily="18" charset="-127"/>
                    <a:ea typeface="Rix모던고딕 L" panose="02020603020101020101" pitchFamily="18" charset="-127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3" name="그룹 178"/>
              <p:cNvGrpSpPr>
                <a:grpSpLocks/>
              </p:cNvGrpSpPr>
              <p:nvPr/>
            </p:nvGrpSpPr>
            <p:grpSpPr bwMode="auto">
              <a:xfrm flipH="1" flipV="1">
                <a:off x="4397496" y="4024426"/>
                <a:ext cx="212474" cy="177062"/>
                <a:chOff x="5570393" y="8049344"/>
                <a:chExt cx="266490" cy="222659"/>
              </a:xfrm>
            </p:grpSpPr>
            <p:sp>
              <p:nvSpPr>
                <p:cNvPr id="64" name="Freeform 9"/>
                <p:cNvSpPr>
                  <a:spLocks/>
                </p:cNvSpPr>
                <p:nvPr/>
              </p:nvSpPr>
              <p:spPr bwMode="auto">
                <a:xfrm>
                  <a:off x="5716327" y="8049344"/>
                  <a:ext cx="120556" cy="222659"/>
                </a:xfrm>
                <a:custGeom>
                  <a:avLst/>
                  <a:gdLst>
                    <a:gd name="T0" fmla="*/ 209453 w 1569"/>
                    <a:gd name="T1" fmla="*/ 476 h 2881"/>
                    <a:gd name="T2" fmla="*/ 217661 w 1569"/>
                    <a:gd name="T3" fmla="*/ 3967 h 2881"/>
                    <a:gd name="T4" fmla="*/ 225237 w 1569"/>
                    <a:gd name="T5" fmla="*/ 11267 h 2881"/>
                    <a:gd name="T6" fmla="*/ 231077 w 1569"/>
                    <a:gd name="T7" fmla="*/ 20948 h 2881"/>
                    <a:gd name="T8" fmla="*/ 233287 w 1569"/>
                    <a:gd name="T9" fmla="*/ 29676 h 2881"/>
                    <a:gd name="T10" fmla="*/ 231866 w 1569"/>
                    <a:gd name="T11" fmla="*/ 37769 h 2881"/>
                    <a:gd name="T12" fmla="*/ 226500 w 1569"/>
                    <a:gd name="T13" fmla="*/ 44752 h 2881"/>
                    <a:gd name="T14" fmla="*/ 217661 w 1569"/>
                    <a:gd name="T15" fmla="*/ 51258 h 2881"/>
                    <a:gd name="T16" fmla="*/ 205349 w 1569"/>
                    <a:gd name="T17" fmla="*/ 57289 h 2881"/>
                    <a:gd name="T18" fmla="*/ 190828 w 1569"/>
                    <a:gd name="T19" fmla="*/ 65382 h 2881"/>
                    <a:gd name="T20" fmla="*/ 174255 w 1569"/>
                    <a:gd name="T21" fmla="*/ 75697 h 2881"/>
                    <a:gd name="T22" fmla="*/ 153893 w 1569"/>
                    <a:gd name="T23" fmla="*/ 90456 h 2881"/>
                    <a:gd name="T24" fmla="*/ 135742 w 1569"/>
                    <a:gd name="T25" fmla="*/ 107595 h 2881"/>
                    <a:gd name="T26" fmla="*/ 121221 w 1569"/>
                    <a:gd name="T27" fmla="*/ 125369 h 2881"/>
                    <a:gd name="T28" fmla="*/ 109698 w 1569"/>
                    <a:gd name="T29" fmla="*/ 144730 h 2881"/>
                    <a:gd name="T30" fmla="*/ 98018 w 1569"/>
                    <a:gd name="T31" fmla="*/ 168217 h 2881"/>
                    <a:gd name="T32" fmla="*/ 90284 w 1569"/>
                    <a:gd name="T33" fmla="*/ 190117 h 2881"/>
                    <a:gd name="T34" fmla="*/ 85549 w 1569"/>
                    <a:gd name="T35" fmla="*/ 212651 h 2881"/>
                    <a:gd name="T36" fmla="*/ 84128 w 1569"/>
                    <a:gd name="T37" fmla="*/ 236297 h 2881"/>
                    <a:gd name="T38" fmla="*/ 101964 w 1569"/>
                    <a:gd name="T39" fmla="*/ 228203 h 2881"/>
                    <a:gd name="T40" fmla="*/ 119011 w 1569"/>
                    <a:gd name="T41" fmla="*/ 223442 h 2881"/>
                    <a:gd name="T42" fmla="*/ 135426 w 1569"/>
                    <a:gd name="T43" fmla="*/ 222332 h 2881"/>
                    <a:gd name="T44" fmla="*/ 153893 w 1569"/>
                    <a:gd name="T45" fmla="*/ 225029 h 2881"/>
                    <a:gd name="T46" fmla="*/ 175675 w 1569"/>
                    <a:gd name="T47" fmla="*/ 232329 h 2881"/>
                    <a:gd name="T48" fmla="*/ 196826 w 1569"/>
                    <a:gd name="T49" fmla="*/ 243914 h 2881"/>
                    <a:gd name="T50" fmla="*/ 212452 w 1569"/>
                    <a:gd name="T51" fmla="*/ 257562 h 2881"/>
                    <a:gd name="T52" fmla="*/ 226342 w 1569"/>
                    <a:gd name="T53" fmla="*/ 274383 h 2881"/>
                    <a:gd name="T54" fmla="*/ 237075 w 1569"/>
                    <a:gd name="T55" fmla="*/ 293109 h 2881"/>
                    <a:gd name="T56" fmla="*/ 243862 w 1569"/>
                    <a:gd name="T57" fmla="*/ 312153 h 2881"/>
                    <a:gd name="T58" fmla="*/ 247334 w 1569"/>
                    <a:gd name="T59" fmla="*/ 332942 h 2881"/>
                    <a:gd name="T60" fmla="*/ 247176 w 1569"/>
                    <a:gd name="T61" fmla="*/ 354524 h 2881"/>
                    <a:gd name="T62" fmla="*/ 243704 w 1569"/>
                    <a:gd name="T63" fmla="*/ 374837 h 2881"/>
                    <a:gd name="T64" fmla="*/ 236601 w 1569"/>
                    <a:gd name="T65" fmla="*/ 393087 h 2881"/>
                    <a:gd name="T66" fmla="*/ 226184 w 1569"/>
                    <a:gd name="T67" fmla="*/ 409909 h 2881"/>
                    <a:gd name="T68" fmla="*/ 211820 w 1569"/>
                    <a:gd name="T69" fmla="*/ 425144 h 2881"/>
                    <a:gd name="T70" fmla="*/ 193353 w 1569"/>
                    <a:gd name="T71" fmla="*/ 439267 h 2881"/>
                    <a:gd name="T72" fmla="*/ 173781 w 1569"/>
                    <a:gd name="T73" fmla="*/ 449265 h 2881"/>
                    <a:gd name="T74" fmla="*/ 152946 w 1569"/>
                    <a:gd name="T75" fmla="*/ 455137 h 2881"/>
                    <a:gd name="T76" fmla="*/ 131007 w 1569"/>
                    <a:gd name="T77" fmla="*/ 457200 h 2881"/>
                    <a:gd name="T78" fmla="*/ 110014 w 1569"/>
                    <a:gd name="T79" fmla="*/ 455772 h 2881"/>
                    <a:gd name="T80" fmla="*/ 90758 w 1569"/>
                    <a:gd name="T81" fmla="*/ 451646 h 2881"/>
                    <a:gd name="T82" fmla="*/ 73237 w 1569"/>
                    <a:gd name="T83" fmla="*/ 444663 h 2881"/>
                    <a:gd name="T84" fmla="*/ 57296 w 1569"/>
                    <a:gd name="T85" fmla="*/ 434824 h 2881"/>
                    <a:gd name="T86" fmla="*/ 42459 w 1569"/>
                    <a:gd name="T87" fmla="*/ 421494 h 2881"/>
                    <a:gd name="T88" fmla="*/ 28727 w 1569"/>
                    <a:gd name="T89" fmla="*/ 404355 h 2881"/>
                    <a:gd name="T90" fmla="*/ 17362 w 1569"/>
                    <a:gd name="T91" fmla="*/ 384676 h 2881"/>
                    <a:gd name="T92" fmla="*/ 8523 w 1569"/>
                    <a:gd name="T93" fmla="*/ 361983 h 2881"/>
                    <a:gd name="T94" fmla="*/ 2999 w 1569"/>
                    <a:gd name="T95" fmla="*/ 340718 h 2881"/>
                    <a:gd name="T96" fmla="*/ 474 w 1569"/>
                    <a:gd name="T97" fmla="*/ 320564 h 2881"/>
                    <a:gd name="T98" fmla="*/ 0 w 1569"/>
                    <a:gd name="T99" fmla="*/ 297553 h 2881"/>
                    <a:gd name="T100" fmla="*/ 1263 w 1569"/>
                    <a:gd name="T101" fmla="*/ 271368 h 2881"/>
                    <a:gd name="T102" fmla="*/ 4104 w 1569"/>
                    <a:gd name="T103" fmla="*/ 242010 h 2881"/>
                    <a:gd name="T104" fmla="*/ 9628 w 1569"/>
                    <a:gd name="T105" fmla="*/ 208049 h 2881"/>
                    <a:gd name="T106" fmla="*/ 18309 w 1569"/>
                    <a:gd name="T107" fmla="*/ 176469 h 2881"/>
                    <a:gd name="T108" fmla="*/ 29989 w 1569"/>
                    <a:gd name="T109" fmla="*/ 146634 h 2881"/>
                    <a:gd name="T110" fmla="*/ 44353 w 1569"/>
                    <a:gd name="T111" fmla="*/ 119021 h 2881"/>
                    <a:gd name="T112" fmla="*/ 63451 w 1569"/>
                    <a:gd name="T113" fmla="*/ 92837 h 2881"/>
                    <a:gd name="T114" fmla="*/ 84128 w 1569"/>
                    <a:gd name="T115" fmla="*/ 69667 h 2881"/>
                    <a:gd name="T116" fmla="*/ 106226 w 1569"/>
                    <a:gd name="T117" fmla="*/ 50148 h 2881"/>
                    <a:gd name="T118" fmla="*/ 131480 w 1569"/>
                    <a:gd name="T119" fmla="*/ 32691 h 2881"/>
                    <a:gd name="T120" fmla="*/ 157524 w 1569"/>
                    <a:gd name="T121" fmla="*/ 17615 h 2881"/>
                    <a:gd name="T122" fmla="*/ 182936 w 1569"/>
                    <a:gd name="T123" fmla="*/ 6189 h 2881"/>
                    <a:gd name="T124" fmla="*/ 199983 w 1569"/>
                    <a:gd name="T125" fmla="*/ 476 h 288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69"/>
                    <a:gd name="T190" fmla="*/ 0 h 2881"/>
                    <a:gd name="T191" fmla="*/ 1569 w 1569"/>
                    <a:gd name="T192" fmla="*/ 2881 h 288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69" h="2881">
                      <a:moveTo>
                        <a:pt x="1297" y="0"/>
                      </a:moveTo>
                      <a:lnTo>
                        <a:pt x="1327" y="3"/>
                      </a:lnTo>
                      <a:lnTo>
                        <a:pt x="1354" y="11"/>
                      </a:lnTo>
                      <a:lnTo>
                        <a:pt x="1379" y="25"/>
                      </a:lnTo>
                      <a:lnTo>
                        <a:pt x="1404" y="46"/>
                      </a:lnTo>
                      <a:lnTo>
                        <a:pt x="1427" y="71"/>
                      </a:lnTo>
                      <a:lnTo>
                        <a:pt x="1449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6" y="212"/>
                      </a:lnTo>
                      <a:lnTo>
                        <a:pt x="1469" y="238"/>
                      </a:lnTo>
                      <a:lnTo>
                        <a:pt x="1454" y="260"/>
                      </a:lnTo>
                      <a:lnTo>
                        <a:pt x="1435" y="282"/>
                      </a:lnTo>
                      <a:lnTo>
                        <a:pt x="1410" y="303"/>
                      </a:lnTo>
                      <a:lnTo>
                        <a:pt x="1379" y="323"/>
                      </a:lnTo>
                      <a:lnTo>
                        <a:pt x="1342" y="340"/>
                      </a:lnTo>
                      <a:lnTo>
                        <a:pt x="1301" y="361"/>
                      </a:lnTo>
                      <a:lnTo>
                        <a:pt x="1256" y="384"/>
                      </a:lnTo>
                      <a:lnTo>
                        <a:pt x="1209" y="412"/>
                      </a:lnTo>
                      <a:lnTo>
                        <a:pt x="1159" y="443"/>
                      </a:lnTo>
                      <a:lnTo>
                        <a:pt x="1104" y="477"/>
                      </a:lnTo>
                      <a:lnTo>
                        <a:pt x="1040" y="521"/>
                      </a:lnTo>
                      <a:lnTo>
                        <a:pt x="975" y="570"/>
                      </a:lnTo>
                      <a:lnTo>
                        <a:pt x="917" y="622"/>
                      </a:lnTo>
                      <a:lnTo>
                        <a:pt x="860" y="678"/>
                      </a:lnTo>
                      <a:lnTo>
                        <a:pt x="806" y="738"/>
                      </a:lnTo>
                      <a:lnTo>
                        <a:pt x="768" y="790"/>
                      </a:lnTo>
                      <a:lnTo>
                        <a:pt x="731" y="847"/>
                      </a:lnTo>
                      <a:lnTo>
                        <a:pt x="695" y="912"/>
                      </a:lnTo>
                      <a:lnTo>
                        <a:pt x="658" y="983"/>
                      </a:lnTo>
                      <a:lnTo>
                        <a:pt x="621" y="1060"/>
                      </a:lnTo>
                      <a:lnTo>
                        <a:pt x="595" y="1128"/>
                      </a:lnTo>
                      <a:lnTo>
                        <a:pt x="572" y="1198"/>
                      </a:lnTo>
                      <a:lnTo>
                        <a:pt x="553" y="1269"/>
                      </a:lnTo>
                      <a:lnTo>
                        <a:pt x="542" y="1340"/>
                      </a:lnTo>
                      <a:lnTo>
                        <a:pt x="535" y="1414"/>
                      </a:lnTo>
                      <a:lnTo>
                        <a:pt x="533" y="1489"/>
                      </a:lnTo>
                      <a:lnTo>
                        <a:pt x="590" y="1461"/>
                      </a:lnTo>
                      <a:lnTo>
                        <a:pt x="646" y="1438"/>
                      </a:lnTo>
                      <a:lnTo>
                        <a:pt x="699" y="1421"/>
                      </a:lnTo>
                      <a:lnTo>
                        <a:pt x="754" y="1408"/>
                      </a:lnTo>
                      <a:lnTo>
                        <a:pt x="806" y="1403"/>
                      </a:lnTo>
                      <a:lnTo>
                        <a:pt x="858" y="1401"/>
                      </a:lnTo>
                      <a:lnTo>
                        <a:pt x="908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3" y="1464"/>
                      </a:lnTo>
                      <a:lnTo>
                        <a:pt x="1181" y="1498"/>
                      </a:lnTo>
                      <a:lnTo>
                        <a:pt x="1247" y="1537"/>
                      </a:lnTo>
                      <a:lnTo>
                        <a:pt x="1297" y="1577"/>
                      </a:lnTo>
                      <a:lnTo>
                        <a:pt x="1346" y="1623"/>
                      </a:lnTo>
                      <a:lnTo>
                        <a:pt x="1391" y="1674"/>
                      </a:lnTo>
                      <a:lnTo>
                        <a:pt x="1434" y="1729"/>
                      </a:lnTo>
                      <a:lnTo>
                        <a:pt x="1473" y="1792"/>
                      </a:lnTo>
                      <a:lnTo>
                        <a:pt x="1502" y="1847"/>
                      </a:lnTo>
                      <a:lnTo>
                        <a:pt x="1526" y="1905"/>
                      </a:lnTo>
                      <a:lnTo>
                        <a:pt x="1545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9" y="2167"/>
                      </a:lnTo>
                      <a:lnTo>
                        <a:pt x="1566" y="2234"/>
                      </a:lnTo>
                      <a:lnTo>
                        <a:pt x="1558" y="2300"/>
                      </a:lnTo>
                      <a:lnTo>
                        <a:pt x="1544" y="2362"/>
                      </a:lnTo>
                      <a:lnTo>
                        <a:pt x="1524" y="2422"/>
                      </a:lnTo>
                      <a:lnTo>
                        <a:pt x="1499" y="2477"/>
                      </a:lnTo>
                      <a:lnTo>
                        <a:pt x="1469" y="2533"/>
                      </a:lnTo>
                      <a:lnTo>
                        <a:pt x="1433" y="2583"/>
                      </a:lnTo>
                      <a:lnTo>
                        <a:pt x="1391" y="2632"/>
                      </a:lnTo>
                      <a:lnTo>
                        <a:pt x="1342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1" y="2831"/>
                      </a:lnTo>
                      <a:lnTo>
                        <a:pt x="1035" y="2853"/>
                      </a:lnTo>
                      <a:lnTo>
                        <a:pt x="969" y="2868"/>
                      </a:lnTo>
                      <a:lnTo>
                        <a:pt x="901" y="2878"/>
                      </a:lnTo>
                      <a:lnTo>
                        <a:pt x="830" y="2881"/>
                      </a:lnTo>
                      <a:lnTo>
                        <a:pt x="763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3" y="2774"/>
                      </a:lnTo>
                      <a:lnTo>
                        <a:pt x="363" y="2740"/>
                      </a:lnTo>
                      <a:lnTo>
                        <a:pt x="318" y="2703"/>
                      </a:lnTo>
                      <a:lnTo>
                        <a:pt x="269" y="2656"/>
                      </a:lnTo>
                      <a:lnTo>
                        <a:pt x="224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80" y="2354"/>
                      </a:lnTo>
                      <a:lnTo>
                        <a:pt x="54" y="2281"/>
                      </a:lnTo>
                      <a:lnTo>
                        <a:pt x="31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3" y="2020"/>
                      </a:lnTo>
                      <a:lnTo>
                        <a:pt x="0" y="1952"/>
                      </a:lnTo>
                      <a:lnTo>
                        <a:pt x="0" y="1875"/>
                      </a:lnTo>
                      <a:lnTo>
                        <a:pt x="3" y="1796"/>
                      </a:lnTo>
                      <a:lnTo>
                        <a:pt x="8" y="1710"/>
                      </a:lnTo>
                      <a:lnTo>
                        <a:pt x="15" y="1620"/>
                      </a:lnTo>
                      <a:lnTo>
                        <a:pt x="26" y="1525"/>
                      </a:lnTo>
                      <a:lnTo>
                        <a:pt x="42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1" y="1015"/>
                      </a:lnTo>
                      <a:lnTo>
                        <a:pt x="190" y="924"/>
                      </a:lnTo>
                      <a:lnTo>
                        <a:pt x="234" y="835"/>
                      </a:lnTo>
                      <a:lnTo>
                        <a:pt x="281" y="750"/>
                      </a:lnTo>
                      <a:lnTo>
                        <a:pt x="341" y="665"/>
                      </a:lnTo>
                      <a:lnTo>
                        <a:pt x="402" y="585"/>
                      </a:lnTo>
                      <a:lnTo>
                        <a:pt x="466" y="509"/>
                      </a:lnTo>
                      <a:lnTo>
                        <a:pt x="533" y="439"/>
                      </a:lnTo>
                      <a:lnTo>
                        <a:pt x="602" y="375"/>
                      </a:lnTo>
                      <a:lnTo>
                        <a:pt x="673" y="316"/>
                      </a:lnTo>
                      <a:lnTo>
                        <a:pt x="746" y="263"/>
                      </a:lnTo>
                      <a:lnTo>
                        <a:pt x="833" y="206"/>
                      </a:lnTo>
                      <a:lnTo>
                        <a:pt x="918" y="156"/>
                      </a:lnTo>
                      <a:lnTo>
                        <a:pt x="998" y="111"/>
                      </a:lnTo>
                      <a:lnTo>
                        <a:pt x="1079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7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DC983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lIns="0" tIns="0" rIns="0" bIns="0" anchor="ctr"/>
                <a:lstStyle/>
                <a:p>
                  <a:pPr algn="ctr" fontAlgn="auto" latinLnBrk="0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kumimoji="0" lang="ko-KR" altLang="en-US" b="1" kern="0" dirty="0">
                    <a:solidFill>
                      <a:prstClr val="white"/>
                    </a:solidFill>
                    <a:latin typeface="Arial"/>
                    <a:ea typeface="Rix모던고딕 M" panose="02020603020101020101" pitchFamily="18" charset="-127"/>
                    <a:cs typeface="Arial" pitchFamily="34" charset="0"/>
                  </a:endParaRPr>
                </a:p>
              </p:txBody>
            </p:sp>
            <p:sp>
              <p:nvSpPr>
                <p:cNvPr id="65" name="Freeform 12"/>
                <p:cNvSpPr>
                  <a:spLocks/>
                </p:cNvSpPr>
                <p:nvPr/>
              </p:nvSpPr>
              <p:spPr bwMode="auto">
                <a:xfrm>
                  <a:off x="5570393" y="8049344"/>
                  <a:ext cx="120557" cy="222659"/>
                </a:xfrm>
                <a:custGeom>
                  <a:avLst/>
                  <a:gdLst>
                    <a:gd name="T0" fmla="*/ 1326 w 1568"/>
                    <a:gd name="T1" fmla="*/ 3 h 2881"/>
                    <a:gd name="T2" fmla="*/ 1380 w 1568"/>
                    <a:gd name="T3" fmla="*/ 25 h 2881"/>
                    <a:gd name="T4" fmla="*/ 1428 w 1568"/>
                    <a:gd name="T5" fmla="*/ 71 h 2881"/>
                    <a:gd name="T6" fmla="*/ 1464 w 1568"/>
                    <a:gd name="T7" fmla="*/ 132 h 2881"/>
                    <a:gd name="T8" fmla="*/ 1478 w 1568"/>
                    <a:gd name="T9" fmla="*/ 187 h 2881"/>
                    <a:gd name="T10" fmla="*/ 1467 w 1568"/>
                    <a:gd name="T11" fmla="*/ 238 h 2881"/>
                    <a:gd name="T12" fmla="*/ 1435 w 1568"/>
                    <a:gd name="T13" fmla="*/ 282 h 2881"/>
                    <a:gd name="T14" fmla="*/ 1378 w 1568"/>
                    <a:gd name="T15" fmla="*/ 323 h 2881"/>
                    <a:gd name="T16" fmla="*/ 1300 w 1568"/>
                    <a:gd name="T17" fmla="*/ 361 h 2881"/>
                    <a:gd name="T18" fmla="*/ 1208 w 1568"/>
                    <a:gd name="T19" fmla="*/ 412 h 2881"/>
                    <a:gd name="T20" fmla="*/ 1104 w 1568"/>
                    <a:gd name="T21" fmla="*/ 477 h 2881"/>
                    <a:gd name="T22" fmla="*/ 976 w 1568"/>
                    <a:gd name="T23" fmla="*/ 570 h 2881"/>
                    <a:gd name="T24" fmla="*/ 860 w 1568"/>
                    <a:gd name="T25" fmla="*/ 678 h 2881"/>
                    <a:gd name="T26" fmla="*/ 768 w 1568"/>
                    <a:gd name="T27" fmla="*/ 790 h 2881"/>
                    <a:gd name="T28" fmla="*/ 694 w 1568"/>
                    <a:gd name="T29" fmla="*/ 912 h 2881"/>
                    <a:gd name="T30" fmla="*/ 620 w 1568"/>
                    <a:gd name="T31" fmla="*/ 1060 h 2881"/>
                    <a:gd name="T32" fmla="*/ 571 w 1568"/>
                    <a:gd name="T33" fmla="*/ 1198 h 2881"/>
                    <a:gd name="T34" fmla="*/ 541 w 1568"/>
                    <a:gd name="T35" fmla="*/ 1340 h 2881"/>
                    <a:gd name="T36" fmla="*/ 532 w 1568"/>
                    <a:gd name="T37" fmla="*/ 1489 h 2881"/>
                    <a:gd name="T38" fmla="*/ 644 w 1568"/>
                    <a:gd name="T39" fmla="*/ 1438 h 2881"/>
                    <a:gd name="T40" fmla="*/ 752 w 1568"/>
                    <a:gd name="T41" fmla="*/ 1408 h 2881"/>
                    <a:gd name="T42" fmla="*/ 857 w 1568"/>
                    <a:gd name="T43" fmla="*/ 1401 h 2881"/>
                    <a:gd name="T44" fmla="*/ 975 w 1568"/>
                    <a:gd name="T45" fmla="*/ 1418 h 2881"/>
                    <a:gd name="T46" fmla="*/ 1111 w 1568"/>
                    <a:gd name="T47" fmla="*/ 1464 h 2881"/>
                    <a:gd name="T48" fmla="*/ 1247 w 1568"/>
                    <a:gd name="T49" fmla="*/ 1537 h 2881"/>
                    <a:gd name="T50" fmla="*/ 1346 w 1568"/>
                    <a:gd name="T51" fmla="*/ 1623 h 2881"/>
                    <a:gd name="T52" fmla="*/ 1433 w 1568"/>
                    <a:gd name="T53" fmla="*/ 1729 h 2881"/>
                    <a:gd name="T54" fmla="*/ 1503 w 1568"/>
                    <a:gd name="T55" fmla="*/ 1847 h 2881"/>
                    <a:gd name="T56" fmla="*/ 1546 w 1568"/>
                    <a:gd name="T57" fmla="*/ 1967 h 2881"/>
                    <a:gd name="T58" fmla="*/ 1567 w 1568"/>
                    <a:gd name="T59" fmla="*/ 2098 h 2881"/>
                    <a:gd name="T60" fmla="*/ 1565 w 1568"/>
                    <a:gd name="T61" fmla="*/ 2234 h 2881"/>
                    <a:gd name="T62" fmla="*/ 1543 w 1568"/>
                    <a:gd name="T63" fmla="*/ 2362 h 2881"/>
                    <a:gd name="T64" fmla="*/ 1500 w 1568"/>
                    <a:gd name="T65" fmla="*/ 2477 h 2881"/>
                    <a:gd name="T66" fmla="*/ 1432 w 1568"/>
                    <a:gd name="T67" fmla="*/ 2583 h 2881"/>
                    <a:gd name="T68" fmla="*/ 1343 w 1568"/>
                    <a:gd name="T69" fmla="*/ 2679 h 2881"/>
                    <a:gd name="T70" fmla="*/ 1225 w 1568"/>
                    <a:gd name="T71" fmla="*/ 2768 h 2881"/>
                    <a:gd name="T72" fmla="*/ 1100 w 1568"/>
                    <a:gd name="T73" fmla="*/ 2831 h 2881"/>
                    <a:gd name="T74" fmla="*/ 968 w 1568"/>
                    <a:gd name="T75" fmla="*/ 2868 h 2881"/>
                    <a:gd name="T76" fmla="*/ 829 w 1568"/>
                    <a:gd name="T77" fmla="*/ 2881 h 2881"/>
                    <a:gd name="T78" fmla="*/ 697 w 1568"/>
                    <a:gd name="T79" fmla="*/ 2872 h 2881"/>
                    <a:gd name="T80" fmla="*/ 575 w 1568"/>
                    <a:gd name="T81" fmla="*/ 2846 h 2881"/>
                    <a:gd name="T82" fmla="*/ 464 w 1568"/>
                    <a:gd name="T83" fmla="*/ 2802 h 2881"/>
                    <a:gd name="T84" fmla="*/ 364 w 1568"/>
                    <a:gd name="T85" fmla="*/ 2740 h 2881"/>
                    <a:gd name="T86" fmla="*/ 268 w 1568"/>
                    <a:gd name="T87" fmla="*/ 2656 h 2881"/>
                    <a:gd name="T88" fmla="*/ 182 w 1568"/>
                    <a:gd name="T89" fmla="*/ 2548 h 2881"/>
                    <a:gd name="T90" fmla="*/ 110 w 1568"/>
                    <a:gd name="T91" fmla="*/ 2424 h 2881"/>
                    <a:gd name="T92" fmla="*/ 53 w 1568"/>
                    <a:gd name="T93" fmla="*/ 2281 h 2881"/>
                    <a:gd name="T94" fmla="*/ 19 w 1568"/>
                    <a:gd name="T95" fmla="*/ 2147 h 2881"/>
                    <a:gd name="T96" fmla="*/ 4 w 1568"/>
                    <a:gd name="T97" fmla="*/ 2020 h 2881"/>
                    <a:gd name="T98" fmla="*/ 0 w 1568"/>
                    <a:gd name="T99" fmla="*/ 1875 h 2881"/>
                    <a:gd name="T100" fmla="*/ 7 w 1568"/>
                    <a:gd name="T101" fmla="*/ 1710 h 2881"/>
                    <a:gd name="T102" fmla="*/ 25 w 1568"/>
                    <a:gd name="T103" fmla="*/ 1525 h 2881"/>
                    <a:gd name="T104" fmla="*/ 61 w 1568"/>
                    <a:gd name="T105" fmla="*/ 1311 h 2881"/>
                    <a:gd name="T106" fmla="*/ 116 w 1568"/>
                    <a:gd name="T107" fmla="*/ 1112 h 2881"/>
                    <a:gd name="T108" fmla="*/ 188 w 1568"/>
                    <a:gd name="T109" fmla="*/ 924 h 2881"/>
                    <a:gd name="T110" fmla="*/ 281 w 1568"/>
                    <a:gd name="T111" fmla="*/ 750 h 2881"/>
                    <a:gd name="T112" fmla="*/ 401 w 1568"/>
                    <a:gd name="T113" fmla="*/ 585 h 2881"/>
                    <a:gd name="T114" fmla="*/ 532 w 1568"/>
                    <a:gd name="T115" fmla="*/ 439 h 2881"/>
                    <a:gd name="T116" fmla="*/ 673 w 1568"/>
                    <a:gd name="T117" fmla="*/ 316 h 2881"/>
                    <a:gd name="T118" fmla="*/ 832 w 1568"/>
                    <a:gd name="T119" fmla="*/ 206 h 2881"/>
                    <a:gd name="T120" fmla="*/ 999 w 1568"/>
                    <a:gd name="T121" fmla="*/ 111 h 2881"/>
                    <a:gd name="T122" fmla="*/ 1159 w 1568"/>
                    <a:gd name="T123" fmla="*/ 39 h 2881"/>
                    <a:gd name="T124" fmla="*/ 1266 w 1568"/>
                    <a:gd name="T125" fmla="*/ 3 h 2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68" h="2881">
                      <a:moveTo>
                        <a:pt x="1297" y="0"/>
                      </a:moveTo>
                      <a:lnTo>
                        <a:pt x="1326" y="3"/>
                      </a:lnTo>
                      <a:lnTo>
                        <a:pt x="1354" y="11"/>
                      </a:lnTo>
                      <a:lnTo>
                        <a:pt x="1380" y="25"/>
                      </a:lnTo>
                      <a:lnTo>
                        <a:pt x="1405" y="46"/>
                      </a:lnTo>
                      <a:lnTo>
                        <a:pt x="1428" y="71"/>
                      </a:lnTo>
                      <a:lnTo>
                        <a:pt x="1448" y="102"/>
                      </a:lnTo>
                      <a:lnTo>
                        <a:pt x="1464" y="132"/>
                      </a:lnTo>
                      <a:lnTo>
                        <a:pt x="1474" y="160"/>
                      </a:lnTo>
                      <a:lnTo>
                        <a:pt x="1478" y="187"/>
                      </a:lnTo>
                      <a:lnTo>
                        <a:pt x="1477" y="212"/>
                      </a:lnTo>
                      <a:lnTo>
                        <a:pt x="1467" y="238"/>
                      </a:lnTo>
                      <a:lnTo>
                        <a:pt x="1455" y="260"/>
                      </a:lnTo>
                      <a:lnTo>
                        <a:pt x="1435" y="282"/>
                      </a:lnTo>
                      <a:lnTo>
                        <a:pt x="1409" y="303"/>
                      </a:lnTo>
                      <a:lnTo>
                        <a:pt x="1378" y="323"/>
                      </a:lnTo>
                      <a:lnTo>
                        <a:pt x="1340" y="340"/>
                      </a:lnTo>
                      <a:lnTo>
                        <a:pt x="1300" y="361"/>
                      </a:lnTo>
                      <a:lnTo>
                        <a:pt x="1255" y="384"/>
                      </a:lnTo>
                      <a:lnTo>
                        <a:pt x="1208" y="412"/>
                      </a:lnTo>
                      <a:lnTo>
                        <a:pt x="1157" y="443"/>
                      </a:lnTo>
                      <a:lnTo>
                        <a:pt x="1104" y="477"/>
                      </a:lnTo>
                      <a:lnTo>
                        <a:pt x="1038" y="521"/>
                      </a:lnTo>
                      <a:lnTo>
                        <a:pt x="976" y="570"/>
                      </a:lnTo>
                      <a:lnTo>
                        <a:pt x="916" y="622"/>
                      </a:lnTo>
                      <a:lnTo>
                        <a:pt x="860" y="678"/>
                      </a:lnTo>
                      <a:lnTo>
                        <a:pt x="805" y="738"/>
                      </a:lnTo>
                      <a:lnTo>
                        <a:pt x="768" y="790"/>
                      </a:lnTo>
                      <a:lnTo>
                        <a:pt x="730" y="847"/>
                      </a:lnTo>
                      <a:lnTo>
                        <a:pt x="694" y="912"/>
                      </a:lnTo>
                      <a:lnTo>
                        <a:pt x="656" y="983"/>
                      </a:lnTo>
                      <a:lnTo>
                        <a:pt x="620" y="1060"/>
                      </a:lnTo>
                      <a:lnTo>
                        <a:pt x="593" y="1128"/>
                      </a:lnTo>
                      <a:lnTo>
                        <a:pt x="571" y="1198"/>
                      </a:lnTo>
                      <a:lnTo>
                        <a:pt x="554" y="1269"/>
                      </a:lnTo>
                      <a:lnTo>
                        <a:pt x="541" y="1340"/>
                      </a:lnTo>
                      <a:lnTo>
                        <a:pt x="533" y="1414"/>
                      </a:lnTo>
                      <a:lnTo>
                        <a:pt x="532" y="1489"/>
                      </a:lnTo>
                      <a:lnTo>
                        <a:pt x="589" y="1461"/>
                      </a:lnTo>
                      <a:lnTo>
                        <a:pt x="644" y="1438"/>
                      </a:lnTo>
                      <a:lnTo>
                        <a:pt x="699" y="1421"/>
                      </a:lnTo>
                      <a:lnTo>
                        <a:pt x="752" y="1408"/>
                      </a:lnTo>
                      <a:lnTo>
                        <a:pt x="805" y="1403"/>
                      </a:lnTo>
                      <a:lnTo>
                        <a:pt x="857" y="1401"/>
                      </a:lnTo>
                      <a:lnTo>
                        <a:pt x="906" y="1406"/>
                      </a:lnTo>
                      <a:lnTo>
                        <a:pt x="975" y="1418"/>
                      </a:lnTo>
                      <a:lnTo>
                        <a:pt x="1044" y="1438"/>
                      </a:lnTo>
                      <a:lnTo>
                        <a:pt x="1111" y="1464"/>
                      </a:lnTo>
                      <a:lnTo>
                        <a:pt x="1179" y="1498"/>
                      </a:lnTo>
                      <a:lnTo>
                        <a:pt x="1247" y="1537"/>
                      </a:lnTo>
                      <a:lnTo>
                        <a:pt x="1298" y="1577"/>
                      </a:lnTo>
                      <a:lnTo>
                        <a:pt x="1346" y="1623"/>
                      </a:lnTo>
                      <a:lnTo>
                        <a:pt x="1392" y="1674"/>
                      </a:lnTo>
                      <a:lnTo>
                        <a:pt x="1433" y="1729"/>
                      </a:lnTo>
                      <a:lnTo>
                        <a:pt x="1474" y="1792"/>
                      </a:lnTo>
                      <a:lnTo>
                        <a:pt x="1503" y="1847"/>
                      </a:lnTo>
                      <a:lnTo>
                        <a:pt x="1527" y="1905"/>
                      </a:lnTo>
                      <a:lnTo>
                        <a:pt x="1546" y="1967"/>
                      </a:lnTo>
                      <a:lnTo>
                        <a:pt x="1558" y="2030"/>
                      </a:lnTo>
                      <a:lnTo>
                        <a:pt x="1567" y="2098"/>
                      </a:lnTo>
                      <a:lnTo>
                        <a:pt x="1568" y="2167"/>
                      </a:lnTo>
                      <a:lnTo>
                        <a:pt x="1565" y="2234"/>
                      </a:lnTo>
                      <a:lnTo>
                        <a:pt x="1558" y="2300"/>
                      </a:lnTo>
                      <a:lnTo>
                        <a:pt x="1543" y="2362"/>
                      </a:lnTo>
                      <a:lnTo>
                        <a:pt x="1524" y="2422"/>
                      </a:lnTo>
                      <a:lnTo>
                        <a:pt x="1500" y="2477"/>
                      </a:lnTo>
                      <a:lnTo>
                        <a:pt x="1467" y="2533"/>
                      </a:lnTo>
                      <a:lnTo>
                        <a:pt x="1432" y="2583"/>
                      </a:lnTo>
                      <a:lnTo>
                        <a:pt x="1390" y="2632"/>
                      </a:lnTo>
                      <a:lnTo>
                        <a:pt x="1343" y="2679"/>
                      </a:lnTo>
                      <a:lnTo>
                        <a:pt x="1285" y="2727"/>
                      </a:lnTo>
                      <a:lnTo>
                        <a:pt x="1225" y="2768"/>
                      </a:lnTo>
                      <a:lnTo>
                        <a:pt x="1164" y="2802"/>
                      </a:lnTo>
                      <a:lnTo>
                        <a:pt x="1100" y="2831"/>
                      </a:lnTo>
                      <a:lnTo>
                        <a:pt x="1036" y="2853"/>
                      </a:lnTo>
                      <a:lnTo>
                        <a:pt x="968" y="2868"/>
                      </a:lnTo>
                      <a:lnTo>
                        <a:pt x="900" y="2878"/>
                      </a:lnTo>
                      <a:lnTo>
                        <a:pt x="829" y="2881"/>
                      </a:lnTo>
                      <a:lnTo>
                        <a:pt x="762" y="2879"/>
                      </a:lnTo>
                      <a:lnTo>
                        <a:pt x="697" y="2872"/>
                      </a:lnTo>
                      <a:lnTo>
                        <a:pt x="635" y="2862"/>
                      </a:lnTo>
                      <a:lnTo>
                        <a:pt x="575" y="2846"/>
                      </a:lnTo>
                      <a:lnTo>
                        <a:pt x="518" y="2826"/>
                      </a:lnTo>
                      <a:lnTo>
                        <a:pt x="464" y="2802"/>
                      </a:lnTo>
                      <a:lnTo>
                        <a:pt x="412" y="2774"/>
                      </a:lnTo>
                      <a:lnTo>
                        <a:pt x="364" y="2740"/>
                      </a:lnTo>
                      <a:lnTo>
                        <a:pt x="317" y="2703"/>
                      </a:lnTo>
                      <a:lnTo>
                        <a:pt x="268" y="2656"/>
                      </a:lnTo>
                      <a:lnTo>
                        <a:pt x="223" y="2604"/>
                      </a:lnTo>
                      <a:lnTo>
                        <a:pt x="182" y="2548"/>
                      </a:lnTo>
                      <a:lnTo>
                        <a:pt x="144" y="2488"/>
                      </a:lnTo>
                      <a:lnTo>
                        <a:pt x="110" y="2424"/>
                      </a:lnTo>
                      <a:lnTo>
                        <a:pt x="79" y="2354"/>
                      </a:lnTo>
                      <a:lnTo>
                        <a:pt x="53" y="2281"/>
                      </a:lnTo>
                      <a:lnTo>
                        <a:pt x="30" y="2203"/>
                      </a:lnTo>
                      <a:lnTo>
                        <a:pt x="19" y="2147"/>
                      </a:lnTo>
                      <a:lnTo>
                        <a:pt x="11" y="2087"/>
                      </a:lnTo>
                      <a:lnTo>
                        <a:pt x="4" y="2020"/>
                      </a:lnTo>
                      <a:lnTo>
                        <a:pt x="1" y="1952"/>
                      </a:lnTo>
                      <a:lnTo>
                        <a:pt x="0" y="1875"/>
                      </a:lnTo>
                      <a:lnTo>
                        <a:pt x="2" y="1796"/>
                      </a:lnTo>
                      <a:lnTo>
                        <a:pt x="7" y="1710"/>
                      </a:lnTo>
                      <a:lnTo>
                        <a:pt x="15" y="1620"/>
                      </a:lnTo>
                      <a:lnTo>
                        <a:pt x="25" y="1525"/>
                      </a:lnTo>
                      <a:lnTo>
                        <a:pt x="41" y="1416"/>
                      </a:lnTo>
                      <a:lnTo>
                        <a:pt x="61" y="1311"/>
                      </a:lnTo>
                      <a:lnTo>
                        <a:pt x="86" y="1209"/>
                      </a:lnTo>
                      <a:lnTo>
                        <a:pt x="116" y="1112"/>
                      </a:lnTo>
                      <a:lnTo>
                        <a:pt x="150" y="1015"/>
                      </a:lnTo>
                      <a:lnTo>
                        <a:pt x="188" y="924"/>
                      </a:lnTo>
                      <a:lnTo>
                        <a:pt x="233" y="835"/>
                      </a:lnTo>
                      <a:lnTo>
                        <a:pt x="281" y="750"/>
                      </a:lnTo>
                      <a:lnTo>
                        <a:pt x="340" y="665"/>
                      </a:lnTo>
                      <a:lnTo>
                        <a:pt x="401" y="585"/>
                      </a:lnTo>
                      <a:lnTo>
                        <a:pt x="466" y="509"/>
                      </a:lnTo>
                      <a:lnTo>
                        <a:pt x="532" y="439"/>
                      </a:lnTo>
                      <a:lnTo>
                        <a:pt x="601" y="375"/>
                      </a:lnTo>
                      <a:lnTo>
                        <a:pt x="673" y="316"/>
                      </a:lnTo>
                      <a:lnTo>
                        <a:pt x="747" y="263"/>
                      </a:lnTo>
                      <a:lnTo>
                        <a:pt x="832" y="206"/>
                      </a:lnTo>
                      <a:lnTo>
                        <a:pt x="917" y="156"/>
                      </a:lnTo>
                      <a:lnTo>
                        <a:pt x="999" y="111"/>
                      </a:lnTo>
                      <a:lnTo>
                        <a:pt x="1080" y="72"/>
                      </a:lnTo>
                      <a:lnTo>
                        <a:pt x="1159" y="39"/>
                      </a:lnTo>
                      <a:lnTo>
                        <a:pt x="1235" y="13"/>
                      </a:lnTo>
                      <a:lnTo>
                        <a:pt x="1266" y="3"/>
                      </a:lnTo>
                      <a:lnTo>
                        <a:pt x="1297" y="0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/>
                <a:p>
                  <a:pPr algn="ctr" defTabSz="882650" latinLnBrk="0"/>
                  <a:endParaRPr kumimoji="1" lang="ko-KR" altLang="en-US" sz="1000" dirty="0">
                    <a:solidFill>
                      <a:schemeClr val="bg1"/>
                    </a:solidFill>
                    <a:latin typeface="Rix모던고딕 L" panose="02020603020101020101" pitchFamily="18" charset="-127"/>
                    <a:ea typeface="Rix모던고딕 L" panose="02020603020101020101" pitchFamily="18" charset="-127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78" name="그룹 77"/>
          <p:cNvGrpSpPr/>
          <p:nvPr/>
        </p:nvGrpSpPr>
        <p:grpSpPr>
          <a:xfrm>
            <a:off x="428462" y="5126277"/>
            <a:ext cx="4384245" cy="495947"/>
            <a:chOff x="877011" y="5157232"/>
            <a:chExt cx="4610268" cy="377982"/>
          </a:xfrm>
        </p:grpSpPr>
        <p:grpSp>
          <p:nvGrpSpPr>
            <p:cNvPr id="79" name="그룹 78"/>
            <p:cNvGrpSpPr/>
            <p:nvPr/>
          </p:nvGrpSpPr>
          <p:grpSpPr>
            <a:xfrm>
              <a:off x="877011" y="5157232"/>
              <a:ext cx="972000" cy="360000"/>
              <a:chOff x="803107" y="5170038"/>
              <a:chExt cx="972000" cy="360000"/>
            </a:xfrm>
          </p:grpSpPr>
          <p:sp>
            <p:nvSpPr>
              <p:cNvPr id="86" name="직사각형 27"/>
              <p:cNvSpPr>
                <a:spLocks noChangeArrowheads="1"/>
              </p:cNvSpPr>
              <p:nvPr/>
            </p:nvSpPr>
            <p:spPr bwMode="auto">
              <a:xfrm>
                <a:off x="803107" y="5170038"/>
                <a:ext cx="972000" cy="360000"/>
              </a:xfrm>
              <a:prstGeom prst="snip1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1000" ker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7" name="모서리가 둥근 직사각형 68"/>
              <p:cNvSpPr>
                <a:spLocks noChangeArrowheads="1"/>
              </p:cNvSpPr>
              <p:nvPr/>
            </p:nvSpPr>
            <p:spPr bwMode="auto">
              <a:xfrm>
                <a:off x="867737" y="5214039"/>
                <a:ext cx="817695" cy="281483"/>
              </a:xfrm>
              <a:prstGeom prst="rect">
                <a:avLst/>
              </a:prstGeom>
              <a:noFill/>
              <a:ln w="3175" algn="ctr">
                <a:noFill/>
                <a:round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 defTabSz="849313" latinLnBrk="0">
                  <a:spcBef>
                    <a:spcPts val="100"/>
                  </a:spcBef>
                  <a:spcAft>
                    <a:spcPts val="0"/>
                  </a:spcAft>
                  <a:buClr>
                    <a:srgbClr val="969696"/>
                  </a:buClr>
                  <a:buSzPct val="80000"/>
                </a:pPr>
                <a:r>
                  <a:rPr lang="en-US" altLang="ko-KR" sz="1200" b="1" kern="0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IT</a:t>
                </a:r>
                <a:r>
                  <a:rPr lang="ko-KR" altLang="en-US" sz="1200" b="1" kern="0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자원 공동 사용</a:t>
                </a:r>
              </a:p>
            </p:txBody>
          </p:sp>
        </p:grpSp>
        <p:grpSp>
          <p:nvGrpSpPr>
            <p:cNvPr id="80" name="그룹 79"/>
            <p:cNvGrpSpPr/>
            <p:nvPr/>
          </p:nvGrpSpPr>
          <p:grpSpPr>
            <a:xfrm>
              <a:off x="2056828" y="5166223"/>
              <a:ext cx="972000" cy="360000"/>
              <a:chOff x="632828" y="5170038"/>
              <a:chExt cx="972000" cy="360000"/>
            </a:xfrm>
          </p:grpSpPr>
          <p:sp>
            <p:nvSpPr>
              <p:cNvPr id="84" name="직사각형 27"/>
              <p:cNvSpPr>
                <a:spLocks noChangeArrowheads="1"/>
              </p:cNvSpPr>
              <p:nvPr/>
            </p:nvSpPr>
            <p:spPr bwMode="auto">
              <a:xfrm>
                <a:off x="632828" y="5170038"/>
                <a:ext cx="972000" cy="360000"/>
              </a:xfrm>
              <a:prstGeom prst="snip1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1000" ker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5" name="모서리가 둥근 직사각형 68"/>
              <p:cNvSpPr>
                <a:spLocks noChangeArrowheads="1"/>
              </p:cNvSpPr>
              <p:nvPr/>
            </p:nvSpPr>
            <p:spPr bwMode="auto">
              <a:xfrm>
                <a:off x="687609" y="5214036"/>
                <a:ext cx="817695" cy="281483"/>
              </a:xfrm>
              <a:prstGeom prst="rect">
                <a:avLst/>
              </a:prstGeom>
              <a:noFill/>
              <a:ln w="3175" algn="ctr">
                <a:noFill/>
                <a:round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 defTabSz="849313" latinLnBrk="0">
                  <a:spcBef>
                    <a:spcPts val="100"/>
                  </a:spcBef>
                  <a:spcAft>
                    <a:spcPts val="0"/>
                  </a:spcAft>
                  <a:buClr>
                    <a:srgbClr val="969696"/>
                  </a:buClr>
                  <a:buSzPct val="80000"/>
                </a:pPr>
                <a:r>
                  <a:rPr lang="ko-KR" altLang="en-US" sz="1200" b="1" kern="0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비즈니스 민첩성</a:t>
                </a:r>
              </a:p>
            </p:txBody>
          </p:sp>
        </p:grpSp>
        <p:grpSp>
          <p:nvGrpSpPr>
            <p:cNvPr id="81" name="그룹 80"/>
            <p:cNvGrpSpPr/>
            <p:nvPr/>
          </p:nvGrpSpPr>
          <p:grpSpPr>
            <a:xfrm>
              <a:off x="3289171" y="5175214"/>
              <a:ext cx="2198108" cy="360000"/>
              <a:chOff x="515075" y="5170038"/>
              <a:chExt cx="2198108" cy="360000"/>
            </a:xfrm>
          </p:grpSpPr>
          <p:sp>
            <p:nvSpPr>
              <p:cNvPr id="82" name="직사각형 27"/>
              <p:cNvSpPr>
                <a:spLocks noChangeArrowheads="1"/>
              </p:cNvSpPr>
              <p:nvPr/>
            </p:nvSpPr>
            <p:spPr bwMode="auto">
              <a:xfrm>
                <a:off x="515075" y="5170038"/>
                <a:ext cx="972000" cy="360000"/>
              </a:xfrm>
              <a:prstGeom prst="snip1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1000" ker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3" name="모서리가 둥근 직사각형 68"/>
              <p:cNvSpPr>
                <a:spLocks noChangeArrowheads="1"/>
              </p:cNvSpPr>
              <p:nvPr/>
            </p:nvSpPr>
            <p:spPr bwMode="auto">
              <a:xfrm>
                <a:off x="569856" y="5295057"/>
                <a:ext cx="817695" cy="140742"/>
              </a:xfrm>
              <a:prstGeom prst="rect">
                <a:avLst/>
              </a:prstGeom>
              <a:noFill/>
              <a:ln w="3175" algn="ctr">
                <a:noFill/>
                <a:round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 defTabSz="849313" latinLnBrk="0">
                  <a:spcBef>
                    <a:spcPts val="100"/>
                  </a:spcBef>
                  <a:spcAft>
                    <a:spcPts val="0"/>
                  </a:spcAft>
                  <a:buClr>
                    <a:srgbClr val="969696"/>
                  </a:buClr>
                  <a:buSzPct val="80000"/>
                </a:pPr>
                <a:r>
                  <a:rPr lang="ko-KR" altLang="en-US" sz="1200" b="1" kern="0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동적 </a:t>
                </a:r>
                <a:r>
                  <a:rPr lang="ko-KR" altLang="en-US" sz="1200" b="1" kern="0" dirty="0" err="1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확장성</a:t>
                </a:r>
                <a:endParaRPr lang="ko-KR" altLang="en-US" sz="1200" b="1" kern="0" dirty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44" name="직사각형 27"/>
              <p:cNvSpPr>
                <a:spLocks noChangeArrowheads="1"/>
              </p:cNvSpPr>
              <p:nvPr/>
            </p:nvSpPr>
            <p:spPr bwMode="auto">
              <a:xfrm>
                <a:off x="1741183" y="5170038"/>
                <a:ext cx="972000" cy="360000"/>
              </a:xfrm>
              <a:prstGeom prst="snip1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lang="ko-KR" altLang="ko-KR" sz="1000" ker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45" name="모서리가 둥근 직사각형 68"/>
              <p:cNvSpPr>
                <a:spLocks noChangeArrowheads="1"/>
              </p:cNvSpPr>
              <p:nvPr/>
            </p:nvSpPr>
            <p:spPr bwMode="auto">
              <a:xfrm>
                <a:off x="1795964" y="5295053"/>
                <a:ext cx="817695" cy="140742"/>
              </a:xfrm>
              <a:prstGeom prst="rect">
                <a:avLst/>
              </a:prstGeom>
              <a:noFill/>
              <a:ln w="3175" algn="ctr">
                <a:noFill/>
                <a:round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 defTabSz="849313" latinLnBrk="0">
                  <a:spcBef>
                    <a:spcPts val="100"/>
                  </a:spcBef>
                  <a:spcAft>
                    <a:spcPts val="0"/>
                  </a:spcAft>
                  <a:buClr>
                    <a:srgbClr val="969696"/>
                  </a:buClr>
                  <a:buSzPct val="80000"/>
                </a:pPr>
                <a:r>
                  <a:rPr lang="ko-KR" altLang="en-US" sz="1200" b="1" kern="0" dirty="0"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규모의 경제</a:t>
                </a:r>
              </a:p>
            </p:txBody>
          </p:sp>
        </p:grpSp>
      </p:grpSp>
      <p:grpSp>
        <p:nvGrpSpPr>
          <p:cNvPr id="114" name="그룹 113"/>
          <p:cNvGrpSpPr/>
          <p:nvPr/>
        </p:nvGrpSpPr>
        <p:grpSpPr>
          <a:xfrm>
            <a:off x="5067695" y="1486366"/>
            <a:ext cx="4003813" cy="246221"/>
            <a:chOff x="592599" y="1513140"/>
            <a:chExt cx="4003813" cy="246221"/>
          </a:xfrm>
        </p:grpSpPr>
        <p:sp>
          <p:nvSpPr>
            <p:cNvPr id="118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374786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err="1" smtClean="0">
                  <a:solidFill>
                    <a:schemeClr val="tx1"/>
                  </a:solidFill>
                </a:rPr>
                <a:t>클라우드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 서비스 상품</a:t>
              </a:r>
              <a:endParaRPr kumimoji="1" lang="en-US" altLang="ko-KR" sz="1600" dirty="0">
                <a:solidFill>
                  <a:schemeClr val="tx1"/>
                </a:solidFill>
              </a:endParaRPr>
            </a:p>
          </p:txBody>
        </p:sp>
        <p:sp>
          <p:nvSpPr>
            <p:cNvPr id="119" name="타원 118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1076005" y="2859752"/>
            <a:ext cx="3453015" cy="101437"/>
          </a:xfrm>
          <a:prstGeom prst="rect">
            <a:avLst/>
          </a:prstGeom>
          <a:solidFill>
            <a:srgbClr val="0B87DB"/>
          </a:solidFill>
          <a:ln w="25400" algn="ctr">
            <a:noFill/>
            <a:miter lim="800000"/>
            <a:headEnd/>
            <a:tailEnd/>
          </a:ln>
        </p:spPr>
        <p:txBody>
          <a:bodyPr wrap="square" lIns="0" tIns="0" rIns="0" bIns="0" anchor="ctr">
            <a:noAutofit/>
          </a:bodyPr>
          <a:lstStyle/>
          <a:p>
            <a:pPr algn="ctr" eaLnBrk="1" hangingPunct="1"/>
            <a:endParaRPr lang="ko-KR" altLang="en-US" sz="120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0"/>
              </a:gra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44131" y="2269433"/>
            <a:ext cx="4174769" cy="1254100"/>
            <a:chOff x="544131" y="2071127"/>
            <a:chExt cx="4174769" cy="1254100"/>
          </a:xfrm>
        </p:grpSpPr>
        <p:grpSp>
          <p:nvGrpSpPr>
            <p:cNvPr id="102" name="그룹 101"/>
            <p:cNvGrpSpPr/>
            <p:nvPr/>
          </p:nvGrpSpPr>
          <p:grpSpPr>
            <a:xfrm>
              <a:off x="544131" y="2071127"/>
              <a:ext cx="1263736" cy="1254100"/>
              <a:chOff x="-3388371" y="1381431"/>
              <a:chExt cx="1263736" cy="1318408"/>
            </a:xfrm>
          </p:grpSpPr>
          <p:grpSp>
            <p:nvGrpSpPr>
              <p:cNvPr id="103" name="그룹 102"/>
              <p:cNvGrpSpPr/>
              <p:nvPr/>
            </p:nvGrpSpPr>
            <p:grpSpPr>
              <a:xfrm>
                <a:off x="-3388371" y="1381431"/>
                <a:ext cx="1263736" cy="1318408"/>
                <a:chOff x="-2480030" y="566482"/>
                <a:chExt cx="1128502" cy="1132904"/>
              </a:xfrm>
            </p:grpSpPr>
            <p:sp>
              <p:nvSpPr>
                <p:cNvPr id="105" name="타원 104"/>
                <p:cNvSpPr/>
                <p:nvPr/>
              </p:nvSpPr>
              <p:spPr>
                <a:xfrm>
                  <a:off x="-2480030" y="566482"/>
                  <a:ext cx="1128502" cy="1132904"/>
                </a:xfrm>
                <a:prstGeom prst="ellipse">
                  <a:avLst/>
                </a:prstGeom>
                <a:noFill/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06" name="타원 105"/>
                <p:cNvSpPr/>
                <p:nvPr/>
              </p:nvSpPr>
              <p:spPr>
                <a:xfrm>
                  <a:off x="-2442021" y="602952"/>
                  <a:ext cx="1054810" cy="9644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07" name="원형 106"/>
                <p:cNvSpPr/>
                <p:nvPr/>
              </p:nvSpPr>
              <p:spPr>
                <a:xfrm>
                  <a:off x="-2442021" y="602952"/>
                  <a:ext cx="1054810" cy="1057741"/>
                </a:xfrm>
                <a:prstGeom prst="pie">
                  <a:avLst>
                    <a:gd name="adj1" fmla="val 2"/>
                    <a:gd name="adj2" fmla="val 10713142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sp>
            <p:nvSpPr>
              <p:cNvPr id="104" name="Text Box 51"/>
              <p:cNvSpPr txBox="1">
                <a:spLocks noChangeArrowheads="1"/>
              </p:cNvSpPr>
              <p:nvPr/>
            </p:nvSpPr>
            <p:spPr bwMode="auto">
              <a:xfrm>
                <a:off x="-3374982" y="1715916"/>
                <a:ext cx="1236958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600" dirty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SaaS</a:t>
                </a:r>
              </a:p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400" dirty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(Software as a Service)</a:t>
                </a:r>
              </a:p>
            </p:txBody>
          </p:sp>
        </p:grpSp>
        <p:grpSp>
          <p:nvGrpSpPr>
            <p:cNvPr id="108" name="그룹 107"/>
            <p:cNvGrpSpPr/>
            <p:nvPr/>
          </p:nvGrpSpPr>
          <p:grpSpPr>
            <a:xfrm>
              <a:off x="2020991" y="2071127"/>
              <a:ext cx="1263736" cy="1254100"/>
              <a:chOff x="-3388371" y="1381431"/>
              <a:chExt cx="1263736" cy="1318408"/>
            </a:xfrm>
          </p:grpSpPr>
          <p:grpSp>
            <p:nvGrpSpPr>
              <p:cNvPr id="109" name="그룹 108"/>
              <p:cNvGrpSpPr/>
              <p:nvPr/>
            </p:nvGrpSpPr>
            <p:grpSpPr>
              <a:xfrm>
                <a:off x="-3388371" y="1381431"/>
                <a:ext cx="1263736" cy="1318408"/>
                <a:chOff x="-2480030" y="566482"/>
                <a:chExt cx="1128502" cy="1132904"/>
              </a:xfrm>
            </p:grpSpPr>
            <p:sp>
              <p:nvSpPr>
                <p:cNvPr id="111" name="타원 110"/>
                <p:cNvSpPr/>
                <p:nvPr/>
              </p:nvSpPr>
              <p:spPr>
                <a:xfrm>
                  <a:off x="-2480030" y="566482"/>
                  <a:ext cx="1128502" cy="1132904"/>
                </a:xfrm>
                <a:prstGeom prst="ellipse">
                  <a:avLst/>
                </a:prstGeom>
                <a:noFill/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12" name="타원 111"/>
                <p:cNvSpPr/>
                <p:nvPr/>
              </p:nvSpPr>
              <p:spPr>
                <a:xfrm>
                  <a:off x="-2442021" y="602952"/>
                  <a:ext cx="1054810" cy="9644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37" name="원형 136"/>
                <p:cNvSpPr/>
                <p:nvPr/>
              </p:nvSpPr>
              <p:spPr>
                <a:xfrm>
                  <a:off x="-2442021" y="602952"/>
                  <a:ext cx="1054810" cy="1057741"/>
                </a:xfrm>
                <a:prstGeom prst="pie">
                  <a:avLst>
                    <a:gd name="adj1" fmla="val 2"/>
                    <a:gd name="adj2" fmla="val 10713142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sp>
            <p:nvSpPr>
              <p:cNvPr id="110" name="Text Box 51"/>
              <p:cNvSpPr txBox="1">
                <a:spLocks noChangeArrowheads="1"/>
              </p:cNvSpPr>
              <p:nvPr/>
            </p:nvSpPr>
            <p:spPr bwMode="auto">
              <a:xfrm>
                <a:off x="-3374982" y="1715916"/>
                <a:ext cx="1236958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600" dirty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IaaS</a:t>
                </a:r>
              </a:p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400" dirty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(Infrastructure as a Service)</a:t>
                </a:r>
              </a:p>
            </p:txBody>
          </p:sp>
        </p:grpSp>
        <p:grpSp>
          <p:nvGrpSpPr>
            <p:cNvPr id="138" name="그룹 137"/>
            <p:cNvGrpSpPr/>
            <p:nvPr/>
          </p:nvGrpSpPr>
          <p:grpSpPr>
            <a:xfrm>
              <a:off x="3455164" y="2071127"/>
              <a:ext cx="1263736" cy="1254100"/>
              <a:chOff x="-3388371" y="1381431"/>
              <a:chExt cx="1263736" cy="1318408"/>
            </a:xfrm>
          </p:grpSpPr>
          <p:grpSp>
            <p:nvGrpSpPr>
              <p:cNvPr id="139" name="그룹 138"/>
              <p:cNvGrpSpPr/>
              <p:nvPr/>
            </p:nvGrpSpPr>
            <p:grpSpPr>
              <a:xfrm>
                <a:off x="-3388371" y="1381431"/>
                <a:ext cx="1263736" cy="1318408"/>
                <a:chOff x="-2480030" y="566482"/>
                <a:chExt cx="1128502" cy="1132904"/>
              </a:xfrm>
            </p:grpSpPr>
            <p:sp>
              <p:nvSpPr>
                <p:cNvPr id="141" name="타원 140"/>
                <p:cNvSpPr/>
                <p:nvPr/>
              </p:nvSpPr>
              <p:spPr>
                <a:xfrm>
                  <a:off x="-2480030" y="566482"/>
                  <a:ext cx="1128502" cy="1132904"/>
                </a:xfrm>
                <a:prstGeom prst="ellipse">
                  <a:avLst/>
                </a:prstGeom>
                <a:noFill/>
                <a:ln w="76200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42" name="타원 141"/>
                <p:cNvSpPr/>
                <p:nvPr/>
              </p:nvSpPr>
              <p:spPr>
                <a:xfrm>
                  <a:off x="-2442021" y="602952"/>
                  <a:ext cx="1054810" cy="9644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  <p:sp>
              <p:nvSpPr>
                <p:cNvPr id="143" name="원형 142"/>
                <p:cNvSpPr/>
                <p:nvPr/>
              </p:nvSpPr>
              <p:spPr>
                <a:xfrm>
                  <a:off x="-2442021" y="602952"/>
                  <a:ext cx="1054810" cy="1057741"/>
                </a:xfrm>
                <a:prstGeom prst="pie">
                  <a:avLst>
                    <a:gd name="adj1" fmla="val 2"/>
                    <a:gd name="adj2" fmla="val 10713142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pc="-100" smtClean="0">
                    <a:ln>
                      <a:solidFill>
                        <a:schemeClr val="bg1">
                          <a:lumMod val="75000"/>
                          <a:alpha val="0"/>
                        </a:schemeClr>
                      </a:solidFill>
                    </a:ln>
                    <a:latin typeface="Rix모던고딕 B" panose="02020603020101020101" pitchFamily="18" charset="-127"/>
                    <a:ea typeface="Rix모던고딕 B" panose="02020603020101020101" pitchFamily="18" charset="-127"/>
                  </a:endParaRPr>
                </a:p>
              </p:txBody>
            </p:sp>
          </p:grpSp>
          <p:sp>
            <p:nvSpPr>
              <p:cNvPr id="140" name="Text Box 51"/>
              <p:cNvSpPr txBox="1">
                <a:spLocks noChangeArrowheads="1"/>
              </p:cNvSpPr>
              <p:nvPr/>
            </p:nvSpPr>
            <p:spPr bwMode="auto">
              <a:xfrm>
                <a:off x="-3374982" y="1715916"/>
                <a:ext cx="1236958" cy="677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600" dirty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PaaS</a:t>
                </a:r>
              </a:p>
              <a:p>
                <a:pPr marL="0" lvl="1" algn="ctr" defTabSz="975382" eaLnBrk="0" latinLnBrk="0" hangingPunct="0">
                  <a:buClr>
                    <a:srgbClr val="7F7F7F"/>
                  </a:buClr>
                  <a:buSzPct val="140000"/>
                  <a:tabLst>
                    <a:tab pos="6219371" algn="l"/>
                  </a:tabLst>
                  <a:defRPr/>
                </a:pPr>
                <a:r>
                  <a:rPr lang="en-US" altLang="ko-KR" sz="1400" dirty="0">
                    <a:gradFill>
                      <a:gsLst>
                        <a:gs pos="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0"/>
                    </a:gradFill>
                    <a:latin typeface="나눔고딕 Bold" panose="020D0804000000000000" pitchFamily="50" charset="-127"/>
                    <a:ea typeface="나눔고딕 Bold" panose="020D0804000000000000" pitchFamily="50" charset="-127"/>
                    <a:cs typeface="Arial" charset="0"/>
                  </a:rPr>
                  <a:t>(Platform as a Service)</a:t>
                </a:r>
              </a:p>
            </p:txBody>
          </p:sp>
        </p:grpSp>
      </p:grpSp>
      <p:grpSp>
        <p:nvGrpSpPr>
          <p:cNvPr id="12" name="그룹 11"/>
          <p:cNvGrpSpPr/>
          <p:nvPr/>
        </p:nvGrpSpPr>
        <p:grpSpPr>
          <a:xfrm>
            <a:off x="4920379" y="1831676"/>
            <a:ext cx="4667374" cy="691500"/>
            <a:chOff x="4920379" y="1784500"/>
            <a:chExt cx="4582354" cy="691500"/>
          </a:xfrm>
        </p:grpSpPr>
        <p:pic>
          <p:nvPicPr>
            <p:cNvPr id="150" name="그림 1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0878" y="1828800"/>
              <a:ext cx="379492" cy="379492"/>
            </a:xfrm>
            <a:prstGeom prst="rect">
              <a:avLst/>
            </a:prstGeom>
          </p:spPr>
        </p:pic>
        <p:pic>
          <p:nvPicPr>
            <p:cNvPr id="152" name="그림 1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3877" y="1829480"/>
              <a:ext cx="406875" cy="406875"/>
            </a:xfrm>
            <a:prstGeom prst="rect">
              <a:avLst/>
            </a:prstGeom>
          </p:spPr>
        </p:pic>
        <p:pic>
          <p:nvPicPr>
            <p:cNvPr id="153" name="그림 15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5281" y="1879762"/>
              <a:ext cx="347340" cy="314777"/>
            </a:xfrm>
            <a:prstGeom prst="rect">
              <a:avLst/>
            </a:prstGeom>
          </p:spPr>
        </p:pic>
        <p:sp>
          <p:nvSpPr>
            <p:cNvPr id="154" name="Rectangle 41" descr="강-3단"/>
            <p:cNvSpPr>
              <a:spLocks noChangeArrowheads="1"/>
            </p:cNvSpPr>
            <p:nvPr/>
          </p:nvSpPr>
          <p:spPr bwMode="auto">
            <a:xfrm>
              <a:off x="7525892" y="2286483"/>
              <a:ext cx="109164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err="1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하이브리드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5" name="Rectangle 41" descr="강-3단"/>
            <p:cNvSpPr>
              <a:spLocks noChangeArrowheads="1"/>
            </p:cNvSpPr>
            <p:nvPr/>
          </p:nvSpPr>
          <p:spPr bwMode="auto">
            <a:xfrm>
              <a:off x="6701492" y="2291334"/>
              <a:ext cx="109164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네트워크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6" name="Rectangle 41" descr="강-3단"/>
            <p:cNvSpPr>
              <a:spLocks noChangeArrowheads="1"/>
            </p:cNvSpPr>
            <p:nvPr/>
          </p:nvSpPr>
          <p:spPr bwMode="auto">
            <a:xfrm>
              <a:off x="5771128" y="2287973"/>
              <a:ext cx="109164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스토리지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7" name="Rectangle 41" descr="강-3단"/>
            <p:cNvSpPr>
              <a:spLocks noChangeArrowheads="1"/>
            </p:cNvSpPr>
            <p:nvPr/>
          </p:nvSpPr>
          <p:spPr bwMode="auto">
            <a:xfrm>
              <a:off x="4920379" y="2270201"/>
              <a:ext cx="109164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서버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158" name="Rectangle 41" descr="강-3단"/>
            <p:cNvSpPr>
              <a:spLocks noChangeArrowheads="1"/>
            </p:cNvSpPr>
            <p:nvPr/>
          </p:nvSpPr>
          <p:spPr bwMode="auto">
            <a:xfrm>
              <a:off x="8411086" y="2286483"/>
              <a:ext cx="1091647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98425" indent="-98425" algn="ctr" fontAlgn="base" latinLnBrk="0"/>
              <a:r>
                <a:rPr kumimoji="1" lang="ko-KR" altLang="en-US" sz="1200" spc="-60" dirty="0" smtClean="0">
                  <a:latin typeface="나눔고딕 Bold" panose="020D0804000000000000" pitchFamily="50" charset="-127"/>
                  <a:ea typeface="나눔고딕 Bold" panose="020D0804000000000000" pitchFamily="50" charset="-127"/>
                </a:rPr>
                <a:t>보안장비</a:t>
              </a:r>
              <a:endParaRPr kumimoji="1" lang="ko-KR" altLang="en-US" sz="1200" spc="-60" dirty="0"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pic>
          <p:nvPicPr>
            <p:cNvPr id="159" name="그림 15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4218" y="1784500"/>
              <a:ext cx="447871" cy="444619"/>
            </a:xfrm>
            <a:prstGeom prst="rect">
              <a:avLst/>
            </a:prstGeom>
          </p:spPr>
        </p:pic>
        <p:grpSp>
          <p:nvGrpSpPr>
            <p:cNvPr id="160" name="그룹 159"/>
            <p:cNvGrpSpPr/>
            <p:nvPr/>
          </p:nvGrpSpPr>
          <p:grpSpPr>
            <a:xfrm>
              <a:off x="7825208" y="1827630"/>
              <a:ext cx="472917" cy="358358"/>
              <a:chOff x="4593335" y="2402198"/>
              <a:chExt cx="730378" cy="645802"/>
            </a:xfrm>
          </p:grpSpPr>
          <p:sp>
            <p:nvSpPr>
              <p:cNvPr id="161" name="object 39"/>
              <p:cNvSpPr/>
              <p:nvPr/>
            </p:nvSpPr>
            <p:spPr>
              <a:xfrm>
                <a:off x="4912741" y="2513075"/>
                <a:ext cx="410972" cy="302189"/>
              </a:xfrm>
              <a:custGeom>
                <a:avLst/>
                <a:gdLst/>
                <a:ahLst/>
                <a:cxnLst/>
                <a:rect l="l" t="t" r="r" b="b"/>
                <a:pathLst>
                  <a:path w="420370" h="225425">
                    <a:moveTo>
                      <a:pt x="98425" y="52705"/>
                    </a:moveTo>
                    <a:lnTo>
                      <a:pt x="86487" y="52705"/>
                    </a:lnTo>
                    <a:lnTo>
                      <a:pt x="52720" y="59447"/>
                    </a:lnTo>
                    <a:lnTo>
                      <a:pt x="25241" y="77882"/>
                    </a:lnTo>
                    <a:lnTo>
                      <a:pt x="6762" y="105318"/>
                    </a:lnTo>
                    <a:lnTo>
                      <a:pt x="0" y="139064"/>
                    </a:lnTo>
                    <a:lnTo>
                      <a:pt x="6762" y="172811"/>
                    </a:lnTo>
                    <a:lnTo>
                      <a:pt x="25241" y="200247"/>
                    </a:lnTo>
                    <a:lnTo>
                      <a:pt x="52720" y="218682"/>
                    </a:lnTo>
                    <a:lnTo>
                      <a:pt x="86487" y="225425"/>
                    </a:lnTo>
                    <a:lnTo>
                      <a:pt x="319278" y="225425"/>
                    </a:lnTo>
                    <a:lnTo>
                      <a:pt x="358802" y="217618"/>
                    </a:lnTo>
                    <a:lnTo>
                      <a:pt x="390779" y="196214"/>
                    </a:lnTo>
                    <a:lnTo>
                      <a:pt x="412182" y="164238"/>
                    </a:lnTo>
                    <a:lnTo>
                      <a:pt x="419988" y="124713"/>
                    </a:lnTo>
                    <a:lnTo>
                      <a:pt x="412182" y="84508"/>
                    </a:lnTo>
                    <a:lnTo>
                      <a:pt x="391986" y="53975"/>
                    </a:lnTo>
                    <a:lnTo>
                      <a:pt x="105663" y="53975"/>
                    </a:lnTo>
                    <a:lnTo>
                      <a:pt x="98425" y="52705"/>
                    </a:lnTo>
                    <a:close/>
                  </a:path>
                  <a:path w="420370" h="225425">
                    <a:moveTo>
                      <a:pt x="182499" y="0"/>
                    </a:moveTo>
                    <a:lnTo>
                      <a:pt x="156795" y="4040"/>
                    </a:lnTo>
                    <a:lnTo>
                      <a:pt x="134604" y="15271"/>
                    </a:lnTo>
                    <a:lnTo>
                      <a:pt x="117151" y="32361"/>
                    </a:lnTo>
                    <a:lnTo>
                      <a:pt x="105663" y="53975"/>
                    </a:lnTo>
                    <a:lnTo>
                      <a:pt x="391986" y="53975"/>
                    </a:lnTo>
                    <a:lnTo>
                      <a:pt x="390778" y="52149"/>
                    </a:lnTo>
                    <a:lnTo>
                      <a:pt x="382754" y="46736"/>
                    </a:lnTo>
                    <a:lnTo>
                      <a:pt x="255650" y="46736"/>
                    </a:lnTo>
                    <a:lnTo>
                      <a:pt x="243024" y="27807"/>
                    </a:lnTo>
                    <a:lnTo>
                      <a:pt x="225790" y="13033"/>
                    </a:lnTo>
                    <a:lnTo>
                      <a:pt x="205198" y="3427"/>
                    </a:lnTo>
                    <a:lnTo>
                      <a:pt x="182499" y="0"/>
                    </a:lnTo>
                    <a:close/>
                  </a:path>
                  <a:path w="420370" h="225425">
                    <a:moveTo>
                      <a:pt x="319278" y="22733"/>
                    </a:moveTo>
                    <a:lnTo>
                      <a:pt x="301746" y="24126"/>
                    </a:lnTo>
                    <a:lnTo>
                      <a:pt x="285226" y="28448"/>
                    </a:lnTo>
                    <a:lnTo>
                      <a:pt x="269825" y="35913"/>
                    </a:lnTo>
                    <a:lnTo>
                      <a:pt x="255650" y="46736"/>
                    </a:lnTo>
                    <a:lnTo>
                      <a:pt x="382754" y="46736"/>
                    </a:lnTo>
                    <a:lnTo>
                      <a:pt x="358802" y="30577"/>
                    </a:lnTo>
                    <a:lnTo>
                      <a:pt x="319278" y="22733"/>
                    </a:lnTo>
                    <a:close/>
                  </a:path>
                </a:pathLst>
              </a:custGeom>
              <a:solidFill>
                <a:srgbClr val="00AFE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2" name="object 40"/>
              <p:cNvSpPr/>
              <p:nvPr/>
            </p:nvSpPr>
            <p:spPr>
              <a:xfrm>
                <a:off x="4694046" y="3048000"/>
                <a:ext cx="1117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1760">
                    <a:moveTo>
                      <a:pt x="0" y="0"/>
                    </a:moveTo>
                    <a:lnTo>
                      <a:pt x="111378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5560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object 41"/>
              <p:cNvSpPr/>
              <p:nvPr/>
            </p:nvSpPr>
            <p:spPr>
              <a:xfrm>
                <a:off x="4593335" y="3013075"/>
                <a:ext cx="21209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12089">
                    <a:moveTo>
                      <a:pt x="0" y="0"/>
                    </a:moveTo>
                    <a:lnTo>
                      <a:pt x="212089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4289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object 42"/>
              <p:cNvSpPr/>
              <p:nvPr/>
            </p:nvSpPr>
            <p:spPr>
              <a:xfrm>
                <a:off x="4694046" y="2978150"/>
                <a:ext cx="11176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1760">
                    <a:moveTo>
                      <a:pt x="0" y="0"/>
                    </a:moveTo>
                    <a:lnTo>
                      <a:pt x="111378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5560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object 43"/>
              <p:cNvSpPr/>
              <p:nvPr/>
            </p:nvSpPr>
            <p:spPr>
              <a:xfrm>
                <a:off x="4750308" y="2849117"/>
                <a:ext cx="0" cy="111760"/>
              </a:xfrm>
              <a:custGeom>
                <a:avLst/>
                <a:gdLst/>
                <a:ahLst/>
                <a:cxnLst/>
                <a:rect l="l" t="t" r="r" b="b"/>
                <a:pathLst>
                  <a:path h="111760">
                    <a:moveTo>
                      <a:pt x="0" y="0"/>
                    </a:moveTo>
                    <a:lnTo>
                      <a:pt x="0" y="111379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3527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6" name="object 44"/>
              <p:cNvSpPr/>
              <p:nvPr/>
            </p:nvSpPr>
            <p:spPr>
              <a:xfrm>
                <a:off x="5066538" y="3048000"/>
                <a:ext cx="1130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3029">
                    <a:moveTo>
                      <a:pt x="0" y="0"/>
                    </a:moveTo>
                    <a:lnTo>
                      <a:pt x="112775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5560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object 45"/>
              <p:cNvSpPr/>
              <p:nvPr/>
            </p:nvSpPr>
            <p:spPr>
              <a:xfrm>
                <a:off x="5066538" y="3013075"/>
                <a:ext cx="25717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57175">
                    <a:moveTo>
                      <a:pt x="0" y="0"/>
                    </a:moveTo>
                    <a:lnTo>
                      <a:pt x="256666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4289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8" name="object 46"/>
              <p:cNvSpPr/>
              <p:nvPr/>
            </p:nvSpPr>
            <p:spPr>
              <a:xfrm>
                <a:off x="5066538" y="2978150"/>
                <a:ext cx="11303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13029">
                    <a:moveTo>
                      <a:pt x="0" y="0"/>
                    </a:moveTo>
                    <a:lnTo>
                      <a:pt x="112775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5560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9" name="object 47"/>
              <p:cNvSpPr/>
              <p:nvPr/>
            </p:nvSpPr>
            <p:spPr>
              <a:xfrm>
                <a:off x="5122926" y="2849117"/>
                <a:ext cx="0" cy="111760"/>
              </a:xfrm>
              <a:custGeom>
                <a:avLst/>
                <a:gdLst/>
                <a:ahLst/>
                <a:cxnLst/>
                <a:rect l="l" t="t" r="r" b="b"/>
                <a:pathLst>
                  <a:path h="111760">
                    <a:moveTo>
                      <a:pt x="0" y="0"/>
                    </a:moveTo>
                    <a:lnTo>
                      <a:pt x="0" y="111379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3527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0" name="object 48"/>
              <p:cNvSpPr/>
              <p:nvPr/>
            </p:nvSpPr>
            <p:spPr>
              <a:xfrm>
                <a:off x="4805426" y="3012919"/>
                <a:ext cx="2616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61620">
                    <a:moveTo>
                      <a:pt x="0" y="0"/>
                    </a:moveTo>
                    <a:lnTo>
                      <a:pt x="261073" y="0"/>
                    </a:lnTo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34091">
                <a:solidFill>
                  <a:srgbClr val="4040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1" name="object 49"/>
              <p:cNvSpPr/>
              <p:nvPr/>
            </p:nvSpPr>
            <p:spPr>
              <a:xfrm>
                <a:off x="4625465" y="2402198"/>
                <a:ext cx="248920" cy="437607"/>
              </a:xfrm>
              <a:custGeom>
                <a:avLst/>
                <a:gdLst/>
                <a:ahLst/>
                <a:cxnLst/>
                <a:rect l="l" t="t" r="r" b="b"/>
                <a:pathLst>
                  <a:path w="248920" h="403860">
                    <a:moveTo>
                      <a:pt x="248792" y="0"/>
                    </a:moveTo>
                    <a:lnTo>
                      <a:pt x="0" y="0"/>
                    </a:lnTo>
                    <a:lnTo>
                      <a:pt x="0" y="403860"/>
                    </a:lnTo>
                    <a:lnTo>
                      <a:pt x="248792" y="403860"/>
                    </a:lnTo>
                    <a:lnTo>
                      <a:pt x="248792" y="336804"/>
                    </a:lnTo>
                    <a:lnTo>
                      <a:pt x="124332" y="336804"/>
                    </a:lnTo>
                    <a:lnTo>
                      <a:pt x="115943" y="335127"/>
                    </a:lnTo>
                    <a:lnTo>
                      <a:pt x="109124" y="330628"/>
                    </a:lnTo>
                    <a:lnTo>
                      <a:pt x="104544" y="324105"/>
                    </a:lnTo>
                    <a:lnTo>
                      <a:pt x="102869" y="316357"/>
                    </a:lnTo>
                    <a:lnTo>
                      <a:pt x="104544" y="307947"/>
                    </a:lnTo>
                    <a:lnTo>
                      <a:pt x="109124" y="301085"/>
                    </a:lnTo>
                    <a:lnTo>
                      <a:pt x="115943" y="296461"/>
                    </a:lnTo>
                    <a:lnTo>
                      <a:pt x="124332" y="294767"/>
                    </a:lnTo>
                    <a:lnTo>
                      <a:pt x="248792" y="294767"/>
                    </a:lnTo>
                    <a:lnTo>
                      <a:pt x="248792" y="172593"/>
                    </a:lnTo>
                    <a:lnTo>
                      <a:pt x="77724" y="172593"/>
                    </a:lnTo>
                    <a:lnTo>
                      <a:pt x="77724" y="139065"/>
                    </a:lnTo>
                    <a:lnTo>
                      <a:pt x="248792" y="139065"/>
                    </a:lnTo>
                    <a:lnTo>
                      <a:pt x="248792" y="83947"/>
                    </a:lnTo>
                    <a:lnTo>
                      <a:pt x="77724" y="83947"/>
                    </a:lnTo>
                    <a:lnTo>
                      <a:pt x="77724" y="50292"/>
                    </a:lnTo>
                    <a:lnTo>
                      <a:pt x="248792" y="50292"/>
                    </a:lnTo>
                    <a:lnTo>
                      <a:pt x="248792" y="0"/>
                    </a:lnTo>
                    <a:close/>
                  </a:path>
                  <a:path w="248920" h="403860">
                    <a:moveTo>
                      <a:pt x="248792" y="294767"/>
                    </a:moveTo>
                    <a:lnTo>
                      <a:pt x="124332" y="294767"/>
                    </a:lnTo>
                    <a:lnTo>
                      <a:pt x="132062" y="296461"/>
                    </a:lnTo>
                    <a:lnTo>
                      <a:pt x="138541" y="301085"/>
                    </a:lnTo>
                    <a:lnTo>
                      <a:pt x="142996" y="307947"/>
                    </a:lnTo>
                    <a:lnTo>
                      <a:pt x="144652" y="316357"/>
                    </a:lnTo>
                    <a:lnTo>
                      <a:pt x="142996" y="324105"/>
                    </a:lnTo>
                    <a:lnTo>
                      <a:pt x="138541" y="330628"/>
                    </a:lnTo>
                    <a:lnTo>
                      <a:pt x="132062" y="335127"/>
                    </a:lnTo>
                    <a:lnTo>
                      <a:pt x="124332" y="336804"/>
                    </a:lnTo>
                    <a:lnTo>
                      <a:pt x="248792" y="336804"/>
                    </a:lnTo>
                    <a:lnTo>
                      <a:pt x="248792" y="294767"/>
                    </a:lnTo>
                    <a:close/>
                  </a:path>
                  <a:path w="248920" h="403860">
                    <a:moveTo>
                      <a:pt x="248792" y="139065"/>
                    </a:moveTo>
                    <a:lnTo>
                      <a:pt x="168655" y="139065"/>
                    </a:lnTo>
                    <a:lnTo>
                      <a:pt x="168655" y="172593"/>
                    </a:lnTo>
                    <a:lnTo>
                      <a:pt x="248792" y="172593"/>
                    </a:lnTo>
                    <a:lnTo>
                      <a:pt x="248792" y="139065"/>
                    </a:lnTo>
                    <a:close/>
                  </a:path>
                  <a:path w="248920" h="403860">
                    <a:moveTo>
                      <a:pt x="248792" y="50292"/>
                    </a:moveTo>
                    <a:lnTo>
                      <a:pt x="168655" y="50292"/>
                    </a:lnTo>
                    <a:lnTo>
                      <a:pt x="168655" y="83947"/>
                    </a:lnTo>
                    <a:lnTo>
                      <a:pt x="248792" y="83947"/>
                    </a:lnTo>
                    <a:lnTo>
                      <a:pt x="248792" y="5029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grpSp>
        <p:nvGrpSpPr>
          <p:cNvPr id="17" name="그룹 16"/>
          <p:cNvGrpSpPr/>
          <p:nvPr/>
        </p:nvGrpSpPr>
        <p:grpSpPr>
          <a:xfrm>
            <a:off x="5099186" y="2601146"/>
            <a:ext cx="4317923" cy="769441"/>
            <a:chOff x="5084438" y="2585803"/>
            <a:chExt cx="4200194" cy="769441"/>
          </a:xfrm>
        </p:grpSpPr>
        <p:sp>
          <p:nvSpPr>
            <p:cNvPr id="175" name="직사각형 8"/>
            <p:cNvSpPr>
              <a:spLocks noChangeArrowheads="1"/>
            </p:cNvSpPr>
            <p:nvPr/>
          </p:nvSpPr>
          <p:spPr bwMode="auto">
            <a:xfrm>
              <a:off x="5084438" y="2585803"/>
              <a:ext cx="90199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Public Cloud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엔터프라이즈</a:t>
              </a:r>
              <a:endParaRPr kumimoji="1" lang="ko-KR" altLang="en-US" sz="1000" kern="1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G-Cloud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VPC</a:t>
              </a:r>
            </a:p>
          </p:txBody>
        </p:sp>
        <p:grpSp>
          <p:nvGrpSpPr>
            <p:cNvPr id="16" name="그룹 15"/>
            <p:cNvGrpSpPr/>
            <p:nvPr/>
          </p:nvGrpSpPr>
          <p:grpSpPr>
            <a:xfrm>
              <a:off x="5892084" y="2615589"/>
              <a:ext cx="2676834" cy="712764"/>
              <a:chOff x="5892084" y="2544770"/>
              <a:chExt cx="2676834" cy="943304"/>
            </a:xfrm>
          </p:grpSpPr>
          <p:cxnSp>
            <p:nvCxnSpPr>
              <p:cNvPr id="15" name="직선 연결선 14"/>
              <p:cNvCxnSpPr/>
              <p:nvPr/>
            </p:nvCxnSpPr>
            <p:spPr>
              <a:xfrm>
                <a:off x="5892084" y="2544770"/>
                <a:ext cx="0" cy="93593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직선 연결선 179"/>
              <p:cNvCxnSpPr/>
              <p:nvPr/>
            </p:nvCxnSpPr>
            <p:spPr>
              <a:xfrm>
                <a:off x="6769615" y="2552144"/>
                <a:ext cx="0" cy="93593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직선 연결선 180"/>
              <p:cNvCxnSpPr/>
              <p:nvPr/>
            </p:nvCxnSpPr>
            <p:spPr>
              <a:xfrm>
                <a:off x="7676642" y="2544770"/>
                <a:ext cx="0" cy="93593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직선 연결선 181"/>
              <p:cNvCxnSpPr/>
              <p:nvPr/>
            </p:nvCxnSpPr>
            <p:spPr>
              <a:xfrm>
                <a:off x="8568918" y="2544770"/>
                <a:ext cx="0" cy="935930"/>
              </a:xfrm>
              <a:prstGeom prst="line">
                <a:avLst/>
              </a:prstGeom>
              <a:ln w="190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3" name="직사각형 8"/>
            <p:cNvSpPr>
              <a:spLocks noChangeArrowheads="1"/>
            </p:cNvSpPr>
            <p:nvPr/>
          </p:nvSpPr>
          <p:spPr bwMode="auto">
            <a:xfrm>
              <a:off x="5924059" y="2585803"/>
              <a:ext cx="90199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일반 </a:t>
              </a: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Disk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SSD 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볼륨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NAS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 err="1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Ucloud</a:t>
              </a:r>
              <a:r>
                <a:rPr kumimoji="1" lang="en-US" altLang="ko-KR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Storage</a:t>
              </a:r>
              <a:endParaRPr kumimoji="1" lang="en-US" altLang="ko-KR" sz="1000" kern="1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84" name="직사각형 8"/>
            <p:cNvSpPr>
              <a:spLocks noChangeArrowheads="1"/>
            </p:cNvSpPr>
            <p:nvPr/>
          </p:nvSpPr>
          <p:spPr bwMode="auto">
            <a:xfrm>
              <a:off x="6806354" y="2585803"/>
              <a:ext cx="901993" cy="564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인터넷 연동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Load Balancer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GSLB</a:t>
              </a:r>
            </a:p>
          </p:txBody>
        </p:sp>
        <p:sp>
          <p:nvSpPr>
            <p:cNvPr id="185" name="직사각형 8"/>
            <p:cNvSpPr>
              <a:spLocks noChangeArrowheads="1"/>
            </p:cNvSpPr>
            <p:nvPr/>
          </p:nvSpPr>
          <p:spPr bwMode="auto">
            <a:xfrm>
              <a:off x="7711745" y="2585803"/>
              <a:ext cx="901993" cy="564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 err="1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베어메탈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서버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Hybrid cloud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kumimoji="1" lang="ko-KR" altLang="en-US" sz="1000" kern="100" spc="-100" dirty="0" err="1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외부망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연동</a:t>
              </a:r>
            </a:p>
          </p:txBody>
        </p:sp>
        <p:sp>
          <p:nvSpPr>
            <p:cNvPr id="186" name="직사각형 8"/>
            <p:cNvSpPr>
              <a:spLocks noChangeArrowheads="1"/>
            </p:cNvSpPr>
            <p:nvPr/>
          </p:nvSpPr>
          <p:spPr bwMode="auto">
            <a:xfrm>
              <a:off x="8606185" y="2585803"/>
              <a:ext cx="67844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2F2F2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C6D9F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 err="1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웹방화벽</a:t>
              </a:r>
              <a:endParaRPr kumimoji="1" lang="ko-KR" altLang="en-US" sz="1000" kern="100" spc="-100" dirty="0">
                <a:ln>
                  <a:solidFill>
                    <a:srgbClr val="EAEAEA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접근제어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en-US" altLang="ko-KR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암호화</a:t>
              </a:r>
            </a:p>
            <a:p>
              <a:pPr marL="85725" indent="-85725" latinLnBrk="0"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kumimoji="1" lang="ko-KR" altLang="en-US" sz="1000" kern="100" spc="-100" dirty="0" smtClean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 </a:t>
              </a:r>
              <a:r>
                <a:rPr kumimoji="1" lang="ko-KR" altLang="en-US" sz="1000" kern="100" spc="-100" dirty="0">
                  <a:ln>
                    <a:solidFill>
                      <a:srgbClr val="EAEAEA">
                        <a:alpha val="0"/>
                      </a:srgb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보안</a:t>
              </a:r>
            </a:p>
          </p:txBody>
        </p:sp>
      </p:grpSp>
      <p:sp>
        <p:nvSpPr>
          <p:cNvPr id="187" name="TextBox 281"/>
          <p:cNvSpPr txBox="1">
            <a:spLocks noChangeArrowheads="1"/>
          </p:cNvSpPr>
          <p:nvPr/>
        </p:nvSpPr>
        <p:spPr bwMode="auto">
          <a:xfrm>
            <a:off x="5175749" y="3507929"/>
            <a:ext cx="4241360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144463" indent="-144463" defTabSz="914400" eaLnBrk="1" latinLnBrk="0" hangingPunct="1">
              <a:spcAft>
                <a:spcPts val="500"/>
              </a:spcAft>
              <a:buClr>
                <a:srgbClr val="0085CD"/>
              </a:buClr>
              <a:buSzPct val="120000"/>
              <a:buFont typeface="Arial" pitchFamily="34" charset="0"/>
              <a:buChar char="•"/>
              <a:defRPr kumimoji="0" sz="1400" b="1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defRPr>
            </a:lvl1pPr>
            <a:lvl2pPr marL="742950" indent="-28575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2pPr>
            <a:lvl3pPr marL="11430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3pPr>
            <a:lvl4pPr marL="16002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4pPr>
            <a:lvl5pPr marL="2057400" indent="-228600" defTabSz="914400" latinLnBrk="1">
              <a:spcBef>
                <a:spcPct val="50000"/>
              </a:spcBef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100" baseline="-25000">
                <a:solidFill>
                  <a:schemeClr val="accent2"/>
                </a:solidFill>
                <a:latin typeface="나눔고딕 ExtraBold" pitchFamily="50" charset="-127"/>
                <a:ea typeface="나눔고딕 ExtraBold" pitchFamily="50" charset="-127"/>
              </a:defRPr>
            </a:lvl9pPr>
          </a:lstStyle>
          <a:p>
            <a:pPr>
              <a:lnSpc>
                <a:spcPts val="1600"/>
              </a:lnSpc>
              <a:spcAft>
                <a:spcPts val="200"/>
              </a:spcAft>
            </a:pPr>
            <a:r>
              <a:rPr lang="ko-KR" altLang="en-US" b="0" dirty="0" smtClean="0"/>
              <a:t>다양한 </a:t>
            </a:r>
            <a:r>
              <a:rPr lang="ko-KR" altLang="en-US" b="0" dirty="0"/>
              <a:t>요소 </a:t>
            </a:r>
            <a:r>
              <a:rPr lang="ko-KR" altLang="en-US" b="0" dirty="0" smtClean="0"/>
              <a:t>장치 </a:t>
            </a:r>
            <a:r>
              <a:rPr lang="ko-KR" altLang="en-US" b="0" dirty="0"/>
              <a:t>및 서비스를 </a:t>
            </a:r>
            <a:r>
              <a:rPr lang="ko-KR" altLang="en-US" b="0" dirty="0" err="1"/>
              <a:t>클라우드</a:t>
            </a:r>
            <a:r>
              <a:rPr lang="ko-KR" altLang="en-US" b="0" dirty="0"/>
              <a:t> 기반으로 제공</a:t>
            </a:r>
          </a:p>
        </p:txBody>
      </p:sp>
      <p:grpSp>
        <p:nvGrpSpPr>
          <p:cNvPr id="188" name="그룹 187"/>
          <p:cNvGrpSpPr/>
          <p:nvPr/>
        </p:nvGrpSpPr>
        <p:grpSpPr>
          <a:xfrm>
            <a:off x="5067695" y="3853057"/>
            <a:ext cx="4003813" cy="246221"/>
            <a:chOff x="592599" y="1513140"/>
            <a:chExt cx="4003813" cy="246221"/>
          </a:xfrm>
        </p:grpSpPr>
        <p:sp>
          <p:nvSpPr>
            <p:cNvPr id="189" name="TextBox 281"/>
            <p:cNvSpPr txBox="1">
              <a:spLocks noChangeArrowheads="1"/>
            </p:cNvSpPr>
            <p:nvPr/>
          </p:nvSpPr>
          <p:spPr bwMode="auto">
            <a:xfrm>
              <a:off x="848543" y="1513140"/>
              <a:ext cx="374786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144463" indent="-144463" defTabSz="914400" eaLnBrk="1" latinLnBrk="0" hangingPunct="1">
                <a:spcAft>
                  <a:spcPts val="500"/>
                </a:spcAft>
                <a:buClr>
                  <a:srgbClr val="0085CD"/>
                </a:buClr>
                <a:buSzPct val="120000"/>
                <a:buFont typeface="Arial" pitchFamily="34" charset="0"/>
                <a:buChar char="•"/>
                <a:defRPr kumimoji="0" sz="1400" b="1" baseline="0">
                  <a:gradFill>
                    <a:gsLst>
                      <a:gs pos="0">
                        <a:schemeClr val="tx1"/>
                      </a:gs>
                      <a:gs pos="100000">
                        <a:schemeClr val="tx1"/>
                      </a:gs>
                    </a:gsLst>
                    <a:lin ang="5400000" scaled="0"/>
                  </a:gra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defRPr>
              </a:lvl1pPr>
              <a:lvl2pPr marL="742950" indent="-28575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2pPr>
              <a:lvl3pPr marL="11430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3pPr>
              <a:lvl4pPr marL="16002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4pPr>
              <a:lvl5pPr marL="2057400" indent="-228600" defTabSz="914400" latinLnBrk="1">
                <a:spcBef>
                  <a:spcPct val="50000"/>
                </a:spcBef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100" baseline="-25000">
                  <a:solidFill>
                    <a:schemeClr val="accent2"/>
                  </a:solidFill>
                  <a:latin typeface="나눔고딕 ExtraBold" pitchFamily="50" charset="-127"/>
                  <a:ea typeface="나눔고딕 ExtraBold" pitchFamily="50" charset="-127"/>
                </a:defRPr>
              </a:lvl9pPr>
            </a:lstStyle>
            <a:p>
              <a:pPr marL="0" indent="0">
                <a:spcAft>
                  <a:spcPts val="200"/>
                </a:spcAft>
                <a:buNone/>
              </a:pPr>
              <a:r>
                <a:rPr kumimoji="1" lang="ko-KR" altLang="en-US" sz="1600" dirty="0" err="1" smtClean="0">
                  <a:solidFill>
                    <a:schemeClr val="tx1"/>
                  </a:solidFill>
                </a:rPr>
                <a:t>클라우드</a:t>
              </a:r>
              <a:r>
                <a:rPr kumimoji="1" lang="ko-KR" altLang="en-US" sz="1600" dirty="0" smtClean="0">
                  <a:solidFill>
                    <a:schemeClr val="tx1"/>
                  </a:solidFill>
                </a:rPr>
                <a:t> 서비스 구성</a:t>
              </a:r>
              <a:endParaRPr kumimoji="1" lang="en-US" altLang="ko-KR" sz="1600" dirty="0">
                <a:solidFill>
                  <a:schemeClr val="tx1"/>
                </a:solidFill>
              </a:endParaRPr>
            </a:p>
          </p:txBody>
        </p:sp>
        <p:sp>
          <p:nvSpPr>
            <p:cNvPr id="190" name="타원 189"/>
            <p:cNvSpPr/>
            <p:nvPr/>
          </p:nvSpPr>
          <p:spPr>
            <a:xfrm>
              <a:off x="592599" y="1578704"/>
              <a:ext cx="115092" cy="115092"/>
            </a:xfrm>
            <a:prstGeom prst="ellipse">
              <a:avLst/>
            </a:prstGeom>
            <a:solidFill>
              <a:schemeClr val="bg1"/>
            </a:solidFill>
            <a:ln w="15875" cap="flat" cmpd="sng">
              <a:solidFill>
                <a:srgbClr val="FD6400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36000" tIns="0" rIns="36000" bIns="0" anchor="ctr"/>
            <a:lstStyle/>
            <a:p>
              <a:pPr algn="r" latinLnBrk="0"/>
              <a:endParaRPr lang="ko-KR" altLang="en-US" sz="100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88" name="그룹 87"/>
          <p:cNvGrpSpPr/>
          <p:nvPr/>
        </p:nvGrpSpPr>
        <p:grpSpPr>
          <a:xfrm>
            <a:off x="5099931" y="4183295"/>
            <a:ext cx="1010619" cy="741318"/>
            <a:chOff x="5099931" y="4183294"/>
            <a:chExt cx="1010619" cy="692051"/>
          </a:xfrm>
        </p:grpSpPr>
        <p:sp>
          <p:nvSpPr>
            <p:cNvPr id="191" name="모서리가 둥근 직사각형 190"/>
            <p:cNvSpPr/>
            <p:nvPr/>
          </p:nvSpPr>
          <p:spPr>
            <a:xfrm>
              <a:off x="5099931" y="4183294"/>
              <a:ext cx="1010619" cy="69205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42" name="Text Box 51"/>
            <p:cNvSpPr txBox="1">
              <a:spLocks noChangeArrowheads="1"/>
            </p:cNvSpPr>
            <p:nvPr/>
          </p:nvSpPr>
          <p:spPr bwMode="auto">
            <a:xfrm>
              <a:off x="5139442" y="4236551"/>
              <a:ext cx="934115" cy="596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en-US" altLang="ko-KR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Public Cloud</a:t>
              </a: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en-US" altLang="ko-KR" sz="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기본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환경에서 가상화 서버를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제공하는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196431" y="4183295"/>
            <a:ext cx="1010619" cy="741317"/>
            <a:chOff x="6196431" y="4183295"/>
            <a:chExt cx="1010619" cy="692050"/>
          </a:xfrm>
        </p:grpSpPr>
        <p:sp>
          <p:nvSpPr>
            <p:cNvPr id="192" name="모서리가 둥근 직사각형 191"/>
            <p:cNvSpPr/>
            <p:nvPr/>
          </p:nvSpPr>
          <p:spPr>
            <a:xfrm>
              <a:off x="6196431" y="4183295"/>
              <a:ext cx="1010619" cy="6920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43" name="Text Box 51"/>
            <p:cNvSpPr txBox="1">
              <a:spLocks noChangeArrowheads="1"/>
            </p:cNvSpPr>
            <p:nvPr/>
          </p:nvSpPr>
          <p:spPr bwMode="auto">
            <a:xfrm>
              <a:off x="6235942" y="4236552"/>
              <a:ext cx="934115" cy="596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엔터프라이즈</a:t>
              </a:r>
              <a:endParaRPr lang="en-US" altLang="ko-KR" sz="1050" b="1" dirty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ko-KR" altLang="en-US" sz="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대기업 수준 보안을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강화한 </a:t>
              </a:r>
              <a:r>
                <a:rPr lang="ko-KR" altLang="en-US" sz="900" kern="100" spc="-1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클라우드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292931" y="4173082"/>
            <a:ext cx="1010619" cy="761747"/>
            <a:chOff x="7292931" y="4173759"/>
            <a:chExt cx="1010619" cy="711122"/>
          </a:xfrm>
        </p:grpSpPr>
        <p:sp>
          <p:nvSpPr>
            <p:cNvPr id="193" name="모서리가 둥근 직사각형 192"/>
            <p:cNvSpPr/>
            <p:nvPr/>
          </p:nvSpPr>
          <p:spPr>
            <a:xfrm>
              <a:off x="7292931" y="4183295"/>
              <a:ext cx="1010619" cy="6920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44" name="Text Box 51"/>
            <p:cNvSpPr txBox="1">
              <a:spLocks noChangeArrowheads="1"/>
            </p:cNvSpPr>
            <p:nvPr/>
          </p:nvSpPr>
          <p:spPr bwMode="auto">
            <a:xfrm>
              <a:off x="7333003" y="4173759"/>
              <a:ext cx="932727" cy="711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en-US" altLang="ko-KR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Virtual Private Cloud</a:t>
              </a: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물리적으로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독립된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전용 </a:t>
              </a:r>
              <a:r>
                <a:rPr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Cloud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인프라 제공 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609976" y="5016863"/>
            <a:ext cx="1269127" cy="574293"/>
            <a:chOff x="8389432" y="4183295"/>
            <a:chExt cx="1010619" cy="692050"/>
          </a:xfrm>
        </p:grpSpPr>
        <p:sp>
          <p:nvSpPr>
            <p:cNvPr id="194" name="모서리가 둥근 직사각형 193"/>
            <p:cNvSpPr/>
            <p:nvPr/>
          </p:nvSpPr>
          <p:spPr>
            <a:xfrm>
              <a:off x="8389432" y="4183295"/>
              <a:ext cx="1010619" cy="6920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45" name="Text Box 51"/>
            <p:cNvSpPr txBox="1">
              <a:spLocks noChangeArrowheads="1"/>
            </p:cNvSpPr>
            <p:nvPr/>
          </p:nvSpPr>
          <p:spPr bwMode="auto">
            <a:xfrm>
              <a:off x="8431933" y="4219400"/>
              <a:ext cx="915591" cy="6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en-US" altLang="ko-KR" sz="105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Disk </a:t>
              </a:r>
              <a:r>
                <a:rPr lang="ko-KR" altLang="en-US" sz="105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및 </a:t>
              </a:r>
              <a:r>
                <a:rPr lang="ko-KR" altLang="en-US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스토리지</a:t>
              </a:r>
              <a:endParaRPr lang="en-US" altLang="ko-KR" sz="105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en-US" altLang="ko-KR" sz="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고객 이 요구하는 자료 저장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공간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제공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254" name="그룹 253"/>
          <p:cNvGrpSpPr/>
          <p:nvPr/>
        </p:nvGrpSpPr>
        <p:grpSpPr>
          <a:xfrm>
            <a:off x="5099931" y="5016863"/>
            <a:ext cx="1241104" cy="574294"/>
            <a:chOff x="5099931" y="4958866"/>
            <a:chExt cx="1010619" cy="692051"/>
          </a:xfrm>
        </p:grpSpPr>
        <p:sp>
          <p:nvSpPr>
            <p:cNvPr id="246" name="모서리가 둥근 직사각형 245"/>
            <p:cNvSpPr/>
            <p:nvPr/>
          </p:nvSpPr>
          <p:spPr>
            <a:xfrm>
              <a:off x="5099931" y="4958866"/>
              <a:ext cx="1010619" cy="69205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50" name="Text Box 51"/>
            <p:cNvSpPr txBox="1">
              <a:spLocks noChangeArrowheads="1"/>
            </p:cNvSpPr>
            <p:nvPr/>
          </p:nvSpPr>
          <p:spPr bwMode="auto">
            <a:xfrm>
              <a:off x="5139442" y="5008875"/>
              <a:ext cx="934115" cy="602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050" b="1" dirty="0" err="1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베어메탈</a:t>
              </a:r>
              <a:r>
                <a:rPr lang="ko-KR" altLang="en-US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서버</a:t>
              </a:r>
              <a:endParaRPr lang="en-US" altLang="ko-KR" sz="105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en-US" altLang="ko-KR" sz="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물리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서버를 </a:t>
              </a:r>
              <a:r>
                <a:rPr lang="ko-KR" altLang="en-US" sz="900" kern="100" spc="-1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클라우드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센터에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설치해 주는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8389431" y="4188424"/>
            <a:ext cx="1010619" cy="741317"/>
            <a:chOff x="6196431" y="4958867"/>
            <a:chExt cx="1010619" cy="692050"/>
          </a:xfrm>
        </p:grpSpPr>
        <p:sp>
          <p:nvSpPr>
            <p:cNvPr id="247" name="모서리가 둥근 직사각형 246"/>
            <p:cNvSpPr/>
            <p:nvPr/>
          </p:nvSpPr>
          <p:spPr>
            <a:xfrm>
              <a:off x="6196431" y="4958867"/>
              <a:ext cx="1010619" cy="6920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51" name="Text Box 51"/>
            <p:cNvSpPr txBox="1">
              <a:spLocks noChangeArrowheads="1"/>
            </p:cNvSpPr>
            <p:nvPr/>
          </p:nvSpPr>
          <p:spPr bwMode="auto">
            <a:xfrm>
              <a:off x="6235942" y="5001349"/>
              <a:ext cx="934115" cy="617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en-US" altLang="ko-KR" sz="105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Hybrid </a:t>
              </a:r>
              <a:r>
                <a:rPr lang="en-US" altLang="ko-KR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Cloud</a:t>
              </a: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en-US" altLang="ko-KR" sz="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en-US" altLang="ko-KR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 </a:t>
              </a:r>
              <a:r>
                <a:rPr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IDC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의 </a:t>
              </a:r>
              <a:r>
                <a:rPr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Legacy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서버와 </a:t>
              </a:r>
              <a:r>
                <a:rPr lang="en-US" altLang="ko-KR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Cloud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서버간 저렴한 연동서비스</a:t>
              </a:r>
            </a:p>
          </p:txBody>
        </p:sp>
      </p:grpSp>
      <p:grpSp>
        <p:nvGrpSpPr>
          <p:cNvPr id="255" name="그룹 254"/>
          <p:cNvGrpSpPr/>
          <p:nvPr/>
        </p:nvGrpSpPr>
        <p:grpSpPr>
          <a:xfrm>
            <a:off x="8089756" y="5016863"/>
            <a:ext cx="1310296" cy="574293"/>
            <a:chOff x="8389432" y="4958867"/>
            <a:chExt cx="1010619" cy="692050"/>
          </a:xfrm>
        </p:grpSpPr>
        <p:sp>
          <p:nvSpPr>
            <p:cNvPr id="249" name="모서리가 둥근 직사각형 248"/>
            <p:cNvSpPr/>
            <p:nvPr/>
          </p:nvSpPr>
          <p:spPr>
            <a:xfrm>
              <a:off x="8389432" y="4958867"/>
              <a:ext cx="1010619" cy="6920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30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나눔고딕 Bold" panose="020D0804000000000000" pitchFamily="50" charset="-127"/>
                <a:ea typeface="나눔고딕 Bold" panose="020D0804000000000000" pitchFamily="50" charset="-127"/>
              </a:endParaRPr>
            </a:p>
          </p:txBody>
        </p:sp>
        <p:sp>
          <p:nvSpPr>
            <p:cNvPr id="253" name="Text Box 51"/>
            <p:cNvSpPr txBox="1">
              <a:spLocks noChangeArrowheads="1"/>
            </p:cNvSpPr>
            <p:nvPr/>
          </p:nvSpPr>
          <p:spPr bwMode="auto">
            <a:xfrm>
              <a:off x="8441429" y="5008875"/>
              <a:ext cx="900787" cy="602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1050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보안솔루션</a:t>
              </a:r>
              <a:endParaRPr lang="en-US" altLang="ko-KR" sz="105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endParaRPr lang="en-US" altLang="ko-KR" sz="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  <a:p>
              <a:pPr marL="0" lvl="1" algn="ctr" defTabSz="975382" eaLnBrk="0" latinLnBrk="0" hangingPunct="0">
                <a:buClr>
                  <a:srgbClr val="7F7F7F"/>
                </a:buClr>
                <a:buSzPct val="140000"/>
                <a:tabLst>
                  <a:tab pos="6219371" algn="l"/>
                </a:tabLst>
                <a:defRPr/>
              </a:pP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보안 </a:t>
              </a:r>
              <a:r>
                <a:rPr lang="ko-KR" altLang="en-US" sz="900" kern="1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강화를 위한 다양한 보안 솔루션 </a:t>
              </a:r>
              <a:r>
                <a:rPr lang="ko-KR" altLang="en-US" sz="900" kern="100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charset="0"/>
                </a:rPr>
                <a:t>제공 서비스</a:t>
              </a:r>
              <a:endParaRPr lang="ko-KR" altLang="en-US" sz="900" kern="1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3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4752</TotalTime>
  <Words>2723</Words>
  <Application>Microsoft Office PowerPoint</Application>
  <PresentationFormat>A4 용지(210x297mm)</PresentationFormat>
  <Paragraphs>815</Paragraphs>
  <Slides>38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62" baseType="lpstr">
      <vt:lpstr>Yoon 윤고딕 540_TT</vt:lpstr>
      <vt:lpstr>HY견고딕</vt:lpstr>
      <vt:lpstr>Times New Roman</vt:lpstr>
      <vt:lpstr>10X10 Bold</vt:lpstr>
      <vt:lpstr>나눔고딕 ExtraBold</vt:lpstr>
      <vt:lpstr>맑은 고딕</vt:lpstr>
      <vt:lpstr>나눔고딕 Bold</vt:lpstr>
      <vt:lpstr>Arial</vt:lpstr>
      <vt:lpstr>Rix모던고딕 M</vt:lpstr>
      <vt:lpstr>Monotype Sorts</vt:lpstr>
      <vt:lpstr>Rix모던고딕 L</vt:lpstr>
      <vt:lpstr>Rix고딕 B</vt:lpstr>
      <vt:lpstr>나눔고딕</vt:lpstr>
      <vt:lpstr>Wingdings</vt:lpstr>
      <vt:lpstr>-윤고딕340</vt:lpstr>
      <vt:lpstr>옥션고딕 B</vt:lpstr>
      <vt:lpstr>나눔바른고딕</vt:lpstr>
      <vt:lpstr>맑은 고딕</vt:lpstr>
      <vt:lpstr>ＭＳ Ｐゴシック</vt:lpstr>
      <vt:lpstr>굴림</vt:lpstr>
      <vt:lpstr>Rix모던고딕 B</vt:lpstr>
      <vt:lpstr>돋움체</vt:lpstr>
      <vt:lpstr>HY울릉도M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기술기획팀</dc:creator>
  <cp:lastModifiedBy>park in young</cp:lastModifiedBy>
  <cp:revision>576</cp:revision>
  <cp:lastPrinted>2018-01-12T08:02:41Z</cp:lastPrinted>
  <dcterms:created xsi:type="dcterms:W3CDTF">2014-02-18T08:25:13Z</dcterms:created>
  <dcterms:modified xsi:type="dcterms:W3CDTF">2020-02-02T11:11:10Z</dcterms:modified>
</cp:coreProperties>
</file>